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99"/>
  </p:notesMasterIdLst>
  <p:handoutMasterIdLst>
    <p:handoutMasterId r:id="rId100"/>
  </p:handoutMasterIdLst>
  <p:sldIdLst>
    <p:sldId id="778" r:id="rId2"/>
    <p:sldId id="932" r:id="rId3"/>
    <p:sldId id="888" r:id="rId4"/>
    <p:sldId id="889" r:id="rId5"/>
    <p:sldId id="890" r:id="rId6"/>
    <p:sldId id="891" r:id="rId7"/>
    <p:sldId id="786" r:id="rId8"/>
    <p:sldId id="900" r:id="rId9"/>
    <p:sldId id="931" r:id="rId10"/>
    <p:sldId id="902" r:id="rId11"/>
    <p:sldId id="903" r:id="rId12"/>
    <p:sldId id="904" r:id="rId13"/>
    <p:sldId id="930" r:id="rId14"/>
    <p:sldId id="905" r:id="rId15"/>
    <p:sldId id="906" r:id="rId16"/>
    <p:sldId id="796" r:id="rId17"/>
    <p:sldId id="797" r:id="rId18"/>
    <p:sldId id="800" r:id="rId19"/>
    <p:sldId id="806" r:id="rId20"/>
    <p:sldId id="807" r:id="rId21"/>
    <p:sldId id="808" r:id="rId22"/>
    <p:sldId id="809" r:id="rId23"/>
    <p:sldId id="915" r:id="rId24"/>
    <p:sldId id="899" r:id="rId25"/>
    <p:sldId id="929" r:id="rId26"/>
    <p:sldId id="831" r:id="rId27"/>
    <p:sldId id="832" r:id="rId28"/>
    <p:sldId id="895" r:id="rId29"/>
    <p:sldId id="833" r:id="rId30"/>
    <p:sldId id="834" r:id="rId31"/>
    <p:sldId id="836" r:id="rId32"/>
    <p:sldId id="928" r:id="rId33"/>
    <p:sldId id="819" r:id="rId34"/>
    <p:sldId id="820" r:id="rId35"/>
    <p:sldId id="821" r:id="rId36"/>
    <p:sldId id="355" r:id="rId37"/>
    <p:sldId id="910" r:id="rId38"/>
    <p:sldId id="914" r:id="rId39"/>
    <p:sldId id="911" r:id="rId40"/>
    <p:sldId id="258" r:id="rId41"/>
    <p:sldId id="285" r:id="rId42"/>
    <p:sldId id="276" r:id="rId43"/>
    <p:sldId id="927" r:id="rId44"/>
    <p:sldId id="823" r:id="rId45"/>
    <p:sldId id="279" r:id="rId46"/>
    <p:sldId id="280" r:id="rId47"/>
    <p:sldId id="292" r:id="rId48"/>
    <p:sldId id="882" r:id="rId49"/>
    <p:sldId id="290" r:id="rId50"/>
    <p:sldId id="281" r:id="rId51"/>
    <p:sldId id="289" r:id="rId52"/>
    <p:sldId id="271" r:id="rId53"/>
    <p:sldId id="916" r:id="rId54"/>
    <p:sldId id="917" r:id="rId55"/>
    <p:sldId id="918" r:id="rId56"/>
    <p:sldId id="272" r:id="rId57"/>
    <p:sldId id="926" r:id="rId58"/>
    <p:sldId id="937" r:id="rId59"/>
    <p:sldId id="941" r:id="rId60"/>
    <p:sldId id="545" r:id="rId61"/>
    <p:sldId id="548" r:id="rId62"/>
    <p:sldId id="550" r:id="rId63"/>
    <p:sldId id="541" r:id="rId64"/>
    <p:sldId id="512" r:id="rId65"/>
    <p:sldId id="543" r:id="rId66"/>
    <p:sldId id="501" r:id="rId67"/>
    <p:sldId id="504" r:id="rId68"/>
    <p:sldId id="492" r:id="rId69"/>
    <p:sldId id="921" r:id="rId70"/>
    <p:sldId id="942" r:id="rId71"/>
    <p:sldId id="551" r:id="rId72"/>
    <p:sldId id="920" r:id="rId73"/>
    <p:sldId id="506" r:id="rId74"/>
    <p:sldId id="922" r:id="rId75"/>
    <p:sldId id="508" r:id="rId76"/>
    <p:sldId id="546" r:id="rId77"/>
    <p:sldId id="511" r:id="rId78"/>
    <p:sldId id="549" r:id="rId79"/>
    <p:sldId id="923" r:id="rId80"/>
    <p:sldId id="943" r:id="rId81"/>
    <p:sldId id="944" r:id="rId82"/>
    <p:sldId id="526" r:id="rId83"/>
    <p:sldId id="288" r:id="rId84"/>
    <p:sldId id="945" r:id="rId85"/>
    <p:sldId id="938" r:id="rId86"/>
    <p:sldId id="946" r:id="rId87"/>
    <p:sldId id="529" r:id="rId88"/>
    <p:sldId id="544" r:id="rId89"/>
    <p:sldId id="939" r:id="rId90"/>
    <p:sldId id="940" r:id="rId91"/>
    <p:sldId id="947" r:id="rId92"/>
    <p:sldId id="547" r:id="rId93"/>
    <p:sldId id="948" r:id="rId94"/>
    <p:sldId id="949" r:id="rId95"/>
    <p:sldId id="950" r:id="rId96"/>
    <p:sldId id="951" r:id="rId97"/>
    <p:sldId id="952" r:id="rId9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DDDD"/>
    <a:srgbClr val="FFCCFF"/>
    <a:srgbClr val="000099"/>
    <a:srgbClr val="FF0000"/>
    <a:srgbClr val="008000"/>
    <a:srgbClr val="66CC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3178"/>
    <p:restoredTop sz="93150"/>
  </p:normalViewPr>
  <p:slideViewPr>
    <p:cSldViewPr snapToGrid="0">
      <p:cViewPr>
        <p:scale>
          <a:sx n="101" d="100"/>
          <a:sy n="101" d="100"/>
        </p:scale>
        <p:origin x="144" y="472"/>
      </p:cViewPr>
      <p:guideLst>
        <p:guide orient="horz" pos="2160"/>
        <p:guide pos="2880"/>
      </p:guideLst>
    </p:cSldViewPr>
  </p:slideViewPr>
  <p:notesTextViewPr>
    <p:cViewPr>
      <p:scale>
        <a:sx n="100" d="100"/>
        <a:sy n="100" d="100"/>
      </p:scale>
      <p:origin x="0" y="0"/>
    </p:cViewPr>
  </p:notesTextViewPr>
  <p:sorterViewPr>
    <p:cViewPr>
      <p:scale>
        <a:sx n="112" d="100"/>
        <a:sy n="112" d="100"/>
      </p:scale>
      <p:origin x="0" y="143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25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62259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dirty="0"/>
          </a:p>
        </p:txBody>
      </p:sp>
      <p:sp>
        <p:nvSpPr>
          <p:cNvPr id="62259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62259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91292653-6D28-1A4E-9097-8CD0CA4FA95B}" type="slidenum">
              <a:rPr lang="en-US"/>
              <a:pPr>
                <a:defRPr/>
              </a:pPr>
              <a:t>‹#›</a:t>
            </a:fld>
            <a:endParaRPr lang="en-US" dirty="0"/>
          </a:p>
        </p:txBody>
      </p:sp>
    </p:spTree>
    <p:extLst>
      <p:ext uri="{BB962C8B-B14F-4D97-AF65-F5344CB8AC3E}">
        <p14:creationId xmlns:p14="http://schemas.microsoft.com/office/powerpoint/2010/main" val="89641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dirty="0"/>
          </a:p>
        </p:txBody>
      </p:sp>
      <p:sp>
        <p:nvSpPr>
          <p:cNvPr id="399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ACCD5E27-021E-054B-84DE-C100B224ED65}" type="slidenum">
              <a:rPr lang="en-US"/>
              <a:pPr>
                <a:defRPr/>
              </a:pPr>
              <a:t>‹#›</a:t>
            </a:fld>
            <a:endParaRPr lang="en-US" dirty="0"/>
          </a:p>
        </p:txBody>
      </p:sp>
    </p:spTree>
    <p:extLst>
      <p:ext uri="{BB962C8B-B14F-4D97-AF65-F5344CB8AC3E}">
        <p14:creationId xmlns:p14="http://schemas.microsoft.com/office/powerpoint/2010/main" val="35274115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Time-division_multiple_access" TargetMode="External"/><Relationship Id="rId3" Type="http://schemas.openxmlformats.org/officeDocument/2006/relationships/hyperlink" Target="https://en.wikipedia.org/wiki/Frame_(telecommunications)" TargetMode="External"/><Relationship Id="rId7" Type="http://schemas.openxmlformats.org/officeDocument/2006/relationships/hyperlink" Target="https://en.wikipedia.org/wiki/Carrier-sense_multiple_access#cite_note-1" TargetMode="External"/><Relationship Id="rId12" Type="http://schemas.openxmlformats.org/officeDocument/2006/relationships/hyperlink" Target="https://en.wikipedia.org/wiki/Wikipedia:Citation_neede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Ethernet" TargetMode="External"/><Relationship Id="rId11" Type="http://schemas.openxmlformats.org/officeDocument/2006/relationships/hyperlink" Target="https://en.wikipedia.org/wiki/Broadcast_storm" TargetMode="External"/><Relationship Id="rId5" Type="http://schemas.openxmlformats.org/officeDocument/2006/relationships/hyperlink" Target="https://en.wikipedia.org/wiki/Randomness" TargetMode="External"/><Relationship Id="rId10" Type="http://schemas.openxmlformats.org/officeDocument/2006/relationships/hyperlink" Target="https://en.wikipedia.org/wiki/Packet_radio" TargetMode="External"/><Relationship Id="rId4" Type="http://schemas.openxmlformats.org/officeDocument/2006/relationships/hyperlink" Target="https://en.wikipedia.org/wiki/Collision_(telecommunications)" TargetMode="External"/><Relationship Id="rId9" Type="http://schemas.openxmlformats.org/officeDocument/2006/relationships/hyperlink" Target="https://en.wikipedia.org/wiki/Wi-Fi"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2</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322943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13</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572154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049FB4-3255-2941-964B-63DD24C4C301}" type="slidenum">
              <a:rPr lang="en-US" i="0" smtClean="0">
                <a:latin typeface="Times New Roman" charset="0"/>
              </a:rPr>
              <a:pPr>
                <a:defRPr/>
              </a:pPr>
              <a:t>14</a:t>
            </a:fld>
            <a:endParaRPr lang="en-US" i="0" dirty="0">
              <a:latin typeface="Times New Roman"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30855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CEB1B82-11B0-7E4D-8D78-B8E843132015}" type="slidenum">
              <a:rPr lang="en-US" i="0" smtClean="0">
                <a:latin typeface="Times New Roman" charset="0"/>
              </a:rPr>
              <a:pPr>
                <a:defRPr/>
              </a:pPr>
              <a:t>15</a:t>
            </a:fld>
            <a:endParaRPr lang="en-US" i="0" dirty="0">
              <a:latin typeface="Times New Roman"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465551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5F772E-C619-AA41-87FA-66524F210512}" type="slidenum">
              <a:rPr lang="en-US" i="0" smtClean="0">
                <a:latin typeface="Times New Roman" charset="0"/>
              </a:rPr>
              <a:pPr>
                <a:defRPr/>
              </a:pPr>
              <a:t>16</a:t>
            </a:fld>
            <a:endParaRPr lang="en-US" i="0" dirty="0">
              <a:latin typeface="Times New Roman"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62432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1DFFBCA-CF51-8C4C-90C0-C10013314852}" type="slidenum">
              <a:rPr lang="en-US" i="0" smtClean="0">
                <a:latin typeface="Times New Roman" charset="0"/>
              </a:rPr>
              <a:pPr>
                <a:defRPr/>
              </a:pPr>
              <a:t>17</a:t>
            </a:fld>
            <a:endParaRPr lang="en-US" i="0" dirty="0">
              <a:latin typeface="Times New Roman"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r>
              <a:rPr lang="en-US" sz="1200" dirty="0"/>
              <a:t>Variations of CSMA use different algorithms to determine when to initiate transmission onto the shared medium. A key distinguishing feature of these algorithms is how aggressive or persistent they are in initiating transmission. A more aggressive algorithm may begin transmission more quickly and utilize a greater percentage of available bandwidth of the medium. This is typically at the expense of increased likelihood of collision with other transmitters.</a:t>
            </a:r>
          </a:p>
          <a:p>
            <a:r>
              <a:rPr lang="en-US" sz="1200" dirty="0"/>
              <a:t>1-persistent 1-persistent CSMA is an aggressive transmission algorithm. When the transmitting node is ready to transmit, it senses the transmission medium for idle or busy. If idle, then it transmits immediately. If busy, then it senses the transmission medium continuously until it becomes idle, then transmits the message (a </a:t>
            </a:r>
            <a:r>
              <a:rPr lang="en-US" sz="1200" dirty="0">
                <a:hlinkClick r:id="rId3" tooltip="Frame (telecommunications)">
                  <a:extLst>
                    <a:ext uri="{A12FA001-AC4F-418D-AE19-62706E023703}">
                      <ahyp:hlinkClr xmlns:ahyp="http://schemas.microsoft.com/office/drawing/2018/hyperlinkcolor" val="tx"/>
                    </a:ext>
                  </a:extLst>
                </a:hlinkClick>
              </a:rPr>
              <a:t>frame</a:t>
            </a:r>
            <a:r>
              <a:rPr lang="en-US" sz="1200" dirty="0"/>
              <a:t>) unconditionally (i.e. with probability=1). In case of a </a:t>
            </a:r>
            <a:r>
              <a:rPr lang="en-US" sz="1200" dirty="0">
                <a:hlinkClick r:id="rId4" tooltip="Collision (telecommunications)">
                  <a:extLst>
                    <a:ext uri="{A12FA001-AC4F-418D-AE19-62706E023703}">
                      <ahyp:hlinkClr xmlns:ahyp="http://schemas.microsoft.com/office/drawing/2018/hyperlinkcolor" val="tx"/>
                    </a:ext>
                  </a:extLst>
                </a:hlinkClick>
              </a:rPr>
              <a:t>collision</a:t>
            </a:r>
            <a:r>
              <a:rPr lang="en-US" sz="1200" dirty="0"/>
              <a:t>, the sender waits for a </a:t>
            </a:r>
            <a:r>
              <a:rPr lang="en-US" sz="1200" dirty="0">
                <a:hlinkClick r:id="rId5" tooltip="Randomness">
                  <a:extLst>
                    <a:ext uri="{A12FA001-AC4F-418D-AE19-62706E023703}">
                      <ahyp:hlinkClr xmlns:ahyp="http://schemas.microsoft.com/office/drawing/2018/hyperlinkcolor" val="tx"/>
                    </a:ext>
                  </a:extLst>
                </a:hlinkClick>
              </a:rPr>
              <a:t>random</a:t>
            </a:r>
            <a:r>
              <a:rPr lang="en-US" sz="1200" dirty="0"/>
              <a:t> period of time and attempts the same procedure again. 1-persistent CSMA is used in CSMA/CD systems including </a:t>
            </a:r>
            <a:r>
              <a:rPr lang="en-US" sz="1200" dirty="0" err="1">
                <a:hlinkClick r:id="rId6" tooltip="Ethernet">
                  <a:extLst>
                    <a:ext uri="{A12FA001-AC4F-418D-AE19-62706E023703}">
                      <ahyp:hlinkClr xmlns:ahyp="http://schemas.microsoft.com/office/drawing/2018/hyperlinkcolor" val="tx"/>
                    </a:ext>
                  </a:extLst>
                </a:hlinkClick>
              </a:rPr>
              <a:t>Ethernet</a:t>
            </a:r>
            <a:r>
              <a:rPr lang="en-US" sz="1200" dirty="0" err="1"/>
              <a:t>.Non</a:t>
            </a:r>
            <a:r>
              <a:rPr lang="en-US" sz="1200" dirty="0"/>
              <a:t>-persistent Non persistent CSMA is a non aggressive transmission algorithm. When the transmitting node is ready to transmit data, it senses the transmission medium for idle or busy. If idle, then it transmits immediately. If busy, then it waits for a random period of time (during which it does not sense the transmission medium) before repeating the whole logic cycle (which started with sensing the transmission medium for idle or busy) again. This approach reduces collision, results in overall higher medium throughput but with a penalty of longer initial delay compared to 1–</a:t>
            </a:r>
            <a:r>
              <a:rPr lang="en-US" sz="1200" dirty="0" err="1"/>
              <a:t>persistent.P</a:t>
            </a:r>
            <a:r>
              <a:rPr lang="en-US" sz="1200" dirty="0"/>
              <a:t>-persistent This is an approach between 1-persistent and non-persistent CSMA access modes.</a:t>
            </a:r>
            <a:r>
              <a:rPr lang="en-US" sz="1200" baseline="30000" dirty="0">
                <a:hlinkClick r:id="rId7">
                  <a:extLst>
                    <a:ext uri="{A12FA001-AC4F-418D-AE19-62706E023703}">
                      <ahyp:hlinkClr xmlns:ahyp="http://schemas.microsoft.com/office/drawing/2018/hyperlinkcolor" val="tx"/>
                    </a:ext>
                  </a:extLst>
                </a:hlinkClick>
              </a:rPr>
              <a:t>[1]</a:t>
            </a:r>
            <a:r>
              <a:rPr lang="en-US" sz="1200" dirty="0"/>
              <a:t> When the transmitting node is ready to transmit data, it senses the transmission medium for idle or busy. If idle, then it transmits immediately. If busy, then it senses the transmission medium continuously until it becomes idle, then transmits with probability </a:t>
            </a:r>
            <a:r>
              <a:rPr lang="en-US" sz="1200" i="1" dirty="0"/>
              <a:t>p</a:t>
            </a:r>
            <a:r>
              <a:rPr lang="en-US" sz="1200" dirty="0"/>
              <a:t>. If the node does not transmit (the probability of this event is </a:t>
            </a:r>
            <a:r>
              <a:rPr lang="en-US" sz="1200" i="1" dirty="0"/>
              <a:t>1-p</a:t>
            </a:r>
            <a:r>
              <a:rPr lang="en-US" sz="1200" dirty="0"/>
              <a:t>), it waits until the next available </a:t>
            </a:r>
            <a:r>
              <a:rPr lang="en-US" sz="1200" dirty="0">
                <a:hlinkClick r:id="rId8" tooltip="Time-division multiple access">
                  <a:extLst>
                    <a:ext uri="{A12FA001-AC4F-418D-AE19-62706E023703}">
                      <ahyp:hlinkClr xmlns:ahyp="http://schemas.microsoft.com/office/drawing/2018/hyperlinkcolor" val="tx"/>
                    </a:ext>
                  </a:extLst>
                </a:hlinkClick>
              </a:rPr>
              <a:t>time slot</a:t>
            </a:r>
            <a:r>
              <a:rPr lang="en-US" sz="1200" dirty="0"/>
              <a:t>. If the transmission medium is not busy, it transmits again with the same probability </a:t>
            </a:r>
            <a:r>
              <a:rPr lang="en-US" sz="1200" i="1" dirty="0"/>
              <a:t>p</a:t>
            </a:r>
            <a:r>
              <a:rPr lang="en-US" sz="1200" dirty="0"/>
              <a:t>. This probabilistic hold-off repeats until the frame is finally transmitted or when the medium is found to become busy again (i.e. some other node has already started transmitting). In the latter case the node repeats the whole logic cycle (which started with sensing the transmission medium for idle or busy) again. p-persistent CSMA is used in CSMA/CA systems including </a:t>
            </a:r>
            <a:r>
              <a:rPr lang="en-US" sz="1200" dirty="0">
                <a:hlinkClick r:id="rId9" tooltip="Wi-Fi">
                  <a:extLst>
                    <a:ext uri="{A12FA001-AC4F-418D-AE19-62706E023703}">
                      <ahyp:hlinkClr xmlns:ahyp="http://schemas.microsoft.com/office/drawing/2018/hyperlinkcolor" val="tx"/>
                    </a:ext>
                  </a:extLst>
                </a:hlinkClick>
              </a:rPr>
              <a:t>Wi-Fi</a:t>
            </a:r>
            <a:r>
              <a:rPr lang="en-US" sz="1200" dirty="0"/>
              <a:t> and other </a:t>
            </a:r>
            <a:r>
              <a:rPr lang="en-US" sz="1200" dirty="0">
                <a:hlinkClick r:id="rId10" tooltip="Packet radio">
                  <a:extLst>
                    <a:ext uri="{A12FA001-AC4F-418D-AE19-62706E023703}">
                      <ahyp:hlinkClr xmlns:ahyp="http://schemas.microsoft.com/office/drawing/2018/hyperlinkcolor" val="tx"/>
                    </a:ext>
                  </a:extLst>
                </a:hlinkClick>
              </a:rPr>
              <a:t>packet radio</a:t>
            </a:r>
            <a:r>
              <a:rPr lang="en-US" sz="1200" dirty="0"/>
              <a:t> systems.</a:t>
            </a:r>
          </a:p>
          <a:p>
            <a:r>
              <a:rPr lang="en-US" sz="1100" dirty="0"/>
              <a:t>When broadcasting over vehicular ad hoc networks, the original 1-persistence and p-persistence strategies often cause the </a:t>
            </a:r>
            <a:r>
              <a:rPr lang="en-US" sz="1100" dirty="0">
                <a:hlinkClick r:id="rId11" tooltip="Broadcast storm">
                  <a:extLst>
                    <a:ext uri="{A12FA001-AC4F-418D-AE19-62706E023703}">
                      <ahyp:hlinkClr xmlns:ahyp="http://schemas.microsoft.com/office/drawing/2018/hyperlinkcolor" val="tx"/>
                    </a:ext>
                  </a:extLst>
                </a:hlinkClick>
              </a:rPr>
              <a:t>broadcast storm</a:t>
            </a:r>
            <a:r>
              <a:rPr lang="en-US" sz="1100" dirty="0"/>
              <a:t> problem.</a:t>
            </a:r>
            <a:r>
              <a:rPr lang="en-US" sz="1100" baseline="30000" dirty="0"/>
              <a:t>[</a:t>
            </a:r>
            <a:r>
              <a:rPr lang="en-US" sz="1100" i="1" baseline="30000" dirty="0">
                <a:hlinkClick r:id="rId12" tooltip="Wikipedia:Citation needed">
                  <a:extLst>
                    <a:ext uri="{A12FA001-AC4F-418D-AE19-62706E023703}">
                      <ahyp:hlinkClr xmlns:ahyp="http://schemas.microsoft.com/office/drawing/2018/hyperlinkcolor" val="tx"/>
                    </a:ext>
                  </a:extLst>
                </a:hlinkClick>
              </a:rPr>
              <a:t>citation needed</a:t>
            </a:r>
            <a:r>
              <a:rPr lang="en-US" sz="1100" baseline="30000" dirty="0"/>
              <a:t>]</a:t>
            </a:r>
            <a:r>
              <a:rPr lang="en-US" sz="1100" dirty="0"/>
              <a:t> To improve performance, engineers developed three modified techniques: weighted p-persistence, slotted 1-persistence, and slotted p-persistence</a:t>
            </a:r>
          </a:p>
        </p:txBody>
      </p:sp>
    </p:spTree>
    <p:extLst>
      <p:ext uri="{BB962C8B-B14F-4D97-AF65-F5344CB8AC3E}">
        <p14:creationId xmlns:p14="http://schemas.microsoft.com/office/powerpoint/2010/main" val="117807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A9C1EC7-E903-DF46-A0F2-890A589B5677}" type="slidenum">
              <a:rPr lang="en-US" i="0" smtClean="0">
                <a:latin typeface="Times New Roman" charset="0"/>
              </a:rPr>
              <a:pPr>
                <a:defRPr/>
              </a:pPr>
              <a:t>18</a:t>
            </a:fld>
            <a:endParaRPr lang="en-US" i="0" dirty="0">
              <a:latin typeface="Times New Roman"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59716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7F188CC-4460-E043-B180-95C5ACF8D312}" type="slidenum">
              <a:rPr lang="en-US" i="0" smtClean="0">
                <a:latin typeface="Times New Roman" charset="0"/>
              </a:rPr>
              <a:pPr>
                <a:defRPr/>
              </a:pPr>
              <a:t>19</a:t>
            </a:fld>
            <a:endParaRPr lang="en-US" i="0" dirty="0">
              <a:latin typeface="Times New Roman"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301887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195A4D9-D9A3-9D42-8C21-61B5EC1E1BB0}" type="slidenum">
              <a:rPr lang="en-US" i="0" smtClean="0">
                <a:latin typeface="Times New Roman" charset="0"/>
              </a:rPr>
              <a:pPr>
                <a:defRPr/>
              </a:pPr>
              <a:t>20</a:t>
            </a:fld>
            <a:endParaRPr lang="en-US" i="0" dirty="0">
              <a:latin typeface="Times New Roman"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91632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99DADF4-4B2E-B644-9BDA-D41F6D2BAA32}" type="slidenum">
              <a:rPr lang="en-US" i="0" smtClean="0">
                <a:latin typeface="Times New Roman" charset="0"/>
              </a:rPr>
              <a:pPr>
                <a:defRPr/>
              </a:pPr>
              <a:t>21</a:t>
            </a:fld>
            <a:endParaRPr lang="en-US" i="0" dirty="0">
              <a:latin typeface="Times New Roman"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22922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D67B076-01A6-BF41-ABA5-655018180054}" type="slidenum">
              <a:rPr lang="en-US" i="0" smtClean="0">
                <a:latin typeface="Times New Roman" charset="0"/>
              </a:rPr>
              <a:pPr>
                <a:defRPr/>
              </a:pPr>
              <a:t>22</a:t>
            </a:fld>
            <a:endParaRPr lang="en-US" i="0" dirty="0">
              <a:latin typeface="Times New Roman"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6884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7F61FD0-FAF2-4545-8D3A-10FB997685FF}" type="slidenum">
              <a:rPr lang="en-US" i="0" smtClean="0">
                <a:latin typeface="Times New Roman" charset="0"/>
              </a:rPr>
              <a:pPr>
                <a:defRPr/>
              </a:pPr>
              <a:t>3</a:t>
            </a:fld>
            <a:endParaRPr lang="en-US" i="0" dirty="0">
              <a:latin typeface="Times New Roman"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789911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1839DD2-90A2-2247-9684-E72B53E0F17D}" type="slidenum">
              <a:rPr lang="en-US" i="0" smtClean="0">
                <a:latin typeface="Times New Roman" charset="0"/>
              </a:rPr>
              <a:pPr>
                <a:defRPr/>
              </a:pPr>
              <a:t>23</a:t>
            </a:fld>
            <a:endParaRPr lang="en-US" i="0" dirty="0">
              <a:latin typeface="Times New Roman"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22114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25</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036286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4BF121E-9906-AC41-BFFB-85364A968541}" type="slidenum">
              <a:rPr lang="en-US" i="0" smtClean="0">
                <a:latin typeface="Times New Roman" charset="0"/>
              </a:rPr>
              <a:pPr>
                <a:defRPr/>
              </a:pPr>
              <a:t>26</a:t>
            </a:fld>
            <a:endParaRPr lang="en-US" i="0" dirty="0">
              <a:latin typeface="Times New Roman"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C4DF883-D50D-014F-AA3F-58F969D03B5E}" type="slidenum">
              <a:rPr lang="en-US" i="0" smtClean="0">
                <a:latin typeface="Times New Roman" charset="0"/>
              </a:rPr>
              <a:pPr>
                <a:defRPr/>
              </a:pPr>
              <a:t>27</a:t>
            </a:fld>
            <a:endParaRPr lang="en-US" i="0" dirty="0">
              <a:latin typeface="Times New Roman"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43D48F-8711-C346-AC55-69781208CC1B}" type="slidenum">
              <a:rPr lang="en-US" i="0" smtClean="0">
                <a:latin typeface="Times New Roman" charset="0"/>
              </a:rPr>
              <a:pPr>
                <a:defRPr/>
              </a:pPr>
              <a:t>28</a:t>
            </a:fld>
            <a:endParaRPr lang="en-US" i="0" dirty="0">
              <a:latin typeface="Times New Roman"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928329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ED44080-A1C1-6D48-9090-593E79365BAF}" type="slidenum">
              <a:rPr lang="en-US" i="0" smtClean="0">
                <a:latin typeface="Times New Roman" charset="0"/>
              </a:rPr>
              <a:pPr>
                <a:defRPr/>
              </a:pPr>
              <a:t>29</a:t>
            </a:fld>
            <a:endParaRPr lang="en-US" i="0" dirty="0">
              <a:latin typeface="Times New Roman"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EFE8A98-A037-0E46-97CD-719E6DC48C9A}" type="slidenum">
              <a:rPr lang="en-US" i="0" smtClean="0">
                <a:latin typeface="Times New Roman" charset="0"/>
              </a:rPr>
              <a:pPr>
                <a:defRPr/>
              </a:pPr>
              <a:t>30</a:t>
            </a:fld>
            <a:endParaRPr lang="en-US" i="0" dirty="0">
              <a:latin typeface="Times New Roman"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795F41B-3CEF-8149-ABBA-878664839912}" type="slidenum">
              <a:rPr lang="en-US" i="0" smtClean="0">
                <a:latin typeface="Times New Roman" charset="0"/>
              </a:rPr>
              <a:pPr>
                <a:defRPr/>
              </a:pPr>
              <a:t>31</a:t>
            </a:fld>
            <a:endParaRPr lang="en-US" i="0" dirty="0">
              <a:latin typeface="Times New Roman"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32</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32044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DC36F2B-1838-7D43-A1F0-2700684F567E}" type="slidenum">
              <a:rPr lang="en-US" i="0" smtClean="0">
                <a:latin typeface="Times New Roman" charset="0"/>
              </a:rPr>
              <a:pPr>
                <a:defRPr/>
              </a:pPr>
              <a:t>33</a:t>
            </a:fld>
            <a:endParaRPr lang="en-US" i="0" dirty="0">
              <a:latin typeface="Times New Roman"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F620C57-5F31-6443-8544-E81A27D767F3}" type="slidenum">
              <a:rPr lang="en-US" i="0" smtClean="0">
                <a:latin typeface="Times New Roman" charset="0"/>
              </a:rPr>
              <a:pPr>
                <a:defRPr/>
              </a:pPr>
              <a:t>4</a:t>
            </a:fld>
            <a:endParaRPr lang="en-US" i="0" dirty="0">
              <a:latin typeface="Times New Roman"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279045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993F18A6-DDE2-554F-A5B0-9BC3DAAE2CDF}" type="slidenum">
              <a:rPr lang="en-US" i="0" smtClean="0">
                <a:latin typeface="Times New Roman" charset="0"/>
              </a:rPr>
              <a:pPr>
                <a:defRPr/>
              </a:pPr>
              <a:t>34</a:t>
            </a:fld>
            <a:endParaRPr lang="en-US" i="0" dirty="0">
              <a:latin typeface="Times New Roman"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10934A6-469E-5846-AA37-F91A0F6B127C}" type="slidenum">
              <a:rPr lang="en-US" i="0" smtClean="0">
                <a:latin typeface="Times New Roman" charset="0"/>
              </a:rPr>
              <a:pPr>
                <a:defRPr/>
              </a:pPr>
              <a:t>35</a:t>
            </a:fld>
            <a:endParaRPr lang="en-US" i="0" dirty="0">
              <a:latin typeface="Times New Roman"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D3250BA9-E158-DB46-8FF9-354781818E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92AC5C0-655D-324A-9C5C-C00DA711BD4C}" type="slidenum">
              <a:rPr lang="en-US" altLang="en-US" sz="1300">
                <a:latin typeface="Times New Roman" panose="02020603050405020304" pitchFamily="18" charset="0"/>
              </a:rPr>
              <a:pPr/>
              <a:t>36</a:t>
            </a:fld>
            <a:endParaRPr lang="en-US" altLang="en-US" sz="1300">
              <a:latin typeface="Times New Roman" panose="02020603050405020304" pitchFamily="18" charset="0"/>
            </a:endParaRPr>
          </a:p>
        </p:txBody>
      </p:sp>
      <p:sp>
        <p:nvSpPr>
          <p:cNvPr id="132098" name="Rectangle 2">
            <a:extLst>
              <a:ext uri="{FF2B5EF4-FFF2-40B4-BE49-F238E27FC236}">
                <a16:creationId xmlns:a16="http://schemas.microsoft.com/office/drawing/2014/main" id="{AC71D1C2-4DC6-7645-A509-3647F157FE99}"/>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4394A0D7-1CEA-B744-BC23-F0EC85E204A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38102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CCFCE89-56C3-414D-BFB3-B0D9ACE8FC6D}" type="slidenum">
              <a:rPr lang="en-US" i="0" smtClean="0">
                <a:latin typeface="Times New Roman" charset="0"/>
              </a:rPr>
              <a:pPr>
                <a:defRPr/>
              </a:pPr>
              <a:t>39</a:t>
            </a:fld>
            <a:endParaRPr lang="en-US" i="0" dirty="0">
              <a:latin typeface="Times New Roman"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82797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40</a:t>
            </a:fld>
            <a:endParaRPr lang="en-US"/>
          </a:p>
        </p:txBody>
      </p:sp>
    </p:spTree>
    <p:extLst>
      <p:ext uri="{BB962C8B-B14F-4D97-AF65-F5344CB8AC3E}">
        <p14:creationId xmlns:p14="http://schemas.microsoft.com/office/powerpoint/2010/main" val="2297987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41</a:t>
            </a:fld>
            <a:endParaRPr lang="en-US"/>
          </a:p>
        </p:txBody>
      </p:sp>
    </p:spTree>
    <p:extLst>
      <p:ext uri="{BB962C8B-B14F-4D97-AF65-F5344CB8AC3E}">
        <p14:creationId xmlns:p14="http://schemas.microsoft.com/office/powerpoint/2010/main" val="3088362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42</a:t>
            </a:fld>
            <a:endParaRPr lang="en-US"/>
          </a:p>
        </p:txBody>
      </p:sp>
    </p:spTree>
    <p:extLst>
      <p:ext uri="{BB962C8B-B14F-4D97-AF65-F5344CB8AC3E}">
        <p14:creationId xmlns:p14="http://schemas.microsoft.com/office/powerpoint/2010/main" val="2496442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43</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401620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FBDDC76-7329-B84A-8E56-FF1317E0AB5F}" type="slidenum">
              <a:rPr lang="en-US" i="0" smtClean="0">
                <a:latin typeface="Times New Roman" charset="0"/>
              </a:rPr>
              <a:pPr>
                <a:defRPr/>
              </a:pPr>
              <a:t>44</a:t>
            </a:fld>
            <a:endParaRPr lang="en-US" i="0" dirty="0">
              <a:latin typeface="Times New Roman"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57</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58861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8AA7049-8658-2C4B-A161-18F367F0585E}" type="slidenum">
              <a:rPr lang="en-US" i="0" smtClean="0">
                <a:latin typeface="Times New Roman" charset="0"/>
              </a:rPr>
              <a:pPr>
                <a:defRPr/>
              </a:pPr>
              <a:t>5</a:t>
            </a:fld>
            <a:endParaRPr lang="en-US" i="0" dirty="0">
              <a:latin typeface="Times New Roman"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961415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60</a:t>
            </a:fld>
            <a:endParaRPr lang="en-US"/>
          </a:p>
        </p:txBody>
      </p:sp>
    </p:spTree>
    <p:extLst>
      <p:ext uri="{BB962C8B-B14F-4D97-AF65-F5344CB8AC3E}">
        <p14:creationId xmlns:p14="http://schemas.microsoft.com/office/powerpoint/2010/main" val="791766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Times New Roman" pitchFamily="18" charset="0"/>
                <a:ea typeface="ＭＳ Ｐゴシック" pitchFamily="34" charset="-128"/>
              </a:rPr>
              <a:t>RFC 3587</a:t>
            </a:r>
            <a:br>
              <a:rPr lang="en-US" dirty="0">
                <a:latin typeface="Times New Roman" pitchFamily="18" charset="0"/>
                <a:ea typeface="ＭＳ Ｐゴシック" pitchFamily="34" charset="-128"/>
              </a:rPr>
            </a:br>
            <a:r>
              <a:rPr lang="en-US" dirty="0">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61</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800034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Times New Roman" pitchFamily="18" charset="0"/>
                <a:ea typeface="ＭＳ Ｐゴシック" pitchFamily="34" charset="-128"/>
              </a:rPr>
              <a:t>RFC 3587</a:t>
            </a:r>
            <a:br>
              <a:rPr lang="en-US" dirty="0">
                <a:latin typeface="Times New Roman" pitchFamily="18" charset="0"/>
                <a:ea typeface="ＭＳ Ｐゴシック" pitchFamily="34" charset="-128"/>
              </a:rPr>
            </a:br>
            <a:r>
              <a:rPr lang="en-US" dirty="0">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62</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599227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63</a:t>
            </a:fld>
            <a:endParaRPr lang="en-US"/>
          </a:p>
        </p:txBody>
      </p:sp>
    </p:spTree>
    <p:extLst>
      <p:ext uri="{BB962C8B-B14F-4D97-AF65-F5344CB8AC3E}">
        <p14:creationId xmlns:p14="http://schemas.microsoft.com/office/powerpoint/2010/main" val="2765399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64</a:t>
            </a:fld>
            <a:endParaRPr lang="en-US"/>
          </a:p>
        </p:txBody>
      </p:sp>
    </p:spTree>
    <p:extLst>
      <p:ext uri="{BB962C8B-B14F-4D97-AF65-F5344CB8AC3E}">
        <p14:creationId xmlns:p14="http://schemas.microsoft.com/office/powerpoint/2010/main" val="1267578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65</a:t>
            </a:fld>
            <a:endParaRPr lang="en-US"/>
          </a:p>
        </p:txBody>
      </p:sp>
    </p:spTree>
    <p:extLst>
      <p:ext uri="{BB962C8B-B14F-4D97-AF65-F5344CB8AC3E}">
        <p14:creationId xmlns:p14="http://schemas.microsoft.com/office/powerpoint/2010/main" val="2148325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66</a:t>
            </a:fld>
            <a:endParaRPr lang="en-US"/>
          </a:p>
        </p:txBody>
      </p:sp>
    </p:spTree>
    <p:extLst>
      <p:ext uri="{BB962C8B-B14F-4D97-AF65-F5344CB8AC3E}">
        <p14:creationId xmlns:p14="http://schemas.microsoft.com/office/powerpoint/2010/main" val="1984578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67</a:t>
            </a:fld>
            <a:endParaRPr lang="en-US"/>
          </a:p>
        </p:txBody>
      </p:sp>
    </p:spTree>
    <p:extLst>
      <p:ext uri="{BB962C8B-B14F-4D97-AF65-F5344CB8AC3E}">
        <p14:creationId xmlns:p14="http://schemas.microsoft.com/office/powerpoint/2010/main" val="1531612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a:latin typeface="Times New Roman" pitchFamily="18" charset="0"/>
                <a:ea typeface="ＭＳ Ｐゴシック" pitchFamily="34" charset="-128"/>
              </a:rPr>
              <a:t>RFC 3587</a:t>
            </a:r>
            <a:br>
              <a:rPr lang="en-US">
                <a:latin typeface="Times New Roman" pitchFamily="18" charset="0"/>
                <a:ea typeface="ＭＳ Ｐゴシック" pitchFamily="34" charset="-128"/>
              </a:rPr>
            </a:br>
            <a:r>
              <a:rPr lang="en-US">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68</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264670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70</a:t>
            </a:fld>
            <a:endParaRPr lang="en-US"/>
          </a:p>
        </p:txBody>
      </p:sp>
    </p:spTree>
    <p:extLst>
      <p:ext uri="{BB962C8B-B14F-4D97-AF65-F5344CB8AC3E}">
        <p14:creationId xmlns:p14="http://schemas.microsoft.com/office/powerpoint/2010/main" val="1478332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B2606F-C1DD-AB42-91E2-4D2AE510B66F}" type="slidenum">
              <a:rPr lang="en-US" i="0" smtClean="0">
                <a:latin typeface="Times New Roman" charset="0"/>
              </a:rPr>
              <a:pPr>
                <a:defRPr/>
              </a:pPr>
              <a:t>6</a:t>
            </a:fld>
            <a:endParaRPr lang="en-US" i="0" dirty="0">
              <a:latin typeface="Times New Roman"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834054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71</a:t>
            </a:fld>
            <a:endParaRPr lang="en-US"/>
          </a:p>
        </p:txBody>
      </p:sp>
    </p:spTree>
    <p:extLst>
      <p:ext uri="{BB962C8B-B14F-4D97-AF65-F5344CB8AC3E}">
        <p14:creationId xmlns:p14="http://schemas.microsoft.com/office/powerpoint/2010/main" val="8452572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73</a:t>
            </a:fld>
            <a:endParaRPr lang="en-US"/>
          </a:p>
        </p:txBody>
      </p:sp>
    </p:spTree>
    <p:extLst>
      <p:ext uri="{BB962C8B-B14F-4D97-AF65-F5344CB8AC3E}">
        <p14:creationId xmlns:p14="http://schemas.microsoft.com/office/powerpoint/2010/main" val="1088818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75</a:t>
            </a:fld>
            <a:endParaRPr lang="en-US"/>
          </a:p>
        </p:txBody>
      </p:sp>
    </p:spTree>
    <p:extLst>
      <p:ext uri="{BB962C8B-B14F-4D97-AF65-F5344CB8AC3E}">
        <p14:creationId xmlns:p14="http://schemas.microsoft.com/office/powerpoint/2010/main" val="19011283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the ”flipped bit”? </a:t>
            </a:r>
          </a:p>
          <a:p>
            <a:r>
              <a:rPr lang="en-US" dirty="0"/>
              <a:t>The 7</a:t>
            </a:r>
            <a:r>
              <a:rPr lang="en-US" baseline="30000" dirty="0"/>
              <a:t>th</a:t>
            </a:r>
            <a:r>
              <a:rPr lang="en-US" dirty="0"/>
              <a:t> bit of the 1</a:t>
            </a:r>
            <a:r>
              <a:rPr lang="en-US" baseline="30000" dirty="0"/>
              <a:t>st</a:t>
            </a:r>
            <a:r>
              <a:rPr lang="en-US" dirty="0"/>
              <a:t> byte is designated as the U/L (Universal/Local) bit. If U/L=0, the address is globally unique. if U/L=1, the address is locally administered (possibly not globally unique). </a:t>
            </a:r>
          </a:p>
          <a:p>
            <a:r>
              <a:rPr lang="en-US" dirty="0"/>
              <a:t>MAC addresses of interface cards have U/L=0. So, when (locally) creating a EUI-64 for an IPv6 address, it makes sense to setting U/L=1. However, on a virtual machine the MAC addresses of the virtual interfaces are locally created, and, consequently, the MAC address has U/L=1. When creating an EUI-64 address, it would make sense to leave the value U/L=1. However, this is not what is happening. When creating an IPv6interface identifier, the EUI-64 address is set to U/L=0. This obviously does not make sense (since it declares a non-unique address to be globally unique). </a:t>
            </a:r>
          </a:p>
          <a:p>
            <a:r>
              <a:rPr lang="en-US" dirty="0"/>
              <a:t>It appears that no protocol ever makes a decision based on the U/L bit. So, this logical flaw has no impact. </a:t>
            </a:r>
          </a:p>
        </p:txBody>
      </p:sp>
      <p:sp>
        <p:nvSpPr>
          <p:cNvPr id="4" name="Slide Number Placeholder 3"/>
          <p:cNvSpPr>
            <a:spLocks noGrp="1"/>
          </p:cNvSpPr>
          <p:nvPr>
            <p:ph type="sldNum" sz="quarter" idx="5"/>
          </p:nvPr>
        </p:nvSpPr>
        <p:spPr/>
        <p:txBody>
          <a:bodyPr/>
          <a:lstStyle/>
          <a:p>
            <a:fld id="{541AF52A-EAC7-A445-8D8A-6DF2F34DF40A}" type="slidenum">
              <a:rPr lang="en-US" smtClean="0"/>
              <a:t>76</a:t>
            </a:fld>
            <a:endParaRPr lang="en-US"/>
          </a:p>
        </p:txBody>
      </p:sp>
    </p:spTree>
    <p:extLst>
      <p:ext uri="{BB962C8B-B14F-4D97-AF65-F5344CB8AC3E}">
        <p14:creationId xmlns:p14="http://schemas.microsoft.com/office/powerpoint/2010/main" val="6352973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77</a:t>
            </a:fld>
            <a:endParaRPr lang="en-US"/>
          </a:p>
        </p:txBody>
      </p:sp>
    </p:spTree>
    <p:extLst>
      <p:ext uri="{BB962C8B-B14F-4D97-AF65-F5344CB8AC3E}">
        <p14:creationId xmlns:p14="http://schemas.microsoft.com/office/powerpoint/2010/main" val="1510652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78</a:t>
            </a:fld>
            <a:endParaRPr lang="en-US"/>
          </a:p>
        </p:txBody>
      </p:sp>
    </p:spTree>
    <p:extLst>
      <p:ext uri="{BB962C8B-B14F-4D97-AF65-F5344CB8AC3E}">
        <p14:creationId xmlns:p14="http://schemas.microsoft.com/office/powerpoint/2010/main" val="40806696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r>
              <a:rPr lang="en-US">
                <a:latin typeface="Times New Roman" pitchFamily="18" charset="0"/>
                <a:ea typeface="ＭＳ Ｐゴシック" pitchFamily="34" charset="-128"/>
              </a:rPr>
              <a:t>RFC 2461, Dec 1998</a:t>
            </a:r>
          </a:p>
        </p:txBody>
      </p:sp>
      <p:sp>
        <p:nvSpPr>
          <p:cNvPr id="53252" name="Slide Number Placeholder 3"/>
          <p:cNvSpPr>
            <a:spLocks noGrp="1"/>
          </p:cNvSpPr>
          <p:nvPr>
            <p:ph type="sldNum" sz="quarter" idx="5"/>
          </p:nvPr>
        </p:nvSpPr>
        <p:spPr>
          <a:noFill/>
        </p:spPr>
        <p:txBody>
          <a:bodyPr/>
          <a:lstStyle/>
          <a:p>
            <a:fld id="{5A1D0991-67AE-4B8F-98E5-5E50079FD96A}" type="slidenum">
              <a:rPr lang="en-US" smtClean="0">
                <a:latin typeface="Times New Roman" pitchFamily="18" charset="0"/>
                <a:ea typeface="ＭＳ Ｐゴシック" pitchFamily="34" charset="-128"/>
              </a:rPr>
              <a:pPr/>
              <a:t>82</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538822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83</a:t>
            </a:fld>
            <a:endParaRPr lang="en-US"/>
          </a:p>
        </p:txBody>
      </p:sp>
    </p:spTree>
    <p:extLst>
      <p:ext uri="{BB962C8B-B14F-4D97-AF65-F5344CB8AC3E}">
        <p14:creationId xmlns:p14="http://schemas.microsoft.com/office/powerpoint/2010/main" val="2449902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1AF52A-EAC7-A445-8D8A-6DF2F34DF40A}" type="slidenum">
              <a:rPr lang="en-US" smtClean="0"/>
              <a:t>84</a:t>
            </a:fld>
            <a:endParaRPr lang="en-US"/>
          </a:p>
        </p:txBody>
      </p:sp>
    </p:spTree>
    <p:extLst>
      <p:ext uri="{BB962C8B-B14F-4D97-AF65-F5344CB8AC3E}">
        <p14:creationId xmlns:p14="http://schemas.microsoft.com/office/powerpoint/2010/main" val="4119538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1AF52A-EAC7-A445-8D8A-6DF2F34DF40A}" type="slidenum">
              <a:rPr lang="en-US" smtClean="0"/>
              <a:t>85</a:t>
            </a:fld>
            <a:endParaRPr lang="en-US"/>
          </a:p>
        </p:txBody>
      </p:sp>
    </p:spTree>
    <p:extLst>
      <p:ext uri="{BB962C8B-B14F-4D97-AF65-F5344CB8AC3E}">
        <p14:creationId xmlns:p14="http://schemas.microsoft.com/office/powerpoint/2010/main" val="92214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3EFBD828-11F8-6948-B056-D1F77BF7AC02}" type="slidenum">
              <a:rPr lang="en-US" i="0" smtClean="0">
                <a:latin typeface="Times New Roman" charset="0"/>
              </a:rPr>
              <a:pPr>
                <a:defRPr/>
              </a:pPr>
              <a:t>7</a:t>
            </a:fld>
            <a:endParaRPr lang="en-US" i="0" dirty="0">
              <a:latin typeface="Times New Roman"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87</a:t>
            </a:fld>
            <a:endParaRPr lang="en-US"/>
          </a:p>
        </p:txBody>
      </p:sp>
    </p:spTree>
    <p:extLst>
      <p:ext uri="{BB962C8B-B14F-4D97-AF65-F5344CB8AC3E}">
        <p14:creationId xmlns:p14="http://schemas.microsoft.com/office/powerpoint/2010/main" val="5274976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88</a:t>
            </a:fld>
            <a:endParaRPr lang="en-US"/>
          </a:p>
        </p:txBody>
      </p:sp>
    </p:spTree>
    <p:extLst>
      <p:ext uri="{BB962C8B-B14F-4D97-AF65-F5344CB8AC3E}">
        <p14:creationId xmlns:p14="http://schemas.microsoft.com/office/powerpoint/2010/main" val="12085813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89</a:t>
            </a:fld>
            <a:endParaRPr lang="en-US"/>
          </a:p>
        </p:txBody>
      </p:sp>
    </p:spTree>
    <p:extLst>
      <p:ext uri="{BB962C8B-B14F-4D97-AF65-F5344CB8AC3E}">
        <p14:creationId xmlns:p14="http://schemas.microsoft.com/office/powerpoint/2010/main" val="36211949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90</a:t>
            </a:fld>
            <a:endParaRPr lang="en-US"/>
          </a:p>
        </p:txBody>
      </p:sp>
    </p:spTree>
    <p:extLst>
      <p:ext uri="{BB962C8B-B14F-4D97-AF65-F5344CB8AC3E}">
        <p14:creationId xmlns:p14="http://schemas.microsoft.com/office/powerpoint/2010/main" val="787869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91</a:t>
            </a:fld>
            <a:endParaRPr lang="en-US"/>
          </a:p>
        </p:txBody>
      </p:sp>
    </p:spTree>
    <p:extLst>
      <p:ext uri="{BB962C8B-B14F-4D97-AF65-F5344CB8AC3E}">
        <p14:creationId xmlns:p14="http://schemas.microsoft.com/office/powerpoint/2010/main" val="37877051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92</a:t>
            </a:fld>
            <a:endParaRPr lang="en-US"/>
          </a:p>
        </p:txBody>
      </p:sp>
    </p:spTree>
    <p:extLst>
      <p:ext uri="{BB962C8B-B14F-4D97-AF65-F5344CB8AC3E}">
        <p14:creationId xmlns:p14="http://schemas.microsoft.com/office/powerpoint/2010/main" val="36757307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94</a:t>
            </a:fld>
            <a:endParaRPr lang="en-US"/>
          </a:p>
        </p:txBody>
      </p:sp>
    </p:spTree>
    <p:extLst>
      <p:ext uri="{BB962C8B-B14F-4D97-AF65-F5344CB8AC3E}">
        <p14:creationId xmlns:p14="http://schemas.microsoft.com/office/powerpoint/2010/main" val="2584746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9</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24753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1589B448-324E-F547-9651-770BB6BE014E}" type="slidenum">
              <a:rPr lang="en-US" i="0" smtClean="0">
                <a:latin typeface="Times New Roman" charset="0"/>
              </a:rPr>
              <a:pPr>
                <a:defRPr/>
              </a:pPr>
              <a:t>11</a:t>
            </a:fld>
            <a:endParaRPr lang="en-US" i="0" dirty="0">
              <a:latin typeface="Times New Roman"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5584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12</a:t>
            </a:fld>
            <a:endParaRPr lang="en-US" dirty="0"/>
          </a:p>
        </p:txBody>
      </p:sp>
    </p:spTree>
    <p:extLst>
      <p:ext uri="{BB962C8B-B14F-4D97-AF65-F5344CB8AC3E}">
        <p14:creationId xmlns:p14="http://schemas.microsoft.com/office/powerpoint/2010/main" val="3141738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7"/>
          <p:cNvSpPr>
            <a:spLocks noGrp="1" noChangeArrowheads="1"/>
          </p:cNvSpPr>
          <p:nvPr>
            <p:ph type="ftr" sz="quarter" idx="11"/>
          </p:nvPr>
        </p:nvSpPr>
        <p:spPr>
          <a:xfrm>
            <a:off x="7109506" y="6467475"/>
            <a:ext cx="1358219" cy="271463"/>
          </a:xfrm>
          <a:prstGeom prst="rect">
            <a:avLst/>
          </a:prstGeom>
          <a:ln/>
        </p:spPr>
        <p:txBody>
          <a:bodyPr/>
          <a:lstStyle>
            <a:lvl1pPr>
              <a:defRPr sz="1200"/>
            </a:lvl1pPr>
          </a:lstStyle>
          <a:p>
            <a:pPr>
              <a:defRPr/>
            </a:pPr>
            <a:r>
              <a:rPr lang="en-US" dirty="0"/>
              <a:t>Data Link Layer</a:t>
            </a:r>
            <a:endParaRPr lang="en-US" sz="1200" dirty="0"/>
          </a:p>
        </p:txBody>
      </p:sp>
      <p:sp>
        <p:nvSpPr>
          <p:cNvPr id="4" name="Rectangle 8"/>
          <p:cNvSpPr>
            <a:spLocks noGrp="1" noChangeArrowheads="1"/>
          </p:cNvSpPr>
          <p:nvPr>
            <p:ph type="sldNum" sz="quarter" idx="12"/>
          </p:nvPr>
        </p:nvSpPr>
        <p:spPr>
          <a:xfrm>
            <a:off x="8467725" y="6467475"/>
            <a:ext cx="676275" cy="276225"/>
          </a:xfrm>
          <a:prstGeom prst="rect">
            <a:avLst/>
          </a:prstGeom>
          <a:ln/>
        </p:spPr>
        <p:txBody>
          <a:bodyPr/>
          <a:lstStyle>
            <a:lvl1pPr>
              <a:defRPr sz="1200"/>
            </a:lvl1pPr>
          </a:lstStyle>
          <a:p>
            <a:pPr>
              <a:defRPr/>
            </a:pPr>
            <a:r>
              <a:rPr lang="en-US" dirty="0"/>
              <a:t>2-</a:t>
            </a:r>
            <a:fld id="{7EFC9773-7379-5049-A6C9-0C8EEEC5C544}" type="slidenum">
              <a:rPr lang="en-US" smtClean="0"/>
              <a:pPr>
                <a:defRPr/>
              </a:pPr>
              <a:t>‹#›</a:t>
            </a:fld>
            <a:endParaRPr lang="en-US" sz="1200" dirty="0"/>
          </a:p>
        </p:txBody>
      </p:sp>
    </p:spTree>
    <p:extLst>
      <p:ext uri="{BB962C8B-B14F-4D97-AF65-F5344CB8AC3E}">
        <p14:creationId xmlns:p14="http://schemas.microsoft.com/office/powerpoint/2010/main" val="2632134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1"/>
          </p:nvPr>
        </p:nvSpPr>
        <p:spPr>
          <a:xfrm>
            <a:off x="7188654" y="6490607"/>
            <a:ext cx="1279071" cy="367393"/>
          </a:xfrm>
          <a:prstGeom prst="rect">
            <a:avLst/>
          </a:prstGeom>
          <a:ln/>
        </p:spPr>
        <p:txBody>
          <a:bodyPr/>
          <a:lstStyle>
            <a:lvl1pPr>
              <a:defRPr sz="1200"/>
            </a:lvl1pPr>
          </a:lstStyle>
          <a:p>
            <a:pPr>
              <a:defRPr/>
            </a:pPr>
            <a:r>
              <a:rPr lang="en-US" dirty="0"/>
              <a:t>Data Link Layer</a:t>
            </a:r>
            <a:endParaRPr lang="en-US" sz="1200" dirty="0"/>
          </a:p>
        </p:txBody>
      </p:sp>
      <p:sp>
        <p:nvSpPr>
          <p:cNvPr id="7" name="Slide Number Placeholder 6"/>
          <p:cNvSpPr>
            <a:spLocks noGrp="1" noChangeArrowheads="1"/>
          </p:cNvSpPr>
          <p:nvPr>
            <p:ph type="sldNum" sz="quarter" idx="12"/>
          </p:nvPr>
        </p:nvSpPr>
        <p:spPr>
          <a:xfrm>
            <a:off x="8467725" y="6486525"/>
            <a:ext cx="676275" cy="457200"/>
          </a:xfrm>
          <a:prstGeom prst="rect">
            <a:avLst/>
          </a:prstGeom>
          <a:ln/>
        </p:spPr>
        <p:txBody>
          <a:bodyPr/>
          <a:lstStyle>
            <a:lvl1pPr>
              <a:defRPr sz="1200"/>
            </a:lvl1pPr>
          </a:lstStyle>
          <a:p>
            <a:pPr>
              <a:defRPr/>
            </a:pPr>
            <a:r>
              <a:rPr lang="en-US" dirty="0"/>
              <a:t>2-</a:t>
            </a:r>
            <a:fld id="{9AB7E571-4613-BD47-B8AF-E4769FE4BBE2}" type="slidenum">
              <a:rPr lang="en-US" smtClean="0"/>
              <a:pPr>
                <a:defRPr/>
              </a:pPr>
              <a:t>‹#›</a:t>
            </a:fld>
            <a:endParaRPr lang="en-US" sz="1200" dirty="0"/>
          </a:p>
        </p:txBody>
      </p:sp>
    </p:spTree>
    <p:extLst>
      <p:ext uri="{BB962C8B-B14F-4D97-AF65-F5344CB8AC3E}">
        <p14:creationId xmlns:p14="http://schemas.microsoft.com/office/powerpoint/2010/main" val="163607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xfrm>
            <a:off x="7184572" y="6506936"/>
            <a:ext cx="2895600" cy="457200"/>
          </a:xfrm>
          <a:prstGeom prst="rect">
            <a:avLst/>
          </a:prstGeom>
          <a:ln/>
        </p:spPr>
        <p:txBody>
          <a:bodyPr/>
          <a:lstStyle>
            <a:lvl1pPr>
              <a:defRPr sz="1200"/>
            </a:lvl1pPr>
          </a:lstStyle>
          <a:p>
            <a:pPr>
              <a:defRPr/>
            </a:pPr>
            <a:r>
              <a:rPr lang="en-US" dirty="0"/>
              <a:t>Data Link Layer</a:t>
            </a:r>
            <a:endParaRPr lang="en-US" sz="1200" dirty="0"/>
          </a:p>
        </p:txBody>
      </p:sp>
      <p:sp>
        <p:nvSpPr>
          <p:cNvPr id="6" name="Rectangle 6"/>
          <p:cNvSpPr>
            <a:spLocks noGrp="1" noChangeArrowheads="1"/>
          </p:cNvSpPr>
          <p:nvPr>
            <p:ph type="sldNum" sz="quarter" idx="12"/>
          </p:nvPr>
        </p:nvSpPr>
        <p:spPr>
          <a:xfrm>
            <a:off x="8467725" y="6506936"/>
            <a:ext cx="676275" cy="457200"/>
          </a:xfrm>
          <a:prstGeom prst="rect">
            <a:avLst/>
          </a:prstGeom>
          <a:ln/>
        </p:spPr>
        <p:txBody>
          <a:bodyPr/>
          <a:lstStyle>
            <a:lvl1pPr>
              <a:defRPr sz="1200"/>
            </a:lvl1pPr>
          </a:lstStyle>
          <a:p>
            <a:pPr>
              <a:defRPr/>
            </a:pPr>
            <a:r>
              <a:rPr lang="en-US" dirty="0"/>
              <a:t>2-</a:t>
            </a:r>
            <a:fld id="{D0626857-DD43-9D46-91D4-DEBFBA1258D1}" type="slidenum">
              <a:rPr lang="en-US" smtClean="0"/>
              <a:pPr>
                <a:defRPr/>
              </a:pPr>
              <a:t>‹#›</a:t>
            </a:fld>
            <a:endParaRPr lang="en-US" sz="1200" dirty="0"/>
          </a:p>
        </p:txBody>
      </p:sp>
    </p:spTree>
    <p:extLst>
      <p:ext uri="{BB962C8B-B14F-4D97-AF65-F5344CB8AC3E}">
        <p14:creationId xmlns:p14="http://schemas.microsoft.com/office/powerpoint/2010/main" val="416581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5"/>
          <p:cNvSpPr>
            <a:spLocks noGrp="1" noChangeArrowheads="1"/>
          </p:cNvSpPr>
          <p:nvPr>
            <p:ph type="ftr" sz="quarter" idx="11"/>
          </p:nvPr>
        </p:nvSpPr>
        <p:spPr>
          <a:xfrm>
            <a:off x="7326086" y="6515100"/>
            <a:ext cx="1257300" cy="342900"/>
          </a:xfrm>
          <a:prstGeom prst="rect">
            <a:avLst/>
          </a:prstGeom>
          <a:ln/>
        </p:spPr>
        <p:txBody>
          <a:bodyPr/>
          <a:lstStyle>
            <a:lvl1pPr>
              <a:defRPr sz="1200"/>
            </a:lvl1pPr>
          </a:lstStyle>
          <a:p>
            <a:pPr>
              <a:defRPr/>
            </a:pPr>
            <a:r>
              <a:rPr lang="en-US" dirty="0"/>
              <a:t>Data Link Layer</a:t>
            </a:r>
            <a:endParaRPr lang="en-US" sz="1200" dirty="0"/>
          </a:p>
        </p:txBody>
      </p:sp>
      <p:sp>
        <p:nvSpPr>
          <p:cNvPr id="5" name="Rectangle 6"/>
          <p:cNvSpPr>
            <a:spLocks noGrp="1" noChangeArrowheads="1"/>
          </p:cNvSpPr>
          <p:nvPr>
            <p:ph type="sldNum" sz="quarter" idx="12"/>
          </p:nvPr>
        </p:nvSpPr>
        <p:spPr>
          <a:xfrm>
            <a:off x="8583386" y="6515100"/>
            <a:ext cx="560614" cy="342900"/>
          </a:xfrm>
          <a:prstGeom prst="rect">
            <a:avLst/>
          </a:prstGeom>
          <a:ln/>
        </p:spPr>
        <p:txBody>
          <a:bodyPr/>
          <a:lstStyle>
            <a:lvl1pPr>
              <a:defRPr sz="1200"/>
            </a:lvl1pPr>
          </a:lstStyle>
          <a:p>
            <a:pPr>
              <a:defRPr/>
            </a:pPr>
            <a:r>
              <a:rPr lang="en-US" dirty="0"/>
              <a:t>2-</a:t>
            </a:r>
            <a:fld id="{B3616EB6-F471-2047-976B-63D7811A01EC}" type="slidenum">
              <a:rPr lang="en-US" smtClean="0"/>
              <a:pPr>
                <a:defRPr/>
              </a:pPr>
              <a:t>‹#›</a:t>
            </a:fld>
            <a:endParaRPr lang="en-US" sz="1200" dirty="0"/>
          </a:p>
        </p:txBody>
      </p:sp>
    </p:spTree>
    <p:extLst>
      <p:ext uri="{BB962C8B-B14F-4D97-AF65-F5344CB8AC3E}">
        <p14:creationId xmlns:p14="http://schemas.microsoft.com/office/powerpoint/2010/main" val="129203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914400"/>
          </a:xfrm>
        </p:spPr>
        <p:txBody>
          <a:bodyPr/>
          <a:lstStyle/>
          <a:p>
            <a:r>
              <a:rPr lang="en-US" dirty="0"/>
              <a:t>Click to edit Master title style</a:t>
            </a:r>
          </a:p>
        </p:txBody>
      </p:sp>
      <p:sp>
        <p:nvSpPr>
          <p:cNvPr id="3" name="Text Placeholder 2"/>
          <p:cNvSpPr>
            <a:spLocks noGrp="1"/>
          </p:cNvSpPr>
          <p:nvPr>
            <p:ph type="body" sz="half" idx="1"/>
          </p:nvPr>
        </p:nvSpPr>
        <p:spPr>
          <a:xfrm>
            <a:off x="152400" y="1371600"/>
            <a:ext cx="43815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371600"/>
            <a:ext cx="43815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endParaRPr lang="en-US" dirty="0"/>
          </a:p>
        </p:txBody>
      </p:sp>
    </p:spTree>
    <p:extLst>
      <p:ext uri="{BB962C8B-B14F-4D97-AF65-F5344CB8AC3E}">
        <p14:creationId xmlns:p14="http://schemas.microsoft.com/office/powerpoint/2010/main" val="16699087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2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40.emf"/></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52.png"/><Relationship Id="rId4" Type="http://schemas.openxmlformats.org/officeDocument/2006/relationships/image" Target="../media/image53.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54.emf"/><Relationship Id="rId4" Type="http://schemas.openxmlformats.org/officeDocument/2006/relationships/oleObject" Target="../embeddings/oleObject7.bin"/></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57.emf"/><Relationship Id="rId4" Type="http://schemas.openxmlformats.org/officeDocument/2006/relationships/oleObject" Target="../embeddings/oleObject8.bin"/></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59.emf"/><Relationship Id="rId4" Type="http://schemas.openxmlformats.org/officeDocument/2006/relationships/oleObject" Target="../embeddings/oleObject9.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9.emf"/><Relationship Id="rId5" Type="http://schemas.openxmlformats.org/officeDocument/2006/relationships/oleObject" Target="../embeddings/oleObject10.bin"/><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61.emf"/><Relationship Id="rId4" Type="http://schemas.openxmlformats.org/officeDocument/2006/relationships/oleObject" Target="../embeddings/oleObject11.bin"/></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hyperlink" Target="https://en.wikipedia.org/wiki/Hexadecimal" TargetMode="Externa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65.emf"/><Relationship Id="rId4" Type="http://schemas.openxmlformats.org/officeDocument/2006/relationships/oleObject" Target="../embeddings/oleObject12.bin"/></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3.png"/><Relationship Id="rId5" Type="http://schemas.openxmlformats.org/officeDocument/2006/relationships/image" Target="../media/image66.emf"/><Relationship Id="rId4" Type="http://schemas.openxmlformats.org/officeDocument/2006/relationships/oleObject" Target="../embeddings/oleObject13.bin"/></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58.xml"/><Relationship Id="rId7" Type="http://schemas.openxmlformats.org/officeDocument/2006/relationships/image" Target="../media/image76.e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15.bin"/><Relationship Id="rId5" Type="http://schemas.openxmlformats.org/officeDocument/2006/relationships/image" Target="../media/image75.emf"/><Relationship Id="rId4" Type="http://schemas.openxmlformats.org/officeDocument/2006/relationships/oleObject" Target="../embeddings/oleObject14.bin"/></Relationships>
</file>

<file path=ppt/slides/_rels/slide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59.xml"/><Relationship Id="rId7" Type="http://schemas.openxmlformats.org/officeDocument/2006/relationships/image" Target="../media/image77.emf"/><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oleObject" Target="../embeddings/oleObject17.bin"/><Relationship Id="rId5" Type="http://schemas.openxmlformats.org/officeDocument/2006/relationships/image" Target="../media/image75.emf"/><Relationship Id="rId4" Type="http://schemas.openxmlformats.org/officeDocument/2006/relationships/oleObject" Target="../embeddings/oleObject16.bin"/></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image" Target="../media/image3.png"/><Relationship Id="rId5" Type="http://schemas.openxmlformats.org/officeDocument/2006/relationships/image" Target="../media/image79.emf"/><Relationship Id="rId4" Type="http://schemas.openxmlformats.org/officeDocument/2006/relationships/oleObject" Target="../embeddings/oleObject18.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3.png"/><Relationship Id="rId5" Type="http://schemas.openxmlformats.org/officeDocument/2006/relationships/image" Target="../media/image79.emf"/><Relationship Id="rId4" Type="http://schemas.openxmlformats.org/officeDocument/2006/relationships/oleObject" Target="../embeddings/oleObject19.bin"/></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3.png"/><Relationship Id="rId5" Type="http://schemas.openxmlformats.org/officeDocument/2006/relationships/image" Target="../media/image79.emf"/><Relationship Id="rId4" Type="http://schemas.openxmlformats.org/officeDocument/2006/relationships/oleObject" Target="../embeddings/oleObject20.bin"/></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81.sv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ChangeArrowheads="1"/>
          </p:cNvSpPr>
          <p:nvPr/>
        </p:nvSpPr>
        <p:spPr bwMode="auto">
          <a:xfrm>
            <a:off x="5608638" y="3489325"/>
            <a:ext cx="3260725"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lnSpc>
                <a:spcPts val="3063"/>
              </a:lnSpc>
            </a:pPr>
            <a:r>
              <a:rPr lang="en-US" sz="2800" i="1" dirty="0">
                <a:solidFill>
                  <a:srgbClr val="008000"/>
                </a:solidFill>
                <a:cs typeface="Arial" charset="0"/>
              </a:rPr>
              <a:t>Computer Networking: A Top Down Approach </a:t>
            </a:r>
            <a:br>
              <a:rPr lang="en-US" sz="2800" dirty="0">
                <a:solidFill>
                  <a:srgbClr val="008000"/>
                </a:solidFill>
                <a:cs typeface="Arial" charset="0"/>
              </a:rPr>
            </a:br>
            <a:endParaRPr lang="en-US" sz="2000" dirty="0">
              <a:solidFill>
                <a:srgbClr val="008000"/>
              </a:solidFill>
              <a:cs typeface="Arial" charset="0"/>
            </a:endParaRPr>
          </a:p>
        </p:txBody>
      </p:sp>
      <p:sp>
        <p:nvSpPr>
          <p:cNvPr id="40962" name="Text Box 6"/>
          <p:cNvSpPr txBox="1">
            <a:spLocks noChangeArrowheads="1"/>
          </p:cNvSpPr>
          <p:nvPr/>
        </p:nvSpPr>
        <p:spPr bwMode="auto">
          <a:xfrm>
            <a:off x="369888" y="3241675"/>
            <a:ext cx="5378450" cy="1481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A note on the use of these Powerpoint slides:</a:t>
            </a:r>
          </a:p>
          <a:p>
            <a:r>
              <a:rPr lang="en-US" sz="1200" dirty="0"/>
              <a:t>We</a:t>
            </a:r>
            <a:r>
              <a:rPr lang="ja-JP" altLang="en-US" sz="1200" dirty="0"/>
              <a:t>’</a:t>
            </a:r>
            <a:r>
              <a:rPr lang="en-US" altLang="ja-JP" sz="1200" dirty="0"/>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200" i="1" dirty="0"/>
              <a:t>lot</a:t>
            </a:r>
            <a:r>
              <a:rPr lang="en-US" altLang="ja-JP" sz="1200" dirty="0"/>
              <a:t> of work on our part. In return for use, we only ask the following:</a:t>
            </a:r>
          </a:p>
          <a:p>
            <a:pPr>
              <a:lnSpc>
                <a:spcPct val="85000"/>
              </a:lnSpc>
            </a:pPr>
            <a:endParaRPr lang="en-US" sz="1400" dirty="0"/>
          </a:p>
        </p:txBody>
      </p:sp>
      <p:sp>
        <p:nvSpPr>
          <p:cNvPr id="29702" name="Text Box 7"/>
          <p:cNvSpPr txBox="1">
            <a:spLocks noChangeArrowheads="1"/>
          </p:cNvSpPr>
          <p:nvPr/>
        </p:nvSpPr>
        <p:spPr bwMode="auto">
          <a:xfrm>
            <a:off x="390525" y="4370388"/>
            <a:ext cx="5378450" cy="2098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sz="1400" dirty="0">
              <a:latin typeface="Gill Sans MT" charset="0"/>
            </a:endParaRPr>
          </a:p>
          <a:p>
            <a:pPr marL="231775" indent="-177800">
              <a:buClr>
                <a:srgbClr val="000099"/>
              </a:buClr>
              <a:buSzPct val="100000"/>
              <a:buFont typeface="Wingdings" charset="2"/>
              <a:buChar char="§"/>
              <a:defRPr/>
            </a:pPr>
            <a:r>
              <a:rPr lang="en-US" sz="1200" dirty="0"/>
              <a:t>If you use these slides (e.g., in a class) that you mention their source (after all, we</a:t>
            </a:r>
            <a:r>
              <a:rPr lang="ja-JP" altLang="en-US" sz="1200" dirty="0"/>
              <a:t>’</a:t>
            </a:r>
            <a:r>
              <a:rPr lang="en-US" altLang="ja-JP" sz="1200" dirty="0"/>
              <a:t>d like people to use our book!)</a:t>
            </a:r>
          </a:p>
          <a:p>
            <a:pPr marL="231775" indent="-177800">
              <a:buClr>
                <a:srgbClr val="000099"/>
              </a:buClr>
              <a:buSzPct val="100000"/>
              <a:buFont typeface="Wingdings" charset="2"/>
              <a:buChar char="§"/>
              <a:defRPr/>
            </a:pPr>
            <a:r>
              <a:rPr lang="en-US" sz="1200" dirty="0"/>
              <a:t>If you post any slides on a www site, that you note that they are adapted from (or perhaps identical to) our slides, and note our copyright of this material.</a:t>
            </a:r>
          </a:p>
          <a:p>
            <a:pPr>
              <a:buClr>
                <a:schemeClr val="accent2"/>
              </a:buClr>
              <a:buFont typeface="Wingdings" charset="0"/>
              <a:buChar char="q"/>
              <a:defRPr/>
            </a:pPr>
            <a:endParaRPr lang="en-US" sz="1200" dirty="0"/>
          </a:p>
          <a:p>
            <a:pPr>
              <a:lnSpc>
                <a:spcPct val="85000"/>
              </a:lnSpc>
              <a:buClr>
                <a:schemeClr val="accent2"/>
              </a:buClr>
              <a:buFont typeface="Wingdings" charset="0"/>
              <a:buNone/>
              <a:defRPr/>
            </a:pPr>
            <a:r>
              <a:rPr lang="en-US" sz="1200" dirty="0"/>
              <a:t>Thanks and enjoy!  JFK/KWR</a:t>
            </a:r>
          </a:p>
          <a:p>
            <a:pPr>
              <a:lnSpc>
                <a:spcPct val="85000"/>
              </a:lnSpc>
              <a:defRPr/>
            </a:pPr>
            <a:endParaRPr lang="en-US" sz="1200" dirty="0"/>
          </a:p>
          <a:p>
            <a:pPr>
              <a:defRPr/>
            </a:pPr>
            <a:r>
              <a:rPr lang="en-US" sz="1200" dirty="0"/>
              <a:t>     All material copyright 1996-2016</a:t>
            </a:r>
          </a:p>
          <a:p>
            <a:pPr>
              <a:defRPr/>
            </a:pPr>
            <a:r>
              <a:rPr lang="en-US" sz="1200" dirty="0"/>
              <a:t>     J.F Kurose and K.W. Ross, All Rights Reserved</a:t>
            </a:r>
          </a:p>
        </p:txBody>
      </p:sp>
      <p:pic>
        <p:nvPicPr>
          <p:cNvPr id="4096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6146800"/>
            <a:ext cx="187325" cy="18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5" name="Picture 1" descr="kurose7e_cover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0238" y="325438"/>
            <a:ext cx="3087687" cy="3819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6" name="Rectangle 4"/>
          <p:cNvSpPr>
            <a:spLocks noChangeArrowheads="1"/>
          </p:cNvSpPr>
          <p:nvPr/>
        </p:nvSpPr>
        <p:spPr bwMode="auto">
          <a:xfrm>
            <a:off x="5634038" y="4510088"/>
            <a:ext cx="3260725"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dirty="0">
                <a:solidFill>
                  <a:srgbClr val="008000"/>
                </a:solidFill>
                <a:cs typeface="Arial" charset="0"/>
              </a:rPr>
              <a:t>7</a:t>
            </a:r>
            <a:r>
              <a:rPr lang="en-US" baseline="30000" dirty="0">
                <a:solidFill>
                  <a:srgbClr val="008000"/>
                </a:solidFill>
                <a:cs typeface="Arial" charset="0"/>
              </a:rPr>
              <a:t>th</a:t>
            </a:r>
            <a:r>
              <a:rPr lang="en-US" dirty="0">
                <a:solidFill>
                  <a:srgbClr val="008000"/>
                </a:solidFill>
                <a:cs typeface="Arial" charset="0"/>
              </a:rPr>
              <a:t> edition </a:t>
            </a:r>
            <a:br>
              <a:rPr lang="en-US" dirty="0">
                <a:solidFill>
                  <a:srgbClr val="008000"/>
                </a:solidFill>
                <a:cs typeface="Arial" charset="0"/>
              </a:rPr>
            </a:br>
            <a:r>
              <a:rPr lang="en-US" dirty="0">
                <a:solidFill>
                  <a:srgbClr val="008000"/>
                </a:solidFill>
                <a:cs typeface="Arial" charset="0"/>
              </a:rPr>
              <a:t>Jim Kurose, Keith Ross</a:t>
            </a:r>
            <a:br>
              <a:rPr lang="en-US" dirty="0">
                <a:solidFill>
                  <a:srgbClr val="008000"/>
                </a:solidFill>
                <a:cs typeface="Arial" charset="0"/>
              </a:rPr>
            </a:br>
            <a:r>
              <a:rPr lang="en-US" sz="1400" dirty="0">
                <a:solidFill>
                  <a:srgbClr val="008000"/>
                </a:solidFill>
                <a:cs typeface="Arial" charset="0"/>
              </a:rPr>
              <a:t>Pearson/Addison Wesley</a:t>
            </a:r>
            <a:br>
              <a:rPr lang="en-US" sz="1400" dirty="0">
                <a:solidFill>
                  <a:srgbClr val="008000"/>
                </a:solidFill>
                <a:cs typeface="Arial" charset="0"/>
              </a:rPr>
            </a:br>
            <a:r>
              <a:rPr lang="en-US" sz="1400" dirty="0">
                <a:solidFill>
                  <a:srgbClr val="008000"/>
                </a:solidFill>
                <a:cs typeface="Arial" charset="0"/>
              </a:rPr>
              <a:t>April 2016</a:t>
            </a:r>
          </a:p>
        </p:txBody>
      </p:sp>
      <p:sp>
        <p:nvSpPr>
          <p:cNvPr id="40967" name="Rectangle 3"/>
          <p:cNvSpPr>
            <a:spLocks noChangeArrowheads="1"/>
          </p:cNvSpPr>
          <p:nvPr/>
        </p:nvSpPr>
        <p:spPr bwMode="auto">
          <a:xfrm>
            <a:off x="371475" y="715963"/>
            <a:ext cx="4487863" cy="172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lnSpc>
                <a:spcPct val="85000"/>
              </a:lnSpc>
            </a:pPr>
            <a:r>
              <a:rPr lang="en-US" sz="4400" dirty="0">
                <a:solidFill>
                  <a:srgbClr val="000099"/>
                </a:solidFill>
                <a:latin typeface="Gill Sans MT" charset="0"/>
                <a:cs typeface="Arial" charset="0"/>
              </a:rPr>
              <a:t>Chapter 6</a:t>
            </a:r>
            <a:br>
              <a:rPr lang="en-US" sz="4800" dirty="0">
                <a:solidFill>
                  <a:srgbClr val="000099"/>
                </a:solidFill>
                <a:latin typeface="Gill Sans MT" charset="0"/>
                <a:cs typeface="Arial" charset="0"/>
              </a:rPr>
            </a:br>
            <a:r>
              <a:rPr lang="en-US" sz="4400" dirty="0">
                <a:solidFill>
                  <a:srgbClr val="000099"/>
                </a:solidFill>
                <a:latin typeface="Gill Sans MT" charset="0"/>
                <a:cs typeface="Arial" charset="0"/>
              </a:rPr>
              <a:t>The Link Layer </a:t>
            </a:r>
          </a:p>
          <a:p>
            <a:pPr eaLnBrk="1" hangingPunct="1">
              <a:lnSpc>
                <a:spcPct val="85000"/>
              </a:lnSpc>
            </a:pPr>
            <a:r>
              <a:rPr lang="en-US" sz="4400" dirty="0">
                <a:solidFill>
                  <a:srgbClr val="000099"/>
                </a:solidFill>
                <a:latin typeface="Gill Sans MT" charset="0"/>
                <a:cs typeface="Arial" charset="0"/>
              </a:rPr>
              <a:t>and LANs</a:t>
            </a:r>
          </a:p>
        </p:txBody>
      </p:sp>
      <p:pic>
        <p:nvPicPr>
          <p:cNvPr id="40968" name="Picture 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2389188"/>
            <a:ext cx="3890962" cy="238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a:t>
            </a:fld>
            <a:endParaRPr lang="en-US" sz="1200" dirty="0">
              <a:latin typeface="Tahoma" charset="0"/>
            </a:endParaRPr>
          </a:p>
        </p:txBody>
      </p:sp>
      <p:sp>
        <p:nvSpPr>
          <p:cNvPr id="13"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54019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63E-06C4-BF4C-B215-F1FE7F91579A}"/>
              </a:ext>
            </a:extLst>
          </p:cNvPr>
          <p:cNvSpPr>
            <a:spLocks noGrp="1"/>
          </p:cNvSpPr>
          <p:nvPr>
            <p:ph type="title"/>
          </p:nvPr>
        </p:nvSpPr>
        <p:spPr>
          <a:xfrm>
            <a:off x="533400" y="228600"/>
            <a:ext cx="7772400" cy="589547"/>
          </a:xfrm>
        </p:spPr>
        <p:txBody>
          <a:bodyPr/>
          <a:lstStyle/>
          <a:p>
            <a:r>
              <a:rPr lang="en-US" dirty="0"/>
              <a:t>Reliable or unreliable delivery</a:t>
            </a:r>
          </a:p>
        </p:txBody>
      </p:sp>
      <p:sp>
        <p:nvSpPr>
          <p:cNvPr id="3" name="Content Placeholder 2">
            <a:extLst>
              <a:ext uri="{FF2B5EF4-FFF2-40B4-BE49-F238E27FC236}">
                <a16:creationId xmlns:a16="http://schemas.microsoft.com/office/drawing/2014/main" id="{28977B48-5BF1-6B48-90C2-99014E0ACEA6}"/>
              </a:ext>
            </a:extLst>
          </p:cNvPr>
          <p:cNvSpPr>
            <a:spLocks noGrp="1"/>
          </p:cNvSpPr>
          <p:nvPr>
            <p:ph idx="1"/>
          </p:nvPr>
        </p:nvSpPr>
        <p:spPr>
          <a:xfrm>
            <a:off x="437147" y="1086852"/>
            <a:ext cx="8318546" cy="5362074"/>
          </a:xfrm>
        </p:spPr>
        <p:txBody>
          <a:bodyPr/>
          <a:lstStyle/>
          <a:p>
            <a:pPr>
              <a:defRPr/>
            </a:pPr>
            <a:r>
              <a:rPr lang="en-US" dirty="0">
                <a:latin typeface="Gill Sans MT" charset="0"/>
              </a:rPr>
              <a:t>errors caused by signal attenuation, noise, interference</a:t>
            </a:r>
            <a:endParaRPr lang="en-US" i="1" dirty="0">
              <a:solidFill>
                <a:srgbClr val="CC0000"/>
              </a:solidFill>
              <a:latin typeface="Gill Sans MT" charset="0"/>
            </a:endParaRPr>
          </a:p>
          <a:p>
            <a:pPr>
              <a:defRPr/>
            </a:pPr>
            <a:r>
              <a:rPr lang="en-US" i="1" dirty="0">
                <a:solidFill>
                  <a:srgbClr val="CC0000"/>
                </a:solidFill>
                <a:latin typeface="Gill Sans MT" charset="0"/>
              </a:rPr>
              <a:t>error detection</a:t>
            </a:r>
            <a:r>
              <a:rPr lang="en-US" dirty="0">
                <a:solidFill>
                  <a:srgbClr val="CC0000"/>
                </a:solidFill>
                <a:latin typeface="Gill Sans MT" charset="0"/>
              </a:rPr>
              <a:t>: </a:t>
            </a:r>
          </a:p>
          <a:p>
            <a:pPr lvl="1">
              <a:defRPr/>
            </a:pPr>
            <a:r>
              <a:rPr lang="en-US" dirty="0">
                <a:latin typeface="Gill Sans MT" charset="0"/>
              </a:rPr>
              <a:t>receiver detects presence of errors in received information</a:t>
            </a:r>
          </a:p>
          <a:p>
            <a:pPr lvl="2">
              <a:defRPr/>
            </a:pPr>
            <a:r>
              <a:rPr lang="en-US" dirty="0">
                <a:latin typeface="Gill Sans MT" charset="0"/>
              </a:rPr>
              <a:t>can drop frame with errors </a:t>
            </a:r>
          </a:p>
          <a:p>
            <a:pPr lvl="3">
              <a:defRPr/>
            </a:pPr>
            <a:r>
              <a:rPr lang="en-US" dirty="0">
                <a:latin typeface="Gill Sans MT" charset="0"/>
              </a:rPr>
              <a:t>relying on higher layers to recover lost data</a:t>
            </a:r>
          </a:p>
          <a:p>
            <a:pPr marL="914400" lvl="2" indent="0">
              <a:buNone/>
              <a:defRPr/>
            </a:pPr>
            <a:r>
              <a:rPr lang="en-US" dirty="0">
                <a:latin typeface="Gill Sans MT" charset="0"/>
              </a:rPr>
              <a:t>or</a:t>
            </a:r>
          </a:p>
          <a:p>
            <a:pPr lvl="2">
              <a:defRPr/>
            </a:pPr>
            <a:r>
              <a:rPr lang="en-US" dirty="0">
                <a:latin typeface="Gill Sans MT" charset="0"/>
              </a:rPr>
              <a:t>recover from errors</a:t>
            </a:r>
          </a:p>
          <a:p>
            <a:pPr lvl="3">
              <a:defRPr/>
            </a:pPr>
            <a:r>
              <a:rPr lang="en-US" dirty="0">
                <a:latin typeface="Gill Sans MT" charset="0"/>
              </a:rPr>
              <a:t>assuming responsibility for data integrity at frame layer</a:t>
            </a:r>
          </a:p>
          <a:p>
            <a:pPr>
              <a:defRPr/>
            </a:pPr>
            <a:r>
              <a:rPr lang="en-US" i="1" dirty="0">
                <a:solidFill>
                  <a:srgbClr val="CC0000"/>
                </a:solidFill>
                <a:latin typeface="Gill Sans MT" charset="0"/>
              </a:rPr>
              <a:t>error recovery:</a:t>
            </a:r>
            <a:r>
              <a:rPr lang="en-US" dirty="0">
                <a:latin typeface="Gill Sans MT" charset="0"/>
              </a:rPr>
              <a:t> </a:t>
            </a:r>
          </a:p>
          <a:p>
            <a:pPr lvl="1">
              <a:defRPr/>
            </a:pPr>
            <a:r>
              <a:rPr lang="en-US" dirty="0">
                <a:latin typeface="Gill Sans MT" charset="0"/>
              </a:rPr>
              <a:t>receiver, after detecting errors, can try to </a:t>
            </a:r>
            <a:r>
              <a:rPr lang="en-US" dirty="0">
                <a:solidFill>
                  <a:srgbClr val="C00000"/>
                </a:solidFill>
                <a:latin typeface="Gill Sans MT" charset="0"/>
              </a:rPr>
              <a:t>recover</a:t>
            </a:r>
            <a:r>
              <a:rPr lang="en-US" dirty="0">
                <a:latin typeface="Gill Sans MT" charset="0"/>
              </a:rPr>
              <a:t> the data</a:t>
            </a:r>
          </a:p>
          <a:p>
            <a:pPr lvl="2">
              <a:defRPr/>
            </a:pPr>
            <a:r>
              <a:rPr lang="en-US" dirty="0">
                <a:solidFill>
                  <a:srgbClr val="C00000"/>
                </a:solidFill>
                <a:latin typeface="Gill Sans MT" charset="0"/>
              </a:rPr>
              <a:t>correction</a:t>
            </a:r>
            <a:r>
              <a:rPr lang="en-US" dirty="0">
                <a:latin typeface="Gill Sans MT" charset="0"/>
              </a:rPr>
              <a:t>: receiver identifies </a:t>
            </a:r>
            <a:r>
              <a:rPr lang="en-US" i="1" dirty="0">
                <a:solidFill>
                  <a:srgbClr val="CC0000"/>
                </a:solidFill>
                <a:latin typeface="Gill Sans MT" charset="0"/>
              </a:rPr>
              <a:t>and corrects</a:t>
            </a:r>
            <a:r>
              <a:rPr lang="en-US" dirty="0">
                <a:latin typeface="Gill Sans MT" charset="0"/>
              </a:rPr>
              <a:t> the bit error(s)</a:t>
            </a:r>
          </a:p>
          <a:p>
            <a:pPr lvl="2">
              <a:defRPr/>
            </a:pPr>
            <a:r>
              <a:rPr lang="en-US" dirty="0">
                <a:solidFill>
                  <a:srgbClr val="C00000"/>
                </a:solidFill>
                <a:latin typeface="Gill Sans MT" charset="0"/>
              </a:rPr>
              <a:t>retransmission</a:t>
            </a:r>
            <a:r>
              <a:rPr lang="en-US" dirty="0">
                <a:latin typeface="Gill Sans MT" charset="0"/>
              </a:rPr>
              <a:t>: signals sender for retransmission of errored frame</a:t>
            </a:r>
            <a:r>
              <a:rPr lang="en-US" sz="2400" dirty="0">
                <a:latin typeface="Gill Sans MT" charset="0"/>
              </a:rPr>
              <a:t> </a:t>
            </a:r>
          </a:p>
          <a:p>
            <a:endParaRPr lang="en-US" dirty="0"/>
          </a:p>
        </p:txBody>
      </p:sp>
      <p:sp>
        <p:nvSpPr>
          <p:cNvPr id="4" name="Footer Placeholder 3">
            <a:extLst>
              <a:ext uri="{FF2B5EF4-FFF2-40B4-BE49-F238E27FC236}">
                <a16:creationId xmlns:a16="http://schemas.microsoft.com/office/drawing/2014/main" id="{2A2B52A3-AF71-634D-A8F1-D6E60663EF63}"/>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AC262135-9814-EC40-BB94-B99A01C07A45}"/>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10</a:t>
            </a:fld>
            <a:endParaRPr lang="en-US" dirty="0"/>
          </a:p>
        </p:txBody>
      </p:sp>
      <p:pic>
        <p:nvPicPr>
          <p:cNvPr id="6" name="Picture 5" descr="underline_base">
            <a:extLst>
              <a:ext uri="{FF2B5EF4-FFF2-40B4-BE49-F238E27FC236}">
                <a16:creationId xmlns:a16="http://schemas.microsoft.com/office/drawing/2014/main" id="{B8FBD303-E9B8-BF46-9EC1-9275C78FD55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788068"/>
            <a:ext cx="6766259" cy="190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29774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533400" y="244475"/>
            <a:ext cx="7772400" cy="605757"/>
          </a:xfrm>
        </p:spPr>
        <p:txBody>
          <a:bodyPr/>
          <a:lstStyle/>
          <a:p>
            <a:pPr>
              <a:defRPr/>
            </a:pPr>
            <a:r>
              <a:rPr lang="en-US" dirty="0">
                <a:latin typeface="Gill Sans MT" charset="0"/>
                <a:cs typeface="+mj-cs"/>
              </a:rPr>
              <a:t>Error detection</a:t>
            </a:r>
          </a:p>
        </p:txBody>
      </p:sp>
      <p:pic>
        <p:nvPicPr>
          <p:cNvPr id="60420"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322638"/>
            <a:ext cx="5670550" cy="3109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0" name="Text Box 4"/>
          <p:cNvSpPr txBox="1">
            <a:spLocks noChangeArrowheads="1"/>
          </p:cNvSpPr>
          <p:nvPr/>
        </p:nvSpPr>
        <p:spPr bwMode="auto">
          <a:xfrm>
            <a:off x="501316" y="959937"/>
            <a:ext cx="8331200" cy="2246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dirty="0">
                <a:latin typeface="Arial" charset="0"/>
                <a:cs typeface="+mn-cs"/>
              </a:rPr>
              <a:t>EDC = Error Detection/Checking bits (overhead)</a:t>
            </a:r>
          </a:p>
          <a:p>
            <a:pPr>
              <a:defRPr/>
            </a:pPr>
            <a:r>
              <a:rPr lang="en-US" sz="2000" i="0" dirty="0">
                <a:latin typeface="Arial" charset="0"/>
                <a:cs typeface="+mn-cs"/>
              </a:rPr>
              <a:t>D = Data</a:t>
            </a:r>
            <a:br>
              <a:rPr lang="en-US" sz="2000" i="0" dirty="0">
                <a:latin typeface="Arial" charset="0"/>
                <a:cs typeface="+mn-cs"/>
              </a:rPr>
            </a:br>
            <a:endParaRPr lang="en-US" sz="2000" i="0" dirty="0">
              <a:latin typeface="Arial" charset="0"/>
              <a:cs typeface="+mn-cs"/>
            </a:endParaRPr>
          </a:p>
          <a:p>
            <a:pPr marL="342900" indent="-342900">
              <a:buFont typeface="Arial" panose="020B0604020202020204" pitchFamily="34" charset="0"/>
              <a:buChar char="•"/>
              <a:defRPr/>
            </a:pPr>
            <a:r>
              <a:rPr lang="en-US" sz="2000" i="0" dirty="0">
                <a:latin typeface="Arial" charset="0"/>
                <a:cs typeface="+mn-cs"/>
              </a:rPr>
              <a:t> Error detection not 100% reliable!</a:t>
            </a:r>
          </a:p>
          <a:p>
            <a:pPr marL="800100" lvl="1" indent="-342900">
              <a:buFont typeface="Arial" panose="020B0604020202020204" pitchFamily="34" charset="0"/>
              <a:buChar char="•"/>
              <a:defRPr/>
            </a:pPr>
            <a:r>
              <a:rPr lang="en-US" sz="2000" i="0" dirty="0">
                <a:latin typeface="Arial" charset="0"/>
                <a:cs typeface="+mn-cs"/>
              </a:rPr>
              <a:t> EDC may miss some errors, but rarely</a:t>
            </a:r>
          </a:p>
          <a:p>
            <a:pPr marL="800100" lvl="1" indent="-342900">
              <a:buFont typeface="Arial" panose="020B0604020202020204" pitchFamily="34" charset="0"/>
              <a:buChar char="•"/>
              <a:defRPr/>
            </a:pPr>
            <a:r>
              <a:rPr lang="en-US" sz="2000" i="0" dirty="0">
                <a:latin typeface="Arial" charset="0"/>
                <a:cs typeface="+mn-cs"/>
              </a:rPr>
              <a:t> </a:t>
            </a:r>
            <a:r>
              <a:rPr lang="en-US" sz="2000" i="0" dirty="0">
                <a:solidFill>
                  <a:srgbClr val="C00000"/>
                </a:solidFill>
                <a:latin typeface="Arial" charset="0"/>
                <a:cs typeface="+mn-cs"/>
              </a:rPr>
              <a:t>larger</a:t>
            </a:r>
            <a:r>
              <a:rPr lang="en-US" sz="2000" i="0" dirty="0">
                <a:latin typeface="Arial" charset="0"/>
                <a:cs typeface="+mn-cs"/>
              </a:rPr>
              <a:t> EDC field yields </a:t>
            </a:r>
            <a:r>
              <a:rPr lang="en-US" sz="2000" i="0" dirty="0">
                <a:solidFill>
                  <a:srgbClr val="C00000"/>
                </a:solidFill>
                <a:latin typeface="Arial" charset="0"/>
                <a:cs typeface="+mn-cs"/>
              </a:rPr>
              <a:t>better</a:t>
            </a:r>
            <a:r>
              <a:rPr lang="en-US" sz="2000" i="0" dirty="0">
                <a:latin typeface="Arial" charset="0"/>
                <a:cs typeface="+mn-cs"/>
              </a:rPr>
              <a:t> detection and maybe some correction</a:t>
            </a:r>
          </a:p>
        </p:txBody>
      </p:sp>
      <p:sp>
        <p:nvSpPr>
          <p:cNvPr id="11271" name="Rectangle 6"/>
          <p:cNvSpPr>
            <a:spLocks noChangeArrowheads="1"/>
          </p:cNvSpPr>
          <p:nvPr/>
        </p:nvSpPr>
        <p:spPr bwMode="auto">
          <a:xfrm>
            <a:off x="5384800" y="3916363"/>
            <a:ext cx="176213" cy="1936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1272" name="Text Box 5"/>
          <p:cNvSpPr txBox="1">
            <a:spLocks noChangeArrowheads="1"/>
          </p:cNvSpPr>
          <p:nvPr/>
        </p:nvSpPr>
        <p:spPr bwMode="auto">
          <a:xfrm>
            <a:off x="4773613" y="3873500"/>
            <a:ext cx="942975"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otherwise</a:t>
            </a:r>
          </a:p>
        </p:txBody>
      </p:sp>
      <p:pic>
        <p:nvPicPr>
          <p:cNvPr id="60424" name="Picture 7"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242" y="794701"/>
            <a:ext cx="3582014" cy="76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11</a:t>
            </a:fld>
            <a:endParaRPr lang="en-US" sz="1200" dirty="0">
              <a:latin typeface="Tahoma" charset="0"/>
            </a:endParaRPr>
          </a:p>
        </p:txBody>
      </p:sp>
      <p:sp>
        <p:nvSpPr>
          <p:cNvPr id="11"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TextBox 1">
            <a:extLst>
              <a:ext uri="{FF2B5EF4-FFF2-40B4-BE49-F238E27FC236}">
                <a16:creationId xmlns:a16="http://schemas.microsoft.com/office/drawing/2014/main" id="{F77FF744-D4E8-D741-9D99-AEB6F93AC71E}"/>
              </a:ext>
            </a:extLst>
          </p:cNvPr>
          <p:cNvSpPr txBox="1"/>
          <p:nvPr/>
        </p:nvSpPr>
        <p:spPr>
          <a:xfrm>
            <a:off x="7336465" y="4550735"/>
            <a:ext cx="1415772" cy="646331"/>
          </a:xfrm>
          <a:prstGeom prst="rect">
            <a:avLst/>
          </a:prstGeom>
          <a:noFill/>
        </p:spPr>
        <p:txBody>
          <a:bodyPr wrap="none" rtlCol="0">
            <a:spAutoFit/>
          </a:bodyPr>
          <a:lstStyle/>
          <a:p>
            <a:r>
              <a:rPr lang="en-US" dirty="0"/>
              <a:t>D’=D -&gt; ??</a:t>
            </a:r>
          </a:p>
          <a:p>
            <a:r>
              <a:rPr lang="en-US" dirty="0"/>
              <a:t>What next? </a:t>
            </a:r>
          </a:p>
        </p:txBody>
      </p:sp>
      <p:cxnSp>
        <p:nvCxnSpPr>
          <p:cNvPr id="4" name="Straight Connector 3">
            <a:extLst>
              <a:ext uri="{FF2B5EF4-FFF2-40B4-BE49-F238E27FC236}">
                <a16:creationId xmlns:a16="http://schemas.microsoft.com/office/drawing/2014/main" id="{5B906094-8D0A-8847-A0FB-6C287C291D34}"/>
              </a:ext>
            </a:extLst>
          </p:cNvPr>
          <p:cNvCxnSpPr/>
          <p:nvPr/>
        </p:nvCxnSpPr>
        <p:spPr bwMode="auto">
          <a:xfrm>
            <a:off x="7740502" y="4635795"/>
            <a:ext cx="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Connector 5">
            <a:extLst>
              <a:ext uri="{FF2B5EF4-FFF2-40B4-BE49-F238E27FC236}">
                <a16:creationId xmlns:a16="http://schemas.microsoft.com/office/drawing/2014/main" id="{31ECB7B1-EB78-EC47-BAAA-D1B6662D6E6B}"/>
              </a:ext>
            </a:extLst>
          </p:cNvPr>
          <p:cNvCxnSpPr>
            <a:cxnSpLocks/>
          </p:cNvCxnSpPr>
          <p:nvPr/>
        </p:nvCxnSpPr>
        <p:spPr bwMode="auto">
          <a:xfrm flipV="1">
            <a:off x="7634176" y="4550734"/>
            <a:ext cx="191386" cy="276447"/>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5050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4613-5AA3-B349-A655-2863F65CAFE4}"/>
              </a:ext>
            </a:extLst>
          </p:cNvPr>
          <p:cNvSpPr>
            <a:spLocks noGrp="1"/>
          </p:cNvSpPr>
          <p:nvPr>
            <p:ph type="title"/>
          </p:nvPr>
        </p:nvSpPr>
        <p:spPr>
          <a:xfrm>
            <a:off x="533400" y="228600"/>
            <a:ext cx="7772400" cy="579474"/>
          </a:xfrm>
        </p:spPr>
        <p:txBody>
          <a:bodyPr/>
          <a:lstStyle/>
          <a:p>
            <a:r>
              <a:rPr lang="en-US" dirty="0"/>
              <a:t>Error recovery</a:t>
            </a:r>
          </a:p>
        </p:txBody>
      </p:sp>
      <p:sp>
        <p:nvSpPr>
          <p:cNvPr id="3" name="Content Placeholder 2">
            <a:extLst>
              <a:ext uri="{FF2B5EF4-FFF2-40B4-BE49-F238E27FC236}">
                <a16:creationId xmlns:a16="http://schemas.microsoft.com/office/drawing/2014/main" id="{2183A493-828A-AD47-AB40-166EC6C4FBBA}"/>
              </a:ext>
            </a:extLst>
          </p:cNvPr>
          <p:cNvSpPr>
            <a:spLocks noGrp="1"/>
          </p:cNvSpPr>
          <p:nvPr>
            <p:ph idx="1"/>
          </p:nvPr>
        </p:nvSpPr>
        <p:spPr>
          <a:xfrm>
            <a:off x="512133" y="1169582"/>
            <a:ext cx="8397949" cy="5167424"/>
          </a:xfrm>
        </p:spPr>
        <p:txBody>
          <a:bodyPr/>
          <a:lstStyle/>
          <a:p>
            <a:r>
              <a:rPr lang="en-US" sz="3200" dirty="0"/>
              <a:t>correction - </a:t>
            </a:r>
            <a:r>
              <a:rPr lang="en-US" sz="2800" dirty="0"/>
              <a:t>EDC bits can also be used to </a:t>
            </a:r>
            <a:r>
              <a:rPr lang="en-US" sz="2800" dirty="0">
                <a:solidFill>
                  <a:srgbClr val="C00000"/>
                </a:solidFill>
              </a:rPr>
              <a:t>correct</a:t>
            </a:r>
            <a:r>
              <a:rPr lang="en-US" sz="2800" dirty="0"/>
              <a:t> </a:t>
            </a:r>
            <a:r>
              <a:rPr lang="en-US" sz="2800" dirty="0">
                <a:solidFill>
                  <a:srgbClr val="C00000"/>
                </a:solidFill>
              </a:rPr>
              <a:t>some</a:t>
            </a:r>
            <a:r>
              <a:rPr lang="en-US" sz="2800" dirty="0"/>
              <a:t> bit errors (in conjunction with detection)</a:t>
            </a:r>
          </a:p>
          <a:p>
            <a:pPr lvl="1"/>
            <a:r>
              <a:rPr lang="en-US" dirty="0">
                <a:solidFill>
                  <a:srgbClr val="C00000"/>
                </a:solidFill>
              </a:rPr>
              <a:t>correction</a:t>
            </a:r>
            <a:r>
              <a:rPr lang="en-US" dirty="0"/>
              <a:t> requires </a:t>
            </a:r>
            <a:r>
              <a:rPr lang="en-US" dirty="0">
                <a:solidFill>
                  <a:srgbClr val="C00000"/>
                </a:solidFill>
              </a:rPr>
              <a:t>larger number </a:t>
            </a:r>
            <a:r>
              <a:rPr lang="en-US" dirty="0"/>
              <a:t>of EDC bits than detection - high overhead </a:t>
            </a:r>
          </a:p>
          <a:p>
            <a:pPr lvl="1"/>
            <a:r>
              <a:rPr lang="en-US" dirty="0"/>
              <a:t>used for applications that cannot wait for correct data to be retransmitted</a:t>
            </a:r>
          </a:p>
          <a:p>
            <a:r>
              <a:rPr lang="en-US" sz="3200" dirty="0"/>
              <a:t>retransmission - </a:t>
            </a:r>
            <a:r>
              <a:rPr lang="en-US" sz="2800" dirty="0"/>
              <a:t>when error(s) detected</a:t>
            </a:r>
          </a:p>
          <a:p>
            <a:pPr lvl="1"/>
            <a:r>
              <a:rPr lang="en-US" dirty="0">
                <a:latin typeface="+mn-lt"/>
              </a:rPr>
              <a:t>receiver drops packet and data is retransmitted by sender </a:t>
            </a:r>
          </a:p>
          <a:p>
            <a:pPr marL="1314450" lvl="2" indent="-457200">
              <a:buFont typeface="+mj-lt"/>
              <a:buAutoNum type="arabicPeriod"/>
            </a:pPr>
            <a:r>
              <a:rPr lang="en-US" dirty="0">
                <a:latin typeface="+mn-lt"/>
              </a:rPr>
              <a:t>waits for sender to timeout (no ACK received) and retransmit, or</a:t>
            </a:r>
          </a:p>
          <a:p>
            <a:pPr marL="1314450" lvl="2" indent="-457200">
              <a:buFont typeface="+mj-lt"/>
              <a:buAutoNum type="arabicPeriod"/>
            </a:pPr>
            <a:r>
              <a:rPr lang="en-US" dirty="0">
                <a:latin typeface="+mn-lt"/>
              </a:rPr>
              <a:t>receiver sends a negative ACK (NACK) (speeds up process)</a:t>
            </a:r>
          </a:p>
        </p:txBody>
      </p:sp>
      <p:sp>
        <p:nvSpPr>
          <p:cNvPr id="4" name="Footer Placeholder 3">
            <a:extLst>
              <a:ext uri="{FF2B5EF4-FFF2-40B4-BE49-F238E27FC236}">
                <a16:creationId xmlns:a16="http://schemas.microsoft.com/office/drawing/2014/main" id="{FCFA53C7-3FA9-394E-A11E-E3A288CCB94A}"/>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AFF4B877-E76F-634E-A0B0-113DD6964AA1}"/>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12</a:t>
            </a:fld>
            <a:endParaRPr lang="en-US" dirty="0"/>
          </a:p>
        </p:txBody>
      </p:sp>
      <p:pic>
        <p:nvPicPr>
          <p:cNvPr id="6" name="Picture 7" descr="underline_base">
            <a:extLst>
              <a:ext uri="{FF2B5EF4-FFF2-40B4-BE49-F238E27FC236}">
                <a16:creationId xmlns:a16="http://schemas.microsoft.com/office/drawing/2014/main" id="{00952624-2A17-4B4D-9A89-BA860412077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36" y="843574"/>
            <a:ext cx="3737081" cy="175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9104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solidFill>
                  <a:srgbClr val="C00000"/>
                </a:solidFill>
                <a:latin typeface="Gill Sans MT" charset="0"/>
                <a:cs typeface="+mn-cs"/>
              </a:rPr>
              <a:t>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927175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7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31925"/>
            <a:ext cx="7513869" cy="171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3" name="Rectangle 2"/>
          <p:cNvSpPr>
            <a:spLocks noGrp="1" noChangeArrowheads="1"/>
          </p:cNvSpPr>
          <p:nvPr>
            <p:ph type="title"/>
          </p:nvPr>
        </p:nvSpPr>
        <p:spPr>
          <a:xfrm>
            <a:off x="424756" y="325171"/>
            <a:ext cx="8164033" cy="702424"/>
          </a:xfrm>
        </p:spPr>
        <p:txBody>
          <a:bodyPr/>
          <a:lstStyle/>
          <a:p>
            <a:pPr>
              <a:defRPr/>
            </a:pPr>
            <a:r>
              <a:rPr lang="en-US" dirty="0">
                <a:latin typeface="Gill Sans MT" charset="0"/>
                <a:cs typeface="+mj-cs"/>
              </a:rPr>
              <a:t>Broadcast/Shared Network Links</a:t>
            </a:r>
          </a:p>
        </p:txBody>
      </p:sp>
      <p:sp>
        <p:nvSpPr>
          <p:cNvPr id="17414" name="Rectangle 3"/>
          <p:cNvSpPr>
            <a:spLocks noGrp="1" noChangeArrowheads="1"/>
          </p:cNvSpPr>
          <p:nvPr>
            <p:ph type="body" idx="1"/>
          </p:nvPr>
        </p:nvSpPr>
        <p:spPr>
          <a:xfrm>
            <a:off x="533400" y="1638270"/>
            <a:ext cx="7772400" cy="2172539"/>
          </a:xfrm>
        </p:spPr>
        <p:txBody>
          <a:bodyPr/>
          <a:lstStyle/>
          <a:p>
            <a:pPr marL="0" indent="0">
              <a:buNone/>
              <a:defRPr/>
            </a:pPr>
            <a:r>
              <a:rPr lang="en-US" i="1" dirty="0">
                <a:latin typeface="Gill Sans MT" charset="0"/>
                <a:cs typeface="+mn-cs"/>
              </a:rPr>
              <a:t>a </a:t>
            </a:r>
            <a:r>
              <a:rPr lang="en-US" i="1" dirty="0">
                <a:solidFill>
                  <a:srgbClr val="CC0000"/>
                </a:solidFill>
                <a:latin typeface="Gill Sans MT" charset="0"/>
                <a:cs typeface="+mn-cs"/>
              </a:rPr>
              <a:t>broadcast </a:t>
            </a:r>
            <a:r>
              <a:rPr lang="en-US" i="1" dirty="0">
                <a:latin typeface="Gill Sans MT" charset="0"/>
                <a:cs typeface="+mn-cs"/>
              </a:rPr>
              <a:t>(shared transmission link (wired or wireless)) </a:t>
            </a:r>
            <a:r>
              <a:rPr lang="en-US" i="1" dirty="0">
                <a:solidFill>
                  <a:srgbClr val="CC0000"/>
                </a:solidFill>
                <a:latin typeface="Gill Sans MT" charset="0"/>
                <a:cs typeface="+mn-cs"/>
              </a:rPr>
              <a:t>constitutes a Local Area Network (LAN)</a:t>
            </a:r>
          </a:p>
          <a:p>
            <a:pPr lvl="1">
              <a:defRPr/>
            </a:pPr>
            <a:r>
              <a:rPr lang="en-US" dirty="0">
                <a:latin typeface="Gill Sans MT" charset="0"/>
              </a:rPr>
              <a:t>multiple devices share the </a:t>
            </a:r>
            <a:r>
              <a:rPr lang="en-US" dirty="0">
                <a:solidFill>
                  <a:srgbClr val="C00000"/>
                </a:solidFill>
                <a:latin typeface="Gill Sans MT" charset="0"/>
              </a:rPr>
              <a:t>same</a:t>
            </a:r>
            <a:r>
              <a:rPr lang="en-US" dirty="0">
                <a:latin typeface="Gill Sans MT" charset="0"/>
              </a:rPr>
              <a:t> “link”</a:t>
            </a:r>
          </a:p>
          <a:p>
            <a:pPr lvl="1">
              <a:defRPr/>
            </a:pPr>
            <a:r>
              <a:rPr lang="en-US" dirty="0">
                <a:latin typeface="Gill Sans MT" charset="0"/>
              </a:rPr>
              <a:t>how do devices determine when to transmit? – </a:t>
            </a:r>
            <a:r>
              <a:rPr lang="en-US" dirty="0">
                <a:solidFill>
                  <a:srgbClr val="C00000"/>
                </a:solidFill>
                <a:latin typeface="Gill Sans MT" charset="0"/>
              </a:rPr>
              <a:t>access control</a:t>
            </a:r>
            <a:br>
              <a:rPr lang="en-US" dirty="0">
                <a:latin typeface="Gill Sans MT" charset="0"/>
                <a:sym typeface="Wingdings" pitchFamily="2" charset="2"/>
              </a:rPr>
            </a:br>
            <a:endParaRPr lang="en-US" dirty="0">
              <a:latin typeface="Gill Sans MT" charset="0"/>
            </a:endParaRPr>
          </a:p>
        </p:txBody>
      </p:sp>
      <p:grpSp>
        <p:nvGrpSpPr>
          <p:cNvPr id="3" name="Group 2">
            <a:extLst>
              <a:ext uri="{FF2B5EF4-FFF2-40B4-BE49-F238E27FC236}">
                <a16:creationId xmlns:a16="http://schemas.microsoft.com/office/drawing/2014/main" id="{01DB5F0F-4F20-EA43-BFE3-AF4DBD52DF50}"/>
              </a:ext>
            </a:extLst>
          </p:cNvPr>
          <p:cNvGrpSpPr/>
          <p:nvPr/>
        </p:nvGrpSpPr>
        <p:grpSpPr>
          <a:xfrm>
            <a:off x="4916159" y="3681453"/>
            <a:ext cx="1690688" cy="1951037"/>
            <a:chOff x="2781300" y="4186238"/>
            <a:chExt cx="1690688" cy="1951037"/>
          </a:xfrm>
        </p:grpSpPr>
        <p:sp>
          <p:nvSpPr>
            <p:cNvPr id="17416" name="Text Box 6"/>
            <p:cNvSpPr txBox="1">
              <a:spLocks noChangeArrowheads="1"/>
            </p:cNvSpPr>
            <p:nvPr/>
          </p:nvSpPr>
          <p:spPr bwMode="auto">
            <a:xfrm>
              <a:off x="2781300" y="5683250"/>
              <a:ext cx="1690688"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dirty="0">
                  <a:latin typeface="Arial" charset="0"/>
                  <a:cs typeface="+mn-cs"/>
                </a:rPr>
                <a:t>shared RF</a:t>
              </a:r>
            </a:p>
            <a:p>
              <a:pPr algn="ctr">
                <a:lnSpc>
                  <a:spcPct val="85000"/>
                </a:lnSpc>
                <a:defRPr/>
              </a:pPr>
              <a:r>
                <a:rPr lang="en-US" sz="1400" i="0" dirty="0">
                  <a:latin typeface="Arial" charset="0"/>
                  <a:cs typeface="+mn-cs"/>
                </a:rPr>
                <a:t> (e.g., 802.11 WiFi)</a:t>
              </a:r>
            </a:p>
          </p:txBody>
        </p:sp>
        <p:grpSp>
          <p:nvGrpSpPr>
            <p:cNvPr id="72727" name="Group 621"/>
            <p:cNvGrpSpPr>
              <a:grpSpLocks/>
            </p:cNvGrpSpPr>
            <p:nvPr/>
          </p:nvGrpSpPr>
          <p:grpSpPr bwMode="auto">
            <a:xfrm>
              <a:off x="3038475" y="4186238"/>
              <a:ext cx="635000" cy="485775"/>
              <a:chOff x="3061" y="2530"/>
              <a:chExt cx="400" cy="306"/>
            </a:xfrm>
          </p:grpSpPr>
          <p:grpSp>
            <p:nvGrpSpPr>
              <p:cNvPr id="72842" name="Group 494"/>
              <p:cNvGrpSpPr>
                <a:grpSpLocks/>
              </p:cNvGrpSpPr>
              <p:nvPr/>
            </p:nvGrpSpPr>
            <p:grpSpPr bwMode="auto">
              <a:xfrm>
                <a:off x="3061" y="2530"/>
                <a:ext cx="327" cy="81"/>
                <a:chOff x="2199" y="955"/>
                <a:chExt cx="2547" cy="506"/>
              </a:xfrm>
            </p:grpSpPr>
            <p:sp>
              <p:nvSpPr>
                <p:cNvPr id="72867"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8"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9"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70"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71" name="Freeform 499"/>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72"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843" name="Picture 549"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44"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845" name="Picture 551"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46"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7"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8"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9"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0"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1"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852" name="Group 558"/>
              <p:cNvGrpSpPr>
                <a:grpSpLocks/>
              </p:cNvGrpSpPr>
              <p:nvPr/>
            </p:nvGrpSpPr>
            <p:grpSpPr bwMode="auto">
              <a:xfrm>
                <a:off x="3186" y="2777"/>
                <a:ext cx="55" cy="24"/>
                <a:chOff x="1740" y="2642"/>
                <a:chExt cx="752" cy="327"/>
              </a:xfrm>
            </p:grpSpPr>
            <p:sp>
              <p:nvSpPr>
                <p:cNvPr id="72861"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2"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3"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4"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5"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6"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853"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4"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5"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6"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7"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8"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9"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0"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72728" name="Group 632"/>
            <p:cNvGrpSpPr>
              <a:grpSpLocks/>
            </p:cNvGrpSpPr>
            <p:nvPr/>
          </p:nvGrpSpPr>
          <p:grpSpPr bwMode="auto">
            <a:xfrm>
              <a:off x="3925888" y="4354513"/>
              <a:ext cx="536575" cy="401637"/>
              <a:chOff x="3328" y="2543"/>
              <a:chExt cx="338" cy="253"/>
            </a:xfrm>
          </p:grpSpPr>
          <p:grpSp>
            <p:nvGrpSpPr>
              <p:cNvPr id="72815" name="Group 487"/>
              <p:cNvGrpSpPr>
                <a:grpSpLocks/>
              </p:cNvGrpSpPr>
              <p:nvPr/>
            </p:nvGrpSpPr>
            <p:grpSpPr bwMode="auto">
              <a:xfrm>
                <a:off x="3328" y="2543"/>
                <a:ext cx="327" cy="81"/>
                <a:chOff x="2199" y="955"/>
                <a:chExt cx="2547" cy="506"/>
              </a:xfrm>
            </p:grpSpPr>
            <p:sp>
              <p:nvSpPr>
                <p:cNvPr id="72836"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7"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8"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9"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0" name="Freeform 492"/>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1"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816" name="Picture 57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17"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818" name="Picture 57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19"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0"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1"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2"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3"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4"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825" name="Group 580"/>
              <p:cNvGrpSpPr>
                <a:grpSpLocks/>
              </p:cNvGrpSpPr>
              <p:nvPr/>
            </p:nvGrpSpPr>
            <p:grpSpPr bwMode="auto">
              <a:xfrm>
                <a:off x="3458" y="2737"/>
                <a:ext cx="55" cy="24"/>
                <a:chOff x="1740" y="2642"/>
                <a:chExt cx="752" cy="327"/>
              </a:xfrm>
            </p:grpSpPr>
            <p:sp>
              <p:nvSpPr>
                <p:cNvPr id="72830"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1"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2"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3"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4"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5"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826"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7"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8"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9"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72729" name="Group 631"/>
            <p:cNvGrpSpPr>
              <a:grpSpLocks/>
            </p:cNvGrpSpPr>
            <p:nvPr/>
          </p:nvGrpSpPr>
          <p:grpSpPr bwMode="auto">
            <a:xfrm>
              <a:off x="3308350" y="4614863"/>
              <a:ext cx="585788" cy="419100"/>
              <a:chOff x="5096" y="2218"/>
              <a:chExt cx="369" cy="264"/>
            </a:xfrm>
          </p:grpSpPr>
          <p:grpSp>
            <p:nvGrpSpPr>
              <p:cNvPr id="72806" name="Group 622"/>
              <p:cNvGrpSpPr>
                <a:grpSpLocks/>
              </p:cNvGrpSpPr>
              <p:nvPr/>
            </p:nvGrpSpPr>
            <p:grpSpPr bwMode="auto">
              <a:xfrm>
                <a:off x="5096" y="2218"/>
                <a:ext cx="327" cy="81"/>
                <a:chOff x="2199" y="955"/>
                <a:chExt cx="2547" cy="506"/>
              </a:xfrm>
            </p:grpSpPr>
            <p:sp>
              <p:nvSpPr>
                <p:cNvPr id="72809"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0"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1"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2"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3" name="Freeform 627"/>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4"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807" name="Picture 629"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808" name="Picture 630"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2730" name="Group 633"/>
            <p:cNvGrpSpPr>
              <a:grpSpLocks/>
            </p:cNvGrpSpPr>
            <p:nvPr/>
          </p:nvGrpSpPr>
          <p:grpSpPr bwMode="auto">
            <a:xfrm>
              <a:off x="3009900" y="5040313"/>
              <a:ext cx="635000" cy="485775"/>
              <a:chOff x="3061" y="2530"/>
              <a:chExt cx="400" cy="306"/>
            </a:xfrm>
          </p:grpSpPr>
          <p:grpSp>
            <p:nvGrpSpPr>
              <p:cNvPr id="72775" name="Group 634"/>
              <p:cNvGrpSpPr>
                <a:grpSpLocks/>
              </p:cNvGrpSpPr>
              <p:nvPr/>
            </p:nvGrpSpPr>
            <p:grpSpPr bwMode="auto">
              <a:xfrm>
                <a:off x="3061" y="2530"/>
                <a:ext cx="327" cy="81"/>
                <a:chOff x="2199" y="955"/>
                <a:chExt cx="2547" cy="506"/>
              </a:xfrm>
            </p:grpSpPr>
            <p:sp>
              <p:nvSpPr>
                <p:cNvPr id="72800"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1"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2"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3"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4" name="Freeform 639"/>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5"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776" name="Picture 64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77"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778" name="Picture 64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79"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0"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1"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2"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3"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4"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785" name="Group 650"/>
              <p:cNvGrpSpPr>
                <a:grpSpLocks/>
              </p:cNvGrpSpPr>
              <p:nvPr/>
            </p:nvGrpSpPr>
            <p:grpSpPr bwMode="auto">
              <a:xfrm>
                <a:off x="3186" y="2777"/>
                <a:ext cx="55" cy="24"/>
                <a:chOff x="1740" y="2642"/>
                <a:chExt cx="752" cy="327"/>
              </a:xfrm>
            </p:grpSpPr>
            <p:sp>
              <p:nvSpPr>
                <p:cNvPr id="72794"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5"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6"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7"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8"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9"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786"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7"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8"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9"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0"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1"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2"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3"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72731" name="Group 665"/>
            <p:cNvGrpSpPr>
              <a:grpSpLocks/>
            </p:cNvGrpSpPr>
            <p:nvPr/>
          </p:nvGrpSpPr>
          <p:grpSpPr bwMode="auto">
            <a:xfrm>
              <a:off x="3492500" y="5095875"/>
              <a:ext cx="635000" cy="485775"/>
              <a:chOff x="3061" y="2530"/>
              <a:chExt cx="400" cy="306"/>
            </a:xfrm>
          </p:grpSpPr>
          <p:grpSp>
            <p:nvGrpSpPr>
              <p:cNvPr id="72744" name="Group 666"/>
              <p:cNvGrpSpPr>
                <a:grpSpLocks/>
              </p:cNvGrpSpPr>
              <p:nvPr/>
            </p:nvGrpSpPr>
            <p:grpSpPr bwMode="auto">
              <a:xfrm>
                <a:off x="3061" y="2530"/>
                <a:ext cx="327" cy="81"/>
                <a:chOff x="2199" y="955"/>
                <a:chExt cx="2547" cy="506"/>
              </a:xfrm>
            </p:grpSpPr>
            <p:sp>
              <p:nvSpPr>
                <p:cNvPr id="72769"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0"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1"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2"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3" name="Freeform 671"/>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4"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745" name="Picture 673"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6"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747" name="Picture 6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8"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49"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0"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1"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2"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3"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754" name="Group 682"/>
              <p:cNvGrpSpPr>
                <a:grpSpLocks/>
              </p:cNvGrpSpPr>
              <p:nvPr/>
            </p:nvGrpSpPr>
            <p:grpSpPr bwMode="auto">
              <a:xfrm>
                <a:off x="3186" y="2777"/>
                <a:ext cx="55" cy="24"/>
                <a:chOff x="1740" y="2642"/>
                <a:chExt cx="752" cy="327"/>
              </a:xfrm>
            </p:grpSpPr>
            <p:sp>
              <p:nvSpPr>
                <p:cNvPr id="72763"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4"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5"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6"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7"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8"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755"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6"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7"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8"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9"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0"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1"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2"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grpSp>
        <p:nvGrpSpPr>
          <p:cNvPr id="4" name="Group 3">
            <a:extLst>
              <a:ext uri="{FF2B5EF4-FFF2-40B4-BE49-F238E27FC236}">
                <a16:creationId xmlns:a16="http://schemas.microsoft.com/office/drawing/2014/main" id="{D1FF7AAC-E54E-BE4B-AC5F-7C82EF1D7A06}"/>
              </a:ext>
            </a:extLst>
          </p:cNvPr>
          <p:cNvGrpSpPr/>
          <p:nvPr/>
        </p:nvGrpSpPr>
        <p:grpSpPr>
          <a:xfrm>
            <a:off x="2056936" y="3829885"/>
            <a:ext cx="1601788" cy="1879600"/>
            <a:chOff x="933450" y="4268788"/>
            <a:chExt cx="1601788" cy="1879600"/>
          </a:xfrm>
        </p:grpSpPr>
        <p:sp>
          <p:nvSpPr>
            <p:cNvPr id="17415" name="Text Box 5"/>
            <p:cNvSpPr txBox="1">
              <a:spLocks noChangeArrowheads="1"/>
            </p:cNvSpPr>
            <p:nvPr/>
          </p:nvSpPr>
          <p:spPr bwMode="auto">
            <a:xfrm>
              <a:off x="933450" y="5694363"/>
              <a:ext cx="1601788"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dirty="0">
                  <a:latin typeface="Arial" charset="0"/>
                  <a:cs typeface="+mn-cs"/>
                </a:rPr>
                <a:t>shared wire (e.g., </a:t>
              </a:r>
            </a:p>
            <a:p>
              <a:pPr algn="ctr">
                <a:lnSpc>
                  <a:spcPct val="85000"/>
                </a:lnSpc>
                <a:defRPr/>
              </a:pPr>
              <a:r>
                <a:rPr lang="en-US" sz="1400" i="0" dirty="0">
                  <a:latin typeface="Arial" charset="0"/>
                  <a:cs typeface="+mn-cs"/>
                </a:rPr>
                <a:t>cabled Ethernet)</a:t>
              </a:r>
            </a:p>
          </p:txBody>
        </p:sp>
        <p:sp>
          <p:nvSpPr>
            <p:cNvPr id="17419" name="Line 173"/>
            <p:cNvSpPr>
              <a:spLocks noChangeShapeType="1"/>
            </p:cNvSpPr>
            <p:nvPr/>
          </p:nvSpPr>
          <p:spPr bwMode="auto">
            <a:xfrm flipH="1">
              <a:off x="1544638" y="4522788"/>
              <a:ext cx="466725" cy="890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0" name="Line 174"/>
            <p:cNvSpPr>
              <a:spLocks noChangeShapeType="1"/>
            </p:cNvSpPr>
            <p:nvPr/>
          </p:nvSpPr>
          <p:spPr bwMode="auto">
            <a:xfrm>
              <a:off x="1527175" y="4994275"/>
              <a:ext cx="242888"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1" name="Line 175"/>
            <p:cNvSpPr>
              <a:spLocks noChangeShapeType="1"/>
            </p:cNvSpPr>
            <p:nvPr/>
          </p:nvSpPr>
          <p:spPr bwMode="auto">
            <a:xfrm>
              <a:off x="1392238" y="5330825"/>
              <a:ext cx="1905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2" name="Line 176"/>
            <p:cNvSpPr>
              <a:spLocks noChangeShapeType="1"/>
            </p:cNvSpPr>
            <p:nvPr/>
          </p:nvSpPr>
          <p:spPr bwMode="auto">
            <a:xfrm flipV="1">
              <a:off x="1836738" y="4854575"/>
              <a:ext cx="177800" cy="79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8" name="Line 434"/>
            <p:cNvSpPr>
              <a:spLocks noChangeShapeType="1"/>
            </p:cNvSpPr>
            <p:nvPr/>
          </p:nvSpPr>
          <p:spPr bwMode="auto">
            <a:xfrm>
              <a:off x="1708150" y="4627563"/>
              <a:ext cx="242888"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9" name="Line 435"/>
            <p:cNvSpPr>
              <a:spLocks noChangeShapeType="1"/>
            </p:cNvSpPr>
            <p:nvPr/>
          </p:nvSpPr>
          <p:spPr bwMode="auto">
            <a:xfrm>
              <a:off x="1708150" y="4627563"/>
              <a:ext cx="242888"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30" name="Line 436"/>
            <p:cNvSpPr>
              <a:spLocks noChangeShapeType="1"/>
            </p:cNvSpPr>
            <p:nvPr/>
          </p:nvSpPr>
          <p:spPr bwMode="auto">
            <a:xfrm>
              <a:off x="1639888" y="5264150"/>
              <a:ext cx="1905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72726" name="Group 506"/>
            <p:cNvGrpSpPr>
              <a:grpSpLocks/>
            </p:cNvGrpSpPr>
            <p:nvPr/>
          </p:nvGrpSpPr>
          <p:grpSpPr bwMode="auto">
            <a:xfrm flipH="1">
              <a:off x="977900" y="5140325"/>
              <a:ext cx="501650" cy="512763"/>
              <a:chOff x="2839" y="3501"/>
              <a:chExt cx="755" cy="803"/>
            </a:xfrm>
          </p:grpSpPr>
          <p:pic>
            <p:nvPicPr>
              <p:cNvPr id="72873" name="Picture 50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74"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2" name="Group 699"/>
            <p:cNvGrpSpPr>
              <a:grpSpLocks/>
            </p:cNvGrpSpPr>
            <p:nvPr/>
          </p:nvGrpSpPr>
          <p:grpSpPr bwMode="auto">
            <a:xfrm flipH="1">
              <a:off x="1131888" y="4695825"/>
              <a:ext cx="501650" cy="512763"/>
              <a:chOff x="2839" y="3501"/>
              <a:chExt cx="755" cy="803"/>
            </a:xfrm>
          </p:grpSpPr>
          <p:pic>
            <p:nvPicPr>
              <p:cNvPr id="72742" name="Picture 700"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3"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3" name="Group 702"/>
            <p:cNvGrpSpPr>
              <a:grpSpLocks/>
            </p:cNvGrpSpPr>
            <p:nvPr/>
          </p:nvGrpSpPr>
          <p:grpSpPr bwMode="auto">
            <a:xfrm flipH="1">
              <a:off x="1282700" y="4268788"/>
              <a:ext cx="501650" cy="512762"/>
              <a:chOff x="2839" y="3501"/>
              <a:chExt cx="755" cy="803"/>
            </a:xfrm>
          </p:grpSpPr>
          <p:pic>
            <p:nvPicPr>
              <p:cNvPr id="72740" name="Picture 703"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1"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4" name="Group 705"/>
            <p:cNvGrpSpPr>
              <a:grpSpLocks/>
            </p:cNvGrpSpPr>
            <p:nvPr/>
          </p:nvGrpSpPr>
          <p:grpSpPr bwMode="auto">
            <a:xfrm>
              <a:off x="1955800" y="4656138"/>
              <a:ext cx="501650" cy="512762"/>
              <a:chOff x="2839" y="3501"/>
              <a:chExt cx="755" cy="803"/>
            </a:xfrm>
          </p:grpSpPr>
          <p:pic>
            <p:nvPicPr>
              <p:cNvPr id="72738" name="Picture 706"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39"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5" name="Group 708"/>
            <p:cNvGrpSpPr>
              <a:grpSpLocks/>
            </p:cNvGrpSpPr>
            <p:nvPr/>
          </p:nvGrpSpPr>
          <p:grpSpPr bwMode="auto">
            <a:xfrm>
              <a:off x="1757363" y="5095875"/>
              <a:ext cx="501650" cy="512763"/>
              <a:chOff x="2839" y="3501"/>
              <a:chExt cx="755" cy="803"/>
            </a:xfrm>
          </p:grpSpPr>
          <p:pic>
            <p:nvPicPr>
              <p:cNvPr id="72736" name="Picture 70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37"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21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14</a:t>
            </a:fld>
            <a:endParaRPr lang="en-US" sz="1200" dirty="0">
              <a:latin typeface="Tahoma" charset="0"/>
            </a:endParaRPr>
          </a:p>
        </p:txBody>
      </p:sp>
      <p:sp>
        <p:nvSpPr>
          <p:cNvPr id="21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38152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72704"/>
            <a:ext cx="5980134" cy="1667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7" name="Rectangle 2"/>
          <p:cNvSpPr>
            <a:spLocks noGrp="1" noChangeArrowheads="1"/>
          </p:cNvSpPr>
          <p:nvPr>
            <p:ph type="title"/>
          </p:nvPr>
        </p:nvSpPr>
        <p:spPr>
          <a:xfrm>
            <a:off x="533400" y="94908"/>
            <a:ext cx="7772400" cy="688061"/>
          </a:xfrm>
        </p:spPr>
        <p:txBody>
          <a:bodyPr/>
          <a:lstStyle/>
          <a:p>
            <a:pPr>
              <a:defRPr/>
            </a:pPr>
            <a:r>
              <a:rPr lang="en-US" dirty="0">
                <a:latin typeface="Gill Sans MT" charset="0"/>
                <a:cs typeface="+mj-cs"/>
              </a:rPr>
              <a:t>Multiple access protocols</a:t>
            </a:r>
          </a:p>
        </p:txBody>
      </p:sp>
      <p:sp>
        <p:nvSpPr>
          <p:cNvPr id="18438" name="Rectangle 3"/>
          <p:cNvSpPr>
            <a:spLocks noGrp="1" noChangeArrowheads="1"/>
          </p:cNvSpPr>
          <p:nvPr>
            <p:ph type="body" idx="1"/>
          </p:nvPr>
        </p:nvSpPr>
        <p:spPr>
          <a:xfrm>
            <a:off x="373856" y="1122280"/>
            <a:ext cx="8519623" cy="5367679"/>
          </a:xfrm>
        </p:spPr>
        <p:txBody>
          <a:bodyPr/>
          <a:lstStyle/>
          <a:p>
            <a:pPr>
              <a:defRPr/>
            </a:pPr>
            <a:r>
              <a:rPr lang="en-US" dirty="0">
                <a:latin typeface="Gill Sans MT" charset="0"/>
                <a:cs typeface="+mn-cs"/>
              </a:rPr>
              <a:t>single </a:t>
            </a:r>
            <a:r>
              <a:rPr lang="en-US" dirty="0">
                <a:solidFill>
                  <a:srgbClr val="C00000"/>
                </a:solidFill>
                <a:latin typeface="Gill Sans MT" charset="0"/>
                <a:cs typeface="+mn-cs"/>
              </a:rPr>
              <a:t>shared</a:t>
            </a:r>
            <a:r>
              <a:rPr lang="en-US" dirty="0">
                <a:latin typeface="Gill Sans MT" charset="0"/>
                <a:cs typeface="+mn-cs"/>
              </a:rPr>
              <a:t> link</a:t>
            </a:r>
          </a:p>
          <a:p>
            <a:pPr lvl="1">
              <a:defRPr/>
            </a:pPr>
            <a:r>
              <a:rPr lang="en-US" dirty="0">
                <a:latin typeface="Gill Sans MT" charset="0"/>
                <a:cs typeface="+mn-cs"/>
              </a:rPr>
              <a:t>if two or more simultaneous transmissions on the link </a:t>
            </a:r>
            <a:r>
              <a:rPr lang="en-US" dirty="0">
                <a:latin typeface="Gill Sans MT" charset="0"/>
                <a:cs typeface="+mn-cs"/>
                <a:sym typeface="Wingdings" pitchFamily="2" charset="2"/>
              </a:rPr>
              <a:t></a:t>
            </a:r>
            <a:r>
              <a:rPr lang="en-US" dirty="0">
                <a:latin typeface="Gill Sans MT" charset="0"/>
                <a:cs typeface="+mn-cs"/>
              </a:rPr>
              <a:t> </a:t>
            </a:r>
            <a:r>
              <a:rPr lang="en-US" dirty="0">
                <a:solidFill>
                  <a:srgbClr val="C00000"/>
                </a:solidFill>
                <a:latin typeface="Gill Sans MT" charset="0"/>
                <a:cs typeface="+mn-cs"/>
              </a:rPr>
              <a:t>collision</a:t>
            </a:r>
            <a:r>
              <a:rPr lang="en-US" dirty="0">
                <a:latin typeface="Gill Sans MT" charset="0"/>
                <a:cs typeface="+mn-cs"/>
              </a:rPr>
              <a:t> </a:t>
            </a:r>
          </a:p>
          <a:p>
            <a:pPr lvl="1">
              <a:defRPr/>
            </a:pPr>
            <a:r>
              <a:rPr lang="en-US" i="1" dirty="0">
                <a:solidFill>
                  <a:srgbClr val="CC0000"/>
                </a:solidFill>
                <a:latin typeface="Gill Sans MT" charset="0"/>
              </a:rPr>
              <a:t>collision </a:t>
            </a:r>
            <a:r>
              <a:rPr lang="en-US" i="1" dirty="0">
                <a:solidFill>
                  <a:srgbClr val="CC0000"/>
                </a:solidFill>
                <a:latin typeface="Gill Sans MT" charset="0"/>
                <a:sym typeface="Wingdings" pitchFamily="2" charset="2"/>
              </a:rPr>
              <a:t> </a:t>
            </a:r>
            <a:r>
              <a:rPr lang="en-US" i="1" dirty="0">
                <a:solidFill>
                  <a:srgbClr val="CC0000"/>
                </a:solidFill>
                <a:latin typeface="Gill Sans MT" charset="0"/>
              </a:rPr>
              <a:t>interference </a:t>
            </a:r>
            <a:r>
              <a:rPr lang="en-US" i="1" dirty="0">
                <a:latin typeface="Gill Sans MT" charset="0"/>
              </a:rPr>
              <a:t>at a receiver - </a:t>
            </a:r>
            <a:r>
              <a:rPr lang="en-US" dirty="0">
                <a:latin typeface="Gill Sans MT" charset="0"/>
              </a:rPr>
              <a:t>jumbled signals</a:t>
            </a:r>
          </a:p>
          <a:p>
            <a:pPr>
              <a:defRPr/>
            </a:pPr>
            <a:r>
              <a:rPr lang="en-US" dirty="0">
                <a:latin typeface="Gill Sans MT" charset="0"/>
                <a:cs typeface="+mn-cs"/>
              </a:rPr>
              <a:t>to avoid collisions</a:t>
            </a:r>
          </a:p>
          <a:p>
            <a:pPr lvl="1">
              <a:defRPr/>
            </a:pPr>
            <a:r>
              <a:rPr lang="en-US" dirty="0">
                <a:latin typeface="Gill Sans MT" charset="0"/>
              </a:rPr>
              <a:t>need a policy to </a:t>
            </a:r>
            <a:r>
              <a:rPr lang="en-US" dirty="0">
                <a:solidFill>
                  <a:srgbClr val="C00000"/>
                </a:solidFill>
                <a:latin typeface="Gill Sans MT" charset="0"/>
              </a:rPr>
              <a:t>control multiple</a:t>
            </a:r>
            <a:r>
              <a:rPr lang="en-US" dirty="0">
                <a:latin typeface="Gill Sans MT" charset="0"/>
              </a:rPr>
              <a:t> </a:t>
            </a:r>
            <a:r>
              <a:rPr lang="en-US" dirty="0">
                <a:solidFill>
                  <a:srgbClr val="C00000"/>
                </a:solidFill>
                <a:latin typeface="Gill Sans MT" charset="0"/>
              </a:rPr>
              <a:t>simultaneous</a:t>
            </a:r>
            <a:r>
              <a:rPr lang="en-US" dirty="0">
                <a:latin typeface="Gill Sans MT" charset="0"/>
              </a:rPr>
              <a:t> transmissions </a:t>
            </a:r>
          </a:p>
          <a:p>
            <a:pPr lvl="1">
              <a:defRPr/>
            </a:pPr>
            <a:r>
              <a:rPr lang="en-US" dirty="0">
                <a:solidFill>
                  <a:srgbClr val="C00000"/>
                </a:solidFill>
                <a:latin typeface="Gill Sans MT" charset="0"/>
              </a:rPr>
              <a:t>policy grants permission </a:t>
            </a:r>
            <a:r>
              <a:rPr lang="en-US" dirty="0">
                <a:latin typeface="Gill Sans MT" charset="0"/>
              </a:rPr>
              <a:t>to a node to transmit on the shared medium with no interference from others</a:t>
            </a:r>
            <a:endParaRPr lang="en-US" dirty="0">
              <a:latin typeface="Gill Sans MT" charset="0"/>
              <a:cs typeface="+mn-cs"/>
            </a:endParaRPr>
          </a:p>
          <a:p>
            <a:pPr>
              <a:buFont typeface="Wingdings" charset="0"/>
              <a:buNone/>
              <a:defRPr/>
            </a:pPr>
            <a:r>
              <a:rPr lang="en-US" i="1" dirty="0">
                <a:solidFill>
                  <a:srgbClr val="CC0000"/>
                </a:solidFill>
                <a:latin typeface="Gill Sans MT" charset="0"/>
                <a:cs typeface="+mn-cs"/>
              </a:rPr>
              <a:t>multiple access protocol</a:t>
            </a:r>
          </a:p>
          <a:p>
            <a:pPr>
              <a:defRPr/>
            </a:pPr>
            <a:r>
              <a:rPr lang="en-US" sz="2400" dirty="0">
                <a:latin typeface="Gill Sans MT" charset="0"/>
                <a:cs typeface="+mn-cs"/>
              </a:rPr>
              <a:t>distributed </a:t>
            </a:r>
            <a:r>
              <a:rPr lang="en-US" sz="2400" dirty="0">
                <a:solidFill>
                  <a:srgbClr val="C00000"/>
                </a:solidFill>
                <a:latin typeface="Gill Sans MT" charset="0"/>
                <a:cs typeface="+mn-cs"/>
              </a:rPr>
              <a:t>control</a:t>
            </a:r>
            <a:r>
              <a:rPr lang="en-US" sz="2400" dirty="0">
                <a:latin typeface="Gill Sans MT" charset="0"/>
                <a:cs typeface="+mn-cs"/>
              </a:rPr>
              <a:t> algorithm that determines how nodes share a common transmission link</a:t>
            </a:r>
          </a:p>
          <a:p>
            <a:pPr lvl="1">
              <a:defRPr/>
            </a:pPr>
            <a:r>
              <a:rPr lang="en-US" sz="2000" dirty="0">
                <a:latin typeface="Gill Sans MT" charset="0"/>
                <a:cs typeface="+mn-cs"/>
              </a:rPr>
              <a:t>determines when a node can gain access to the link and transmit data avoiding collisions</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51591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3"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039813"/>
            <a:ext cx="68564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1" name="Rectangle 2"/>
          <p:cNvSpPr>
            <a:spLocks noGrp="1" noChangeArrowheads="1"/>
          </p:cNvSpPr>
          <p:nvPr>
            <p:ph type="title"/>
          </p:nvPr>
        </p:nvSpPr>
        <p:spPr/>
        <p:txBody>
          <a:bodyPr/>
          <a:lstStyle/>
          <a:p>
            <a:pPr>
              <a:defRPr/>
            </a:pPr>
            <a:r>
              <a:rPr lang="en-US" sz="4000" dirty="0">
                <a:latin typeface="Gill Sans MT" charset="0"/>
                <a:cs typeface="+mj-cs"/>
              </a:rPr>
              <a:t>An ideal multiple access protocol</a:t>
            </a:r>
          </a:p>
        </p:txBody>
      </p:sp>
      <p:sp>
        <p:nvSpPr>
          <p:cNvPr id="19462" name="Rectangle 3"/>
          <p:cNvSpPr>
            <a:spLocks noGrp="1" noChangeArrowheads="1"/>
          </p:cNvSpPr>
          <p:nvPr>
            <p:ph type="body" idx="1"/>
          </p:nvPr>
        </p:nvSpPr>
        <p:spPr>
          <a:xfrm>
            <a:off x="275771" y="1600200"/>
            <a:ext cx="8487229" cy="3291114"/>
          </a:xfrm>
        </p:spPr>
        <p:txBody>
          <a:bodyPr/>
          <a:lstStyle/>
          <a:p>
            <a:pPr>
              <a:buFont typeface="Wingdings" charset="0"/>
              <a:buNone/>
              <a:defRPr/>
            </a:pPr>
            <a:r>
              <a:rPr lang="en-US" i="1" dirty="0">
                <a:solidFill>
                  <a:srgbClr val="CC0000"/>
                </a:solidFill>
                <a:latin typeface="Gill Sans MT" charset="0"/>
                <a:cs typeface="+mn-cs"/>
              </a:rPr>
              <a:t>given:</a:t>
            </a:r>
            <a:r>
              <a:rPr lang="en-US" dirty="0">
                <a:solidFill>
                  <a:srgbClr val="CC0000"/>
                </a:solidFill>
                <a:latin typeface="Gill Sans MT" charset="0"/>
                <a:cs typeface="+mn-cs"/>
              </a:rPr>
              <a:t> </a:t>
            </a:r>
            <a:r>
              <a:rPr lang="en-US" dirty="0">
                <a:latin typeface="Gill Sans MT" charset="0"/>
                <a:cs typeface="+mn-cs"/>
              </a:rPr>
              <a:t>broadcast link of rate R bps</a:t>
            </a:r>
          </a:p>
          <a:p>
            <a:pPr>
              <a:buFont typeface="Wingdings" charset="0"/>
              <a:buNone/>
              <a:defRPr/>
            </a:pPr>
            <a:r>
              <a:rPr lang="en-US" i="1" dirty="0">
                <a:solidFill>
                  <a:srgbClr val="CC0000"/>
                </a:solidFill>
                <a:latin typeface="Gill Sans MT" charset="0"/>
                <a:cs typeface="+mn-cs"/>
              </a:rPr>
              <a:t>desired:</a:t>
            </a:r>
          </a:p>
          <a:p>
            <a:pPr lvl="1">
              <a:buFont typeface="Wingdings" charset="0"/>
              <a:buNone/>
              <a:defRPr/>
            </a:pPr>
            <a:r>
              <a:rPr lang="en-US" dirty="0">
                <a:latin typeface="Gill Sans MT" charset="0"/>
              </a:rPr>
              <a:t>1. when one node wants to transmit, it can send at rate R.</a:t>
            </a:r>
          </a:p>
          <a:p>
            <a:pPr lvl="1">
              <a:buFont typeface="Wingdings" charset="0"/>
              <a:buNone/>
              <a:defRPr/>
            </a:pPr>
            <a:r>
              <a:rPr lang="en-US" dirty="0">
                <a:latin typeface="Gill Sans MT" charset="0"/>
              </a:rPr>
              <a:t>2. when M nodes want to transmit, each can send at average rate R/M</a:t>
            </a:r>
          </a:p>
          <a:p>
            <a:pPr lvl="1">
              <a:buFont typeface="Wingdings" charset="0"/>
              <a:buNone/>
              <a:defRPr/>
            </a:pPr>
            <a:r>
              <a:rPr lang="en-US" dirty="0">
                <a:latin typeface="Gill Sans MT" charset="0"/>
              </a:rPr>
              <a:t>3. fully decentralized:</a:t>
            </a:r>
          </a:p>
          <a:p>
            <a:pPr lvl="2">
              <a:defRPr/>
            </a:pPr>
            <a:r>
              <a:rPr lang="en-US" sz="2400" dirty="0">
                <a:latin typeface="Gill Sans MT" charset="0"/>
              </a:rPr>
              <a:t>no special node to coordinate transmissions</a:t>
            </a:r>
          </a:p>
          <a:p>
            <a:pPr lvl="2">
              <a:defRPr/>
            </a:pPr>
            <a:r>
              <a:rPr lang="en-US" sz="2400" dirty="0">
                <a:latin typeface="Gill Sans MT" charset="0"/>
              </a:rPr>
              <a:t>no synchronization of clocks, slots</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16</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129401B2-8FCA-4B4A-846C-31BEDC1CADEF}"/>
              </a:ext>
            </a:extLst>
          </p:cNvPr>
          <p:cNvCxnSpPr/>
          <p:nvPr/>
        </p:nvCxnSpPr>
        <p:spPr bwMode="auto">
          <a:xfrm flipH="1" flipV="1">
            <a:off x="2438400" y="3381829"/>
            <a:ext cx="1538514" cy="1930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7B8045FB-2B7D-DB43-80A5-6F7C041B7723}"/>
              </a:ext>
            </a:extLst>
          </p:cNvPr>
          <p:cNvCxnSpPr/>
          <p:nvPr/>
        </p:nvCxnSpPr>
        <p:spPr bwMode="auto">
          <a:xfrm flipH="1" flipV="1">
            <a:off x="3570514" y="3788229"/>
            <a:ext cx="2815772" cy="14804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C1DBEF39-3FDF-E942-A5C2-5493B4DC5959}"/>
              </a:ext>
            </a:extLst>
          </p:cNvPr>
          <p:cNvSpPr txBox="1"/>
          <p:nvPr/>
        </p:nvSpPr>
        <p:spPr>
          <a:xfrm>
            <a:off x="377372" y="4876799"/>
            <a:ext cx="7138686" cy="1231106"/>
          </a:xfrm>
          <a:prstGeom prst="rect">
            <a:avLst/>
          </a:prstGeom>
          <a:noFill/>
        </p:spPr>
        <p:txBody>
          <a:bodyPr wrap="none" rtlCol="0">
            <a:spAutoFit/>
          </a:bodyPr>
          <a:lstStyle/>
          <a:p>
            <a:pPr marL="0" indent="0">
              <a:buNone/>
              <a:defRPr/>
            </a:pPr>
            <a:r>
              <a:rPr lang="en-US" sz="2800" i="1" dirty="0">
                <a:solidFill>
                  <a:srgbClr val="C00000"/>
                </a:solidFill>
                <a:latin typeface="Gill Sans MT" charset="0"/>
              </a:rPr>
              <a:t>possible???? </a:t>
            </a:r>
          </a:p>
          <a:p>
            <a:pPr marL="0" indent="0">
              <a:buNone/>
              <a:defRPr/>
            </a:pPr>
            <a:r>
              <a:rPr lang="en-US" sz="2800" i="1" dirty="0">
                <a:solidFill>
                  <a:srgbClr val="C00000"/>
                </a:solidFill>
                <a:latin typeface="Gill Sans MT" charset="0"/>
                <a:sym typeface="Wingdings" pitchFamily="2" charset="2"/>
              </a:rPr>
              <a:t> </a:t>
            </a:r>
            <a:r>
              <a:rPr lang="en-US" sz="2800" i="1" dirty="0">
                <a:solidFill>
                  <a:srgbClr val="C00000"/>
                </a:solidFill>
                <a:latin typeface="Gill Sans MT" charset="0"/>
              </a:rPr>
              <a:t>trade off between performance and functionality</a:t>
            </a:r>
          </a:p>
          <a:p>
            <a:endParaRPr lang="en-US" dirty="0"/>
          </a:p>
        </p:txBody>
      </p:sp>
    </p:spTree>
    <p:extLst>
      <p:ext uri="{BB962C8B-B14F-4D97-AF65-F5344CB8AC3E}">
        <p14:creationId xmlns:p14="http://schemas.microsoft.com/office/powerpoint/2010/main" val="295477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944563"/>
            <a:ext cx="7358062" cy="18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5" name="Rectangle 2"/>
          <p:cNvSpPr>
            <a:spLocks noGrp="1" noChangeArrowheads="1"/>
          </p:cNvSpPr>
          <p:nvPr>
            <p:ph type="title"/>
          </p:nvPr>
        </p:nvSpPr>
        <p:spPr>
          <a:xfrm>
            <a:off x="533400" y="161925"/>
            <a:ext cx="8101013" cy="781050"/>
          </a:xfrm>
        </p:spPr>
        <p:txBody>
          <a:bodyPr/>
          <a:lstStyle/>
          <a:p>
            <a:pPr>
              <a:defRPr/>
            </a:pPr>
            <a:r>
              <a:rPr lang="en-US" sz="4000" dirty="0">
                <a:latin typeface="Gill Sans MT" charset="0"/>
                <a:cs typeface="+mj-cs"/>
              </a:rPr>
              <a:t>Multiple access protocols: taxonomy</a:t>
            </a:r>
          </a:p>
        </p:txBody>
      </p:sp>
      <p:sp>
        <p:nvSpPr>
          <p:cNvPr id="20486" name="Rectangle 3"/>
          <p:cNvSpPr>
            <a:spLocks noGrp="1" noChangeArrowheads="1"/>
          </p:cNvSpPr>
          <p:nvPr>
            <p:ph type="body" idx="1"/>
          </p:nvPr>
        </p:nvSpPr>
        <p:spPr>
          <a:xfrm>
            <a:off x="533400" y="1382713"/>
            <a:ext cx="7772400" cy="4953100"/>
          </a:xfrm>
        </p:spPr>
        <p:txBody>
          <a:bodyPr/>
          <a:lstStyle/>
          <a:p>
            <a:pPr>
              <a:buFont typeface="Wingdings" charset="0"/>
              <a:buNone/>
              <a:defRPr/>
            </a:pPr>
            <a:r>
              <a:rPr lang="en-US" dirty="0">
                <a:latin typeface="Gill Sans MT" charset="0"/>
                <a:cs typeface="+mn-cs"/>
              </a:rPr>
              <a:t>three broad classes:</a:t>
            </a:r>
          </a:p>
          <a:p>
            <a:pPr>
              <a:defRPr/>
            </a:pPr>
            <a:r>
              <a:rPr lang="en-US" i="1" dirty="0">
                <a:solidFill>
                  <a:srgbClr val="CC0000"/>
                </a:solidFill>
                <a:latin typeface="Gill Sans MT" charset="0"/>
                <a:cs typeface="+mn-cs"/>
              </a:rPr>
              <a:t>channel (link) partitioning</a:t>
            </a:r>
          </a:p>
          <a:p>
            <a:pPr lvl="1">
              <a:defRPr/>
            </a:pPr>
            <a:r>
              <a:rPr lang="en-US" sz="2000" dirty="0">
                <a:latin typeface="Gill Sans MT" charset="0"/>
              </a:rPr>
              <a:t>divide link into smaller </a:t>
            </a:r>
            <a:r>
              <a:rPr lang="ja-JP" altLang="en-US" sz="2000">
                <a:latin typeface="Gill Sans MT" charset="0"/>
              </a:rPr>
              <a:t>“</a:t>
            </a:r>
            <a:r>
              <a:rPr lang="en-US" sz="2000" dirty="0">
                <a:latin typeface="Gill Sans MT" charset="0"/>
              </a:rPr>
              <a:t>pieces</a:t>
            </a:r>
            <a:r>
              <a:rPr lang="ja-JP" altLang="en-US" sz="2000">
                <a:latin typeface="Gill Sans MT" charset="0"/>
              </a:rPr>
              <a:t>”</a:t>
            </a:r>
            <a:r>
              <a:rPr lang="en-US" sz="2000" dirty="0">
                <a:latin typeface="Gill Sans MT" charset="0"/>
              </a:rPr>
              <a:t> (time slots, frequency, code)</a:t>
            </a:r>
          </a:p>
          <a:p>
            <a:pPr lvl="1">
              <a:defRPr/>
            </a:pPr>
            <a:r>
              <a:rPr lang="en-US" sz="2000" dirty="0">
                <a:latin typeface="Gill Sans MT" charset="0"/>
              </a:rPr>
              <a:t>allocate one piece to each node for exclusive use</a:t>
            </a:r>
          </a:p>
          <a:p>
            <a:pPr lvl="1">
              <a:defRPr/>
            </a:pPr>
            <a:r>
              <a:rPr lang="en-US" sz="2000" dirty="0">
                <a:latin typeface="Gill Sans MT" charset="0"/>
              </a:rPr>
              <a:t>used for Satellite, broadcast TV, cellular….</a:t>
            </a:r>
            <a:endParaRPr lang="en-US" dirty="0">
              <a:latin typeface="Gill Sans MT" charset="0"/>
            </a:endParaRPr>
          </a:p>
          <a:p>
            <a:pPr>
              <a:defRPr/>
            </a:pPr>
            <a:r>
              <a:rPr lang="en-US" i="1" dirty="0">
                <a:solidFill>
                  <a:srgbClr val="CC0000"/>
                </a:solidFill>
                <a:latin typeface="Gill Sans MT" charset="0"/>
                <a:cs typeface="+mn-cs"/>
              </a:rPr>
              <a:t>random access</a:t>
            </a:r>
          </a:p>
          <a:p>
            <a:pPr lvl="1">
              <a:defRPr/>
            </a:pPr>
            <a:r>
              <a:rPr lang="en-US" sz="2000" dirty="0">
                <a:latin typeface="Gill Sans MT" charset="0"/>
              </a:rPr>
              <a:t>may divide link into smaller pieces</a:t>
            </a:r>
          </a:p>
          <a:p>
            <a:pPr lvl="1">
              <a:defRPr/>
            </a:pPr>
            <a:r>
              <a:rPr lang="en-US" sz="2000" dirty="0">
                <a:latin typeface="Gill Sans MT" charset="0"/>
              </a:rPr>
              <a:t>no allocations, allow collisions</a:t>
            </a:r>
          </a:p>
          <a:p>
            <a:pPr lvl="1">
              <a:defRPr/>
            </a:pPr>
            <a:r>
              <a:rPr lang="ja-JP" altLang="en-US" sz="2000">
                <a:latin typeface="Gill Sans MT" charset="0"/>
              </a:rPr>
              <a:t>“</a:t>
            </a:r>
            <a:r>
              <a:rPr lang="en-US" altLang="ja-JP" sz="2000" dirty="0">
                <a:latin typeface="Gill Sans MT" charset="0"/>
              </a:rPr>
              <a:t>detect/</a:t>
            </a:r>
            <a:r>
              <a:rPr lang="en-US" sz="2000" dirty="0">
                <a:latin typeface="Gill Sans MT" charset="0"/>
              </a:rPr>
              <a:t>recover</a:t>
            </a:r>
            <a:r>
              <a:rPr lang="ja-JP" altLang="en-US" sz="2000">
                <a:latin typeface="Gill Sans MT" charset="0"/>
              </a:rPr>
              <a:t>”</a:t>
            </a:r>
            <a:r>
              <a:rPr lang="en-US" sz="2000" dirty="0">
                <a:latin typeface="Gill Sans MT" charset="0"/>
              </a:rPr>
              <a:t> from collisions</a:t>
            </a:r>
            <a:endParaRPr lang="en-US" dirty="0">
              <a:latin typeface="Gill Sans MT" charset="0"/>
            </a:endParaRPr>
          </a:p>
          <a:p>
            <a:pPr>
              <a:defRPr/>
            </a:pPr>
            <a:r>
              <a:rPr lang="ja-JP" altLang="en-US" i="1">
                <a:solidFill>
                  <a:srgbClr val="CC0000"/>
                </a:solidFill>
                <a:latin typeface="Gill Sans MT" charset="0"/>
                <a:cs typeface="+mn-cs"/>
              </a:rPr>
              <a:t>“</a:t>
            </a:r>
            <a:r>
              <a:rPr lang="en-US" i="1" dirty="0">
                <a:solidFill>
                  <a:srgbClr val="CC0000"/>
                </a:solidFill>
                <a:latin typeface="Gill Sans MT" charset="0"/>
                <a:cs typeface="+mn-cs"/>
              </a:rPr>
              <a:t>taking turns</a:t>
            </a:r>
            <a:r>
              <a:rPr lang="ja-JP" altLang="en-US" i="1">
                <a:solidFill>
                  <a:srgbClr val="CC0000"/>
                </a:solidFill>
                <a:latin typeface="Gill Sans MT" charset="0"/>
                <a:cs typeface="+mn-cs"/>
              </a:rPr>
              <a:t>”</a:t>
            </a:r>
            <a:endParaRPr lang="en-US" i="1" dirty="0">
              <a:solidFill>
                <a:srgbClr val="CC0000"/>
              </a:solidFill>
              <a:latin typeface="Gill Sans MT" charset="0"/>
              <a:cs typeface="+mn-cs"/>
            </a:endParaRPr>
          </a:p>
          <a:p>
            <a:pPr lvl="1">
              <a:defRPr/>
            </a:pPr>
            <a:r>
              <a:rPr lang="en-US" sz="2000" dirty="0">
                <a:latin typeface="Gill Sans MT" charset="0"/>
              </a:rPr>
              <a:t>allocation but not fixed</a:t>
            </a:r>
          </a:p>
          <a:p>
            <a:pPr lvl="1">
              <a:defRPr/>
            </a:pPr>
            <a:r>
              <a:rPr lang="en-US" sz="2000" dirty="0">
                <a:latin typeface="Gill Sans MT" charset="0"/>
              </a:rPr>
              <a:t>nodes take turns, but nodes with more to send can take longer turns</a:t>
            </a:r>
          </a:p>
          <a:p>
            <a:pPr lvl="1">
              <a:defRPr/>
            </a:pPr>
            <a:r>
              <a:rPr lang="en-US" sz="2000" dirty="0">
                <a:latin typeface="Gill Sans MT" charset="0"/>
              </a:rPr>
              <a:t>avoids collisions</a:t>
            </a:r>
          </a:p>
          <a:p>
            <a:pPr lvl="1">
              <a:defRPr/>
            </a:pPr>
            <a:endParaRPr lang="en-US" dirty="0">
              <a:latin typeface="Gill Sans MT" charset="0"/>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17</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9" name="Rounded Rectangle 8">
            <a:extLst>
              <a:ext uri="{FF2B5EF4-FFF2-40B4-BE49-F238E27FC236}">
                <a16:creationId xmlns:a16="http://schemas.microsoft.com/office/drawing/2014/main" id="{10689FCC-9D41-8549-B55F-8823AA1A63AD}"/>
              </a:ext>
            </a:extLst>
          </p:cNvPr>
          <p:cNvSpPr/>
          <p:nvPr/>
        </p:nvSpPr>
        <p:spPr bwMode="auto">
          <a:xfrm>
            <a:off x="257937" y="3248838"/>
            <a:ext cx="8226844" cy="1386957"/>
          </a:xfrm>
          <a:prstGeom prst="round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0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a:defRPr/>
            </a:pPr>
            <a:r>
              <a:rPr lang="en-US" dirty="0">
                <a:latin typeface="Gill Sans MT" charset="0"/>
                <a:cs typeface="+mj-cs"/>
              </a:rPr>
              <a:t>Random access protocols</a:t>
            </a:r>
          </a:p>
        </p:txBody>
      </p:sp>
      <p:sp>
        <p:nvSpPr>
          <p:cNvPr id="23557" name="Rectangle 3"/>
          <p:cNvSpPr>
            <a:spLocks noGrp="1" noChangeArrowheads="1"/>
          </p:cNvSpPr>
          <p:nvPr>
            <p:ph type="body" idx="1"/>
          </p:nvPr>
        </p:nvSpPr>
        <p:spPr>
          <a:xfrm>
            <a:off x="533400" y="1544638"/>
            <a:ext cx="7772400" cy="5084762"/>
          </a:xfrm>
        </p:spPr>
        <p:txBody>
          <a:bodyPr/>
          <a:lstStyle/>
          <a:p>
            <a:pPr>
              <a:lnSpc>
                <a:spcPct val="75000"/>
              </a:lnSpc>
              <a:defRPr/>
            </a:pPr>
            <a:r>
              <a:rPr lang="en-US" dirty="0">
                <a:latin typeface="Gill Sans MT" charset="0"/>
                <a:cs typeface="+mn-cs"/>
              </a:rPr>
              <a:t>when node has packet to send</a:t>
            </a:r>
          </a:p>
          <a:p>
            <a:pPr lvl="1">
              <a:lnSpc>
                <a:spcPct val="75000"/>
              </a:lnSpc>
              <a:defRPr/>
            </a:pPr>
            <a:r>
              <a:rPr lang="en-US" dirty="0">
                <a:latin typeface="Gill Sans MT" charset="0"/>
              </a:rPr>
              <a:t>transmit</a:t>
            </a:r>
          </a:p>
          <a:p>
            <a:pPr lvl="1">
              <a:lnSpc>
                <a:spcPct val="75000"/>
              </a:lnSpc>
              <a:defRPr/>
            </a:pPr>
            <a:r>
              <a:rPr lang="en-US" dirty="0">
                <a:latin typeface="Gill Sans MT" charset="0"/>
              </a:rPr>
              <a:t>no </a:t>
            </a:r>
            <a:r>
              <a:rPr lang="en-US" i="1" dirty="0">
                <a:latin typeface="Gill Sans MT" charset="0"/>
              </a:rPr>
              <a:t>a priori</a:t>
            </a:r>
            <a:r>
              <a:rPr lang="en-US" dirty="0">
                <a:latin typeface="Gill Sans MT" charset="0"/>
              </a:rPr>
              <a:t> coordination among nodes</a:t>
            </a:r>
          </a:p>
          <a:p>
            <a:pPr>
              <a:lnSpc>
                <a:spcPct val="75000"/>
              </a:lnSpc>
              <a:defRPr/>
            </a:pPr>
            <a:r>
              <a:rPr lang="en-US" dirty="0">
                <a:latin typeface="Gill Sans MT" charset="0"/>
                <a:cs typeface="+mn-cs"/>
              </a:rPr>
              <a:t>two or more nodes transmit on link at the same time:  </a:t>
            </a:r>
            <a:r>
              <a:rPr lang="en-US" dirty="0">
                <a:latin typeface="MS Mincho" charset="0"/>
                <a:ea typeface="MS Mincho" charset="0"/>
                <a:cs typeface="MS Mincho" charset="0"/>
              </a:rPr>
              <a:t>➜</a:t>
            </a:r>
            <a:r>
              <a:rPr lang="en-US" dirty="0">
                <a:latin typeface="Gill Sans MT" charset="0"/>
                <a:cs typeface="+mn-cs"/>
              </a:rPr>
              <a:t> </a:t>
            </a:r>
            <a:r>
              <a:rPr lang="ja-JP" altLang="en-US">
                <a:latin typeface="Gill Sans MT" charset="0"/>
                <a:cs typeface="+mn-cs"/>
              </a:rPr>
              <a:t>“</a:t>
            </a:r>
            <a:r>
              <a:rPr lang="en-US" dirty="0">
                <a:latin typeface="Gill Sans MT" charset="0"/>
                <a:cs typeface="+mn-cs"/>
              </a:rPr>
              <a:t>collision</a:t>
            </a:r>
            <a:r>
              <a:rPr lang="ja-JP" altLang="en-US">
                <a:latin typeface="Gill Sans MT" charset="0"/>
                <a:cs typeface="+mn-cs"/>
              </a:rPr>
              <a:t>”</a:t>
            </a:r>
            <a:r>
              <a:rPr lang="en-US" altLang="ja-JP" dirty="0">
                <a:latin typeface="Gill Sans MT" charset="0"/>
                <a:cs typeface="+mn-cs"/>
              </a:rPr>
              <a:t> i.e., interference – signal corrupted</a:t>
            </a:r>
            <a:endParaRPr lang="en-US" dirty="0">
              <a:latin typeface="Gill Sans MT" charset="0"/>
              <a:cs typeface="+mn-cs"/>
            </a:endParaRPr>
          </a:p>
          <a:p>
            <a:pPr>
              <a:lnSpc>
                <a:spcPct val="75000"/>
              </a:lnSpc>
              <a:defRPr/>
            </a:pPr>
            <a:r>
              <a:rPr lang="en-US" dirty="0">
                <a:solidFill>
                  <a:srgbClr val="CC0000"/>
                </a:solidFill>
                <a:latin typeface="Gill Sans MT" charset="0"/>
                <a:cs typeface="+mn-cs"/>
              </a:rPr>
              <a:t>random access protocol</a:t>
            </a:r>
            <a:r>
              <a:rPr lang="en-US" dirty="0">
                <a:latin typeface="Gill Sans MT" charset="0"/>
                <a:cs typeface="+mn-cs"/>
              </a:rPr>
              <a:t> specifies: </a:t>
            </a:r>
          </a:p>
          <a:p>
            <a:pPr lvl="1">
              <a:lnSpc>
                <a:spcPct val="75000"/>
              </a:lnSpc>
              <a:defRPr/>
            </a:pPr>
            <a:r>
              <a:rPr lang="en-US" dirty="0">
                <a:latin typeface="Gill Sans MT" charset="0"/>
              </a:rPr>
              <a:t>how to </a:t>
            </a:r>
            <a:r>
              <a:rPr lang="en-US" dirty="0">
                <a:solidFill>
                  <a:srgbClr val="C00000"/>
                </a:solidFill>
                <a:latin typeface="Gill Sans MT" charset="0"/>
              </a:rPr>
              <a:t>detect</a:t>
            </a:r>
            <a:r>
              <a:rPr lang="en-US" dirty="0">
                <a:latin typeface="Gill Sans MT" charset="0"/>
              </a:rPr>
              <a:t> collisions – e.g., signal comparison, no acknowledgement (ACK), etc.</a:t>
            </a:r>
          </a:p>
          <a:p>
            <a:pPr lvl="1">
              <a:lnSpc>
                <a:spcPct val="75000"/>
              </a:lnSpc>
              <a:defRPr/>
            </a:pPr>
            <a:r>
              <a:rPr lang="en-US" dirty="0">
                <a:latin typeface="Gill Sans MT" charset="0"/>
              </a:rPr>
              <a:t>how to </a:t>
            </a:r>
            <a:r>
              <a:rPr lang="en-US" dirty="0">
                <a:solidFill>
                  <a:srgbClr val="C00000"/>
                </a:solidFill>
                <a:latin typeface="Gill Sans MT" charset="0"/>
              </a:rPr>
              <a:t>recover</a:t>
            </a:r>
            <a:r>
              <a:rPr lang="en-US" dirty="0">
                <a:latin typeface="Gill Sans MT" charset="0"/>
              </a:rPr>
              <a:t> from collisions - e.g., via delayed retransmissions</a:t>
            </a:r>
          </a:p>
        </p:txBody>
      </p:sp>
      <p:pic>
        <p:nvPicPr>
          <p:cNvPr id="84997"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 y="1039813"/>
            <a:ext cx="59420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18</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506648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1" y="847725"/>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1" name="Rectangle 2"/>
          <p:cNvSpPr>
            <a:spLocks noGrp="1" noChangeArrowheads="1"/>
          </p:cNvSpPr>
          <p:nvPr>
            <p:ph type="title"/>
          </p:nvPr>
        </p:nvSpPr>
        <p:spPr>
          <a:xfrm>
            <a:off x="333375" y="228600"/>
            <a:ext cx="8464550" cy="628650"/>
          </a:xfrm>
        </p:spPr>
        <p:txBody>
          <a:bodyPr/>
          <a:lstStyle/>
          <a:p>
            <a:pPr>
              <a:defRPr/>
            </a:pPr>
            <a:r>
              <a:rPr lang="en-US" sz="4000" dirty="0">
                <a:latin typeface="Gill Sans MT" charset="0"/>
              </a:rPr>
              <a:t>Random access protocol - </a:t>
            </a:r>
            <a:r>
              <a:rPr lang="en-US" sz="4000" dirty="0">
                <a:latin typeface="Gill Sans MT" charset="0"/>
                <a:cs typeface="+mj-cs"/>
              </a:rPr>
              <a:t>CSMA</a:t>
            </a:r>
            <a:endParaRPr lang="en-US" dirty="0">
              <a:latin typeface="Gill Sans MT" charset="0"/>
              <a:cs typeface="+mj-cs"/>
            </a:endParaRPr>
          </a:p>
        </p:txBody>
      </p:sp>
      <p:sp>
        <p:nvSpPr>
          <p:cNvPr id="29702" name="Rectangle 3"/>
          <p:cNvSpPr>
            <a:spLocks noGrp="1" noChangeArrowheads="1"/>
          </p:cNvSpPr>
          <p:nvPr>
            <p:ph type="body" idx="1"/>
          </p:nvPr>
        </p:nvSpPr>
        <p:spPr>
          <a:xfrm>
            <a:off x="620712" y="1304926"/>
            <a:ext cx="7566026" cy="4395787"/>
          </a:xfrm>
        </p:spPr>
        <p:txBody>
          <a:bodyPr/>
          <a:lstStyle/>
          <a:p>
            <a:pPr>
              <a:buFont typeface="Wingdings" charset="0"/>
              <a:buNone/>
              <a:defRPr/>
            </a:pPr>
            <a:r>
              <a:rPr lang="en-US" sz="4000" i="1" dirty="0">
                <a:solidFill>
                  <a:srgbClr val="CC0000"/>
                </a:solidFill>
                <a:cs typeface="+mn-cs"/>
              </a:rPr>
              <a:t>CSMA - </a:t>
            </a:r>
            <a:r>
              <a:rPr lang="en-US" sz="4000" dirty="0">
                <a:latin typeface="Gill Sans MT" charset="0"/>
              </a:rPr>
              <a:t>carrier sense multiple access</a:t>
            </a:r>
            <a:endParaRPr lang="en-US" sz="4000" i="1" dirty="0">
              <a:solidFill>
                <a:srgbClr val="CC0000"/>
              </a:solidFill>
              <a:cs typeface="+mn-cs"/>
            </a:endParaRPr>
          </a:p>
          <a:p>
            <a:pPr>
              <a:defRPr/>
            </a:pPr>
            <a:r>
              <a:rPr lang="en-US" sz="3600" dirty="0">
                <a:cs typeface="+mn-cs"/>
              </a:rPr>
              <a:t>listen before transmit:</a:t>
            </a:r>
          </a:p>
          <a:p>
            <a:pPr lvl="1">
              <a:defRPr/>
            </a:pPr>
            <a:r>
              <a:rPr lang="en-US" sz="2800" dirty="0">
                <a:solidFill>
                  <a:srgbClr val="000099"/>
                </a:solidFill>
                <a:cs typeface="+mn-cs"/>
              </a:rPr>
              <a:t>if channel sensed idle:</a:t>
            </a:r>
            <a:r>
              <a:rPr lang="en-US" sz="2800" dirty="0">
                <a:cs typeface="+mn-cs"/>
              </a:rPr>
              <a:t> transmit entire frame</a:t>
            </a:r>
          </a:p>
          <a:p>
            <a:pPr lvl="1">
              <a:defRPr/>
            </a:pPr>
            <a:r>
              <a:rPr lang="en-US" sz="2800" dirty="0">
                <a:solidFill>
                  <a:srgbClr val="000099"/>
                </a:solidFill>
                <a:cs typeface="+mn-cs"/>
              </a:rPr>
              <a:t>if channel sensed busy</a:t>
            </a:r>
            <a:r>
              <a:rPr lang="en-US" sz="2800" dirty="0">
                <a:cs typeface="+mn-cs"/>
              </a:rPr>
              <a:t>, defer transmission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19</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3609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latin typeface="Gill Sans MT" charset="0"/>
                <a:cs typeface="+mn-cs"/>
              </a:rPr>
              <a:t>6.1 </a:t>
            </a:r>
            <a:r>
              <a:rPr lang="en-US" dirty="0">
                <a:solidFill>
                  <a:srgbClr val="C00000"/>
                </a:solidFill>
                <a:latin typeface="Gill Sans MT" charset="0"/>
                <a:cs typeface="+mn-cs"/>
              </a:rPr>
              <a:t>introduction, services</a:t>
            </a:r>
          </a:p>
          <a:p>
            <a:pPr marL="457200" indent="-457200">
              <a:buFont typeface="Wingdings" charset="0"/>
              <a:buNone/>
              <a:defRPr/>
            </a:pPr>
            <a:r>
              <a:rPr lang="en-US" dirty="0">
                <a:latin typeface="Gill Sans MT" charset="0"/>
                <a:cs typeface="+mn-cs"/>
              </a:rPr>
              <a:t>6.2 error detection, correction </a:t>
            </a:r>
          </a:p>
          <a:p>
            <a:pPr marL="457200" indent="-457200">
              <a:buFont typeface="Wingdings" charset="0"/>
              <a:buNone/>
              <a:defRPr/>
            </a:pPr>
            <a:r>
              <a:rPr lang="en-US" dirty="0">
                <a:latin typeface="Gill Sans MT" charset="0"/>
                <a:cs typeface="+mn-cs"/>
              </a:rPr>
              <a:t>6.3 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622408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a:defRPr/>
            </a:pPr>
            <a:r>
              <a:rPr lang="en-US" dirty="0">
                <a:latin typeface="Gill Sans MT" charset="0"/>
                <a:cs typeface="+mj-cs"/>
              </a:rPr>
              <a:t>CSMA collisions</a:t>
            </a:r>
          </a:p>
        </p:txBody>
      </p:sp>
      <p:sp>
        <p:nvSpPr>
          <p:cNvPr id="30725" name="Rectangle 9"/>
          <p:cNvSpPr>
            <a:spLocks noGrp="1" noChangeArrowheads="1"/>
          </p:cNvSpPr>
          <p:nvPr>
            <p:ph type="body" sz="half" idx="1"/>
          </p:nvPr>
        </p:nvSpPr>
        <p:spPr>
          <a:xfrm>
            <a:off x="533400" y="1600200"/>
            <a:ext cx="3597275" cy="4648200"/>
          </a:xfrm>
        </p:spPr>
        <p:txBody>
          <a:bodyPr/>
          <a:lstStyle/>
          <a:p>
            <a:pPr>
              <a:defRPr/>
            </a:pPr>
            <a:r>
              <a:rPr lang="en-US" sz="2400" dirty="0">
                <a:solidFill>
                  <a:srgbClr val="CC0000"/>
                </a:solidFill>
                <a:latin typeface="Gill Sans MT" charset="0"/>
                <a:cs typeface="+mn-cs"/>
              </a:rPr>
              <a:t>collisions </a:t>
            </a:r>
            <a:r>
              <a:rPr lang="en-US" sz="2400" i="1" dirty="0">
                <a:solidFill>
                  <a:srgbClr val="CC0000"/>
                </a:solidFill>
                <a:latin typeface="Gill Sans MT" charset="0"/>
                <a:cs typeface="+mn-cs"/>
              </a:rPr>
              <a:t>can</a:t>
            </a:r>
            <a:r>
              <a:rPr lang="en-US" sz="2400" dirty="0">
                <a:solidFill>
                  <a:srgbClr val="CC0000"/>
                </a:solidFill>
                <a:latin typeface="Gill Sans MT" charset="0"/>
                <a:cs typeface="+mn-cs"/>
              </a:rPr>
              <a:t> still occur: </a:t>
            </a:r>
            <a:r>
              <a:rPr lang="en-US" sz="2400" dirty="0">
                <a:latin typeface="Gill Sans MT" charset="0"/>
                <a:cs typeface="+mn-cs"/>
              </a:rPr>
              <a:t>propagation delay means  two nodes may not hear each other’s transmission</a:t>
            </a:r>
          </a:p>
          <a:p>
            <a:pPr>
              <a:defRPr/>
            </a:pPr>
            <a:r>
              <a:rPr lang="en-US" sz="2400" dirty="0">
                <a:solidFill>
                  <a:srgbClr val="CC0000"/>
                </a:solidFill>
                <a:latin typeface="Gill Sans MT" charset="0"/>
                <a:cs typeface="+mn-cs"/>
              </a:rPr>
              <a:t>collision: </a:t>
            </a:r>
            <a:r>
              <a:rPr lang="en-US" sz="2400" dirty="0">
                <a:latin typeface="Gill Sans MT" charset="0"/>
                <a:cs typeface="+mn-cs"/>
              </a:rPr>
              <a:t>entire packet transmission time wasted</a:t>
            </a:r>
          </a:p>
          <a:p>
            <a:pPr lvl="1">
              <a:defRPr/>
            </a:pPr>
            <a:r>
              <a:rPr lang="en-US" dirty="0">
                <a:latin typeface="Gill Sans MT" charset="0"/>
              </a:rPr>
              <a:t>distance &amp; propagation delay play role in in determining collision probability</a:t>
            </a:r>
          </a:p>
          <a:p>
            <a:pPr lvl="1">
              <a:defRPr/>
            </a:pPr>
            <a:endParaRPr lang="en-US" sz="2000" dirty="0">
              <a:latin typeface="Gill Sans MT" charset="0"/>
            </a:endParaRPr>
          </a:p>
        </p:txBody>
      </p:sp>
      <p:sp>
        <p:nvSpPr>
          <p:cNvPr id="30726" name="Rectangle 10"/>
          <p:cNvSpPr>
            <a:spLocks noGrp="1" noChangeArrowheads="1"/>
          </p:cNvSpPr>
          <p:nvPr>
            <p:ph type="body" sz="half" idx="2"/>
          </p:nvPr>
        </p:nvSpPr>
        <p:spPr/>
        <p:txBody>
          <a:bodyPr/>
          <a:lstStyle/>
          <a:p>
            <a:pPr>
              <a:defRPr/>
            </a:pPr>
            <a:endParaRPr lang="en-US" sz="2400" dirty="0">
              <a:latin typeface="Gill Sans MT" charset="0"/>
              <a:cs typeface="+mn-cs"/>
            </a:endParaRPr>
          </a:p>
        </p:txBody>
      </p:sp>
      <p:pic>
        <p:nvPicPr>
          <p:cNvPr id="99334"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413" y="1322388"/>
            <a:ext cx="4287837" cy="504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8" name="Rectangle 6"/>
          <p:cNvSpPr>
            <a:spLocks noChangeArrowheads="1"/>
          </p:cNvSpPr>
          <p:nvPr/>
        </p:nvSpPr>
        <p:spPr bwMode="auto">
          <a:xfrm>
            <a:off x="5521325" y="884238"/>
            <a:ext cx="25685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i="0" dirty="0">
                <a:latin typeface="Arial" charset="0"/>
                <a:cs typeface="+mn-cs"/>
              </a:rPr>
              <a:t>spatial layout of nodes </a:t>
            </a:r>
            <a:endParaRPr lang="en-US" sz="2000" i="0" dirty="0">
              <a:latin typeface="Arial" charset="0"/>
              <a:cs typeface="+mn-cs"/>
            </a:endParaRPr>
          </a:p>
        </p:txBody>
      </p:sp>
      <p:pic>
        <p:nvPicPr>
          <p:cNvPr id="99336" name="Picture 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1012825"/>
            <a:ext cx="3943350"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0311" name="Rectangle 87"/>
          <p:cNvSpPr>
            <a:spLocks noChangeArrowheads="1"/>
          </p:cNvSpPr>
          <p:nvPr/>
        </p:nvSpPr>
        <p:spPr bwMode="auto">
          <a:xfrm>
            <a:off x="4827588" y="2552700"/>
            <a:ext cx="3736975"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2" name="Rectangle 88"/>
          <p:cNvSpPr>
            <a:spLocks noChangeArrowheads="1"/>
          </p:cNvSpPr>
          <p:nvPr/>
        </p:nvSpPr>
        <p:spPr bwMode="auto">
          <a:xfrm>
            <a:off x="4835525" y="2809875"/>
            <a:ext cx="3725863"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4" name="Rectangle 90"/>
          <p:cNvSpPr>
            <a:spLocks noChangeArrowheads="1"/>
          </p:cNvSpPr>
          <p:nvPr/>
        </p:nvSpPr>
        <p:spPr bwMode="auto">
          <a:xfrm>
            <a:off x="4797425" y="3062288"/>
            <a:ext cx="3763963" cy="16240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5" name="Rectangle 91"/>
          <p:cNvSpPr>
            <a:spLocks noChangeArrowheads="1"/>
          </p:cNvSpPr>
          <p:nvPr/>
        </p:nvSpPr>
        <p:spPr bwMode="auto">
          <a:xfrm>
            <a:off x="4770438" y="4670425"/>
            <a:ext cx="3789362" cy="16351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30734" name="Rectangle 92"/>
          <p:cNvSpPr>
            <a:spLocks noChangeArrowheads="1"/>
          </p:cNvSpPr>
          <p:nvPr/>
        </p:nvSpPr>
        <p:spPr bwMode="auto">
          <a:xfrm>
            <a:off x="4764088" y="1254125"/>
            <a:ext cx="4040187" cy="13017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99342" name="Group 98"/>
          <p:cNvGrpSpPr>
            <a:grpSpLocks/>
          </p:cNvGrpSpPr>
          <p:nvPr/>
        </p:nvGrpSpPr>
        <p:grpSpPr bwMode="auto">
          <a:xfrm>
            <a:off x="4948238" y="1252538"/>
            <a:ext cx="3513137" cy="628650"/>
            <a:chOff x="3117" y="180"/>
            <a:chExt cx="2213" cy="396"/>
          </a:xfrm>
        </p:grpSpPr>
        <p:grpSp>
          <p:nvGrpSpPr>
            <p:cNvPr id="99343" name="Group 67"/>
            <p:cNvGrpSpPr>
              <a:grpSpLocks/>
            </p:cNvGrpSpPr>
            <p:nvPr/>
          </p:nvGrpSpPr>
          <p:grpSpPr bwMode="auto">
            <a:xfrm flipH="1">
              <a:off x="3117" y="245"/>
              <a:ext cx="316" cy="323"/>
              <a:chOff x="2839" y="3501"/>
              <a:chExt cx="755" cy="803"/>
            </a:xfrm>
          </p:grpSpPr>
          <p:pic>
            <p:nvPicPr>
              <p:cNvPr id="99358" name="Picture 6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9"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99344" name="Group 70"/>
            <p:cNvGrpSpPr>
              <a:grpSpLocks/>
            </p:cNvGrpSpPr>
            <p:nvPr/>
          </p:nvGrpSpPr>
          <p:grpSpPr bwMode="auto">
            <a:xfrm flipH="1">
              <a:off x="3747" y="253"/>
              <a:ext cx="316" cy="323"/>
              <a:chOff x="2839" y="3501"/>
              <a:chExt cx="755" cy="803"/>
            </a:xfrm>
          </p:grpSpPr>
          <p:pic>
            <p:nvPicPr>
              <p:cNvPr id="99356" name="Picture 7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7"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99345" name="Group 73"/>
            <p:cNvGrpSpPr>
              <a:grpSpLocks/>
            </p:cNvGrpSpPr>
            <p:nvPr/>
          </p:nvGrpSpPr>
          <p:grpSpPr bwMode="auto">
            <a:xfrm flipH="1">
              <a:off x="4356" y="247"/>
              <a:ext cx="316" cy="323"/>
              <a:chOff x="2839" y="3501"/>
              <a:chExt cx="755" cy="803"/>
            </a:xfrm>
          </p:grpSpPr>
          <p:pic>
            <p:nvPicPr>
              <p:cNvPr id="99354" name="Picture 7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5"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99346" name="Group 76"/>
            <p:cNvGrpSpPr>
              <a:grpSpLocks/>
            </p:cNvGrpSpPr>
            <p:nvPr/>
          </p:nvGrpSpPr>
          <p:grpSpPr bwMode="auto">
            <a:xfrm flipH="1">
              <a:off x="5014" y="249"/>
              <a:ext cx="316" cy="323"/>
              <a:chOff x="2839" y="3501"/>
              <a:chExt cx="755" cy="803"/>
            </a:xfrm>
          </p:grpSpPr>
          <p:pic>
            <p:nvPicPr>
              <p:cNvPr id="99352" name="Picture 7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3"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30740" name="Line 93"/>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1" name="Line 94"/>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2" name="Line 95"/>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3" name="Line 96"/>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4" name="Line 97"/>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33"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20</a:t>
            </a:fld>
            <a:endParaRPr lang="en-US" sz="1200" dirty="0">
              <a:latin typeface="Tahoma" charset="0"/>
            </a:endParaRPr>
          </a:p>
        </p:txBody>
      </p:sp>
      <p:sp>
        <p:nvSpPr>
          <p:cNvPr id="34"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720851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500"/>
                                        <p:tgtEl>
                                          <p:spTgt spid="180311"/>
                                        </p:tgtEl>
                                      </p:cBhvr>
                                    </p:animEffect>
                                    <p:set>
                                      <p:cBhvr>
                                        <p:cTn id="7" dur="1" fill="hold">
                                          <p:stCondLst>
                                            <p:cond delay="499"/>
                                          </p:stCondLst>
                                        </p:cTn>
                                        <p:tgtEl>
                                          <p:spTgt spid="18031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0" nodeType="clickEffect">
                                  <p:stCondLst>
                                    <p:cond delay="0"/>
                                  </p:stCondLst>
                                  <p:childTnLst>
                                    <p:animEffect transition="out" filter="wipe(up)">
                                      <p:cBhvr>
                                        <p:cTn id="11" dur="500"/>
                                        <p:tgtEl>
                                          <p:spTgt spid="180312"/>
                                        </p:tgtEl>
                                      </p:cBhvr>
                                    </p:animEffect>
                                    <p:set>
                                      <p:cBhvr>
                                        <p:cTn id="12" dur="1" fill="hold">
                                          <p:stCondLst>
                                            <p:cond delay="499"/>
                                          </p:stCondLst>
                                        </p:cTn>
                                        <p:tgtEl>
                                          <p:spTgt spid="18031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180314"/>
                                        </p:tgtEl>
                                      </p:cBhvr>
                                    </p:animEffect>
                                    <p:set>
                                      <p:cBhvr>
                                        <p:cTn id="17" dur="1" fill="hold">
                                          <p:stCondLst>
                                            <p:cond delay="499"/>
                                          </p:stCondLst>
                                        </p:cTn>
                                        <p:tgtEl>
                                          <p:spTgt spid="18031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80315"/>
                                        </p:tgtEl>
                                      </p:cBhvr>
                                    </p:animEffect>
                                    <p:set>
                                      <p:cBhvr>
                                        <p:cTn id="22" dur="1" fill="hold">
                                          <p:stCondLst>
                                            <p:cond delay="499"/>
                                          </p:stCondLst>
                                        </p:cTn>
                                        <p:tgtEl>
                                          <p:spTgt spid="1803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11" grpId="0" animBg="1"/>
      <p:bldP spid="180312" grpId="0" animBg="1"/>
      <p:bldP spid="180314" grpId="0" animBg="1"/>
      <p:bldP spid="1803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987425"/>
            <a:ext cx="6856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9" name="Rectangle 2"/>
          <p:cNvSpPr>
            <a:spLocks noGrp="1" noChangeArrowheads="1"/>
          </p:cNvSpPr>
          <p:nvPr>
            <p:ph type="title"/>
          </p:nvPr>
        </p:nvSpPr>
        <p:spPr>
          <a:xfrm>
            <a:off x="533400" y="195263"/>
            <a:ext cx="7772400" cy="804862"/>
          </a:xfrm>
        </p:spPr>
        <p:txBody>
          <a:bodyPr/>
          <a:lstStyle/>
          <a:p>
            <a:pPr>
              <a:defRPr/>
            </a:pPr>
            <a:r>
              <a:rPr lang="en-US" dirty="0">
                <a:latin typeface="Gill Sans MT" charset="0"/>
                <a:cs typeface="+mj-cs"/>
              </a:rPr>
              <a:t>CSMA/CD </a:t>
            </a:r>
            <a:r>
              <a:rPr lang="en-US" sz="4000" dirty="0">
                <a:latin typeface="Gill Sans MT" charset="0"/>
                <a:cs typeface="+mj-cs"/>
              </a:rPr>
              <a:t>(collision detection)</a:t>
            </a:r>
          </a:p>
        </p:txBody>
      </p:sp>
      <p:sp>
        <p:nvSpPr>
          <p:cNvPr id="31750" name="Rectangle 3"/>
          <p:cNvSpPr>
            <a:spLocks noGrp="1" noChangeArrowheads="1"/>
          </p:cNvSpPr>
          <p:nvPr>
            <p:ph type="body" idx="1"/>
          </p:nvPr>
        </p:nvSpPr>
        <p:spPr>
          <a:xfrm>
            <a:off x="522288" y="1433513"/>
            <a:ext cx="8264525" cy="4648200"/>
          </a:xfrm>
        </p:spPr>
        <p:txBody>
          <a:bodyPr/>
          <a:lstStyle/>
          <a:p>
            <a:pPr>
              <a:buFont typeface="Wingdings" charset="0"/>
              <a:buNone/>
              <a:defRPr/>
            </a:pPr>
            <a:r>
              <a:rPr lang="en-US" sz="3600" i="1" dirty="0">
                <a:solidFill>
                  <a:srgbClr val="CC0000"/>
                </a:solidFill>
                <a:latin typeface="Gill Sans MT" charset="0"/>
                <a:cs typeface="+mn-cs"/>
              </a:rPr>
              <a:t>CSMA/CD:</a:t>
            </a:r>
            <a:r>
              <a:rPr lang="en-US" sz="3200" dirty="0">
                <a:solidFill>
                  <a:srgbClr val="CC0000"/>
                </a:solidFill>
                <a:latin typeface="Gill Sans MT" charset="0"/>
                <a:cs typeface="+mn-cs"/>
              </a:rPr>
              <a:t> </a:t>
            </a:r>
            <a:r>
              <a:rPr lang="en-US" sz="3200" dirty="0">
                <a:latin typeface="Gill Sans MT" charset="0"/>
                <a:cs typeface="+mn-cs"/>
              </a:rPr>
              <a:t>carrier sensing, deferral as in CSMA</a:t>
            </a:r>
          </a:p>
          <a:p>
            <a:pPr lvl="1">
              <a:defRPr/>
            </a:pPr>
            <a:r>
              <a:rPr lang="en-US" sz="2800" dirty="0">
                <a:latin typeface="Gill Sans MT" charset="0"/>
              </a:rPr>
              <a:t>collisions </a:t>
            </a:r>
            <a:r>
              <a:rPr lang="en-US" sz="2800" i="1" dirty="0">
                <a:solidFill>
                  <a:srgbClr val="C00000"/>
                </a:solidFill>
                <a:latin typeface="Gill Sans MT" charset="0"/>
              </a:rPr>
              <a:t>detected</a:t>
            </a:r>
            <a:r>
              <a:rPr lang="en-US" sz="2800" dirty="0">
                <a:latin typeface="Gill Sans MT" charset="0"/>
              </a:rPr>
              <a:t> within short time</a:t>
            </a:r>
          </a:p>
          <a:p>
            <a:pPr lvl="1">
              <a:defRPr/>
            </a:pPr>
            <a:r>
              <a:rPr lang="en-US" sz="2800" dirty="0">
                <a:latin typeface="Gill Sans MT" charset="0"/>
              </a:rPr>
              <a:t>colliding transmissions </a:t>
            </a:r>
            <a:r>
              <a:rPr lang="en-US" sz="2800" dirty="0">
                <a:solidFill>
                  <a:srgbClr val="C00000"/>
                </a:solidFill>
                <a:latin typeface="Gill Sans MT" charset="0"/>
              </a:rPr>
              <a:t>aborted</a:t>
            </a:r>
            <a:r>
              <a:rPr lang="en-US" sz="2800" dirty="0">
                <a:latin typeface="Gill Sans MT" charset="0"/>
              </a:rPr>
              <a:t>, reducing channel wastage </a:t>
            </a:r>
          </a:p>
          <a:p>
            <a:pPr>
              <a:defRPr/>
            </a:pPr>
            <a:r>
              <a:rPr lang="en-US" sz="3200" dirty="0">
                <a:latin typeface="Gill Sans MT" charset="0"/>
                <a:cs typeface="+mn-cs"/>
              </a:rPr>
              <a:t>collision </a:t>
            </a:r>
            <a:r>
              <a:rPr lang="en-US" sz="3200" dirty="0">
                <a:solidFill>
                  <a:srgbClr val="C00000"/>
                </a:solidFill>
                <a:latin typeface="Gill Sans MT" charset="0"/>
                <a:cs typeface="+mn-cs"/>
              </a:rPr>
              <a:t>detection</a:t>
            </a:r>
            <a:r>
              <a:rPr lang="en-US" sz="3200" dirty="0">
                <a:latin typeface="Gill Sans MT" charset="0"/>
                <a:cs typeface="+mn-cs"/>
              </a:rPr>
              <a:t>:</a:t>
            </a:r>
            <a:r>
              <a:rPr lang="en-US" dirty="0">
                <a:latin typeface="Gill Sans MT" charset="0"/>
                <a:cs typeface="+mn-cs"/>
              </a:rPr>
              <a:t> </a:t>
            </a:r>
          </a:p>
          <a:p>
            <a:pPr lvl="1">
              <a:defRPr/>
            </a:pPr>
            <a:r>
              <a:rPr lang="en-US" sz="2800" dirty="0">
                <a:latin typeface="Gill Sans MT" charset="0"/>
              </a:rPr>
              <a:t>easy in wired LANs: measure signal strengths, compare transmitted and received signals</a:t>
            </a:r>
          </a:p>
          <a:p>
            <a:pPr lvl="1">
              <a:defRPr/>
            </a:pPr>
            <a:r>
              <a:rPr lang="en-US" sz="2800" dirty="0">
                <a:latin typeface="Gill Sans MT" charset="0"/>
              </a:rPr>
              <a:t>difficult in wireless LANs: received signal strength overwhelmed by local transmission strength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21</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93486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531938"/>
            <a:ext cx="4433887" cy="387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428" name="Picture 7"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016000"/>
            <a:ext cx="6856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4" name="Rectangle 8"/>
          <p:cNvSpPr>
            <a:spLocks noGrp="1" noChangeArrowheads="1"/>
          </p:cNvSpPr>
          <p:nvPr>
            <p:ph type="title"/>
          </p:nvPr>
        </p:nvSpPr>
        <p:spPr>
          <a:xfrm>
            <a:off x="533400" y="195263"/>
            <a:ext cx="7772400" cy="1143000"/>
          </a:xfrm>
        </p:spPr>
        <p:txBody>
          <a:bodyPr/>
          <a:lstStyle/>
          <a:p>
            <a:pPr>
              <a:defRPr/>
            </a:pPr>
            <a:r>
              <a:rPr lang="en-US" dirty="0">
                <a:latin typeface="Gill Sans MT" charset="0"/>
                <a:cs typeface="+mj-cs"/>
              </a:rPr>
              <a:t>CSMA/CD </a:t>
            </a:r>
            <a:r>
              <a:rPr lang="en-US" sz="4000" dirty="0">
                <a:latin typeface="Gill Sans MT" charset="0"/>
                <a:cs typeface="+mj-cs"/>
              </a:rPr>
              <a:t>(collision detection)</a:t>
            </a:r>
          </a:p>
        </p:txBody>
      </p:sp>
      <p:sp>
        <p:nvSpPr>
          <p:cNvPr id="32775" name="Rectangle 29"/>
          <p:cNvSpPr>
            <a:spLocks noChangeArrowheads="1"/>
          </p:cNvSpPr>
          <p:nvPr/>
        </p:nvSpPr>
        <p:spPr bwMode="auto">
          <a:xfrm>
            <a:off x="2041525" y="1446213"/>
            <a:ext cx="4135438" cy="121126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32776" name="Rectangle 9"/>
          <p:cNvSpPr>
            <a:spLocks noChangeArrowheads="1"/>
          </p:cNvSpPr>
          <p:nvPr/>
        </p:nvSpPr>
        <p:spPr bwMode="auto">
          <a:xfrm>
            <a:off x="2778125" y="1595438"/>
            <a:ext cx="25685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i="0" dirty="0">
                <a:latin typeface="Arial" charset="0"/>
                <a:cs typeface="+mn-cs"/>
              </a:rPr>
              <a:t>spatial layout of nodes </a:t>
            </a:r>
            <a:endParaRPr lang="en-US" sz="2000" i="0" dirty="0">
              <a:latin typeface="Arial" charset="0"/>
              <a:cs typeface="+mn-cs"/>
            </a:endParaRPr>
          </a:p>
        </p:txBody>
      </p:sp>
      <p:grpSp>
        <p:nvGrpSpPr>
          <p:cNvPr id="103432" name="Group 30"/>
          <p:cNvGrpSpPr>
            <a:grpSpLocks/>
          </p:cNvGrpSpPr>
          <p:nvPr/>
        </p:nvGrpSpPr>
        <p:grpSpPr bwMode="auto">
          <a:xfrm>
            <a:off x="2541588" y="1985963"/>
            <a:ext cx="3263900" cy="195262"/>
            <a:chOff x="4220" y="1231"/>
            <a:chExt cx="1989" cy="90"/>
          </a:xfrm>
        </p:grpSpPr>
        <p:sp>
          <p:nvSpPr>
            <p:cNvPr id="32790" name="Line 23"/>
            <p:cNvSpPr>
              <a:spLocks noChangeShapeType="1"/>
            </p:cNvSpPr>
            <p:nvPr/>
          </p:nvSpPr>
          <p:spPr bwMode="auto">
            <a:xfrm>
              <a:off x="4220" y="1232"/>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1" name="Line 24"/>
            <p:cNvSpPr>
              <a:spLocks noChangeShapeType="1"/>
            </p:cNvSpPr>
            <p:nvPr/>
          </p:nvSpPr>
          <p:spPr bwMode="auto">
            <a:xfrm>
              <a:off x="422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2" name="Line 25"/>
            <p:cNvSpPr>
              <a:spLocks noChangeShapeType="1"/>
            </p:cNvSpPr>
            <p:nvPr/>
          </p:nvSpPr>
          <p:spPr bwMode="auto">
            <a:xfrm>
              <a:off x="4886"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3" name="Line 26"/>
            <p:cNvSpPr>
              <a:spLocks noChangeShapeType="1"/>
            </p:cNvSpPr>
            <p:nvPr/>
          </p:nvSpPr>
          <p:spPr bwMode="auto">
            <a:xfrm>
              <a:off x="5489"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4" name="Line 27"/>
            <p:cNvSpPr>
              <a:spLocks noChangeShapeType="1"/>
            </p:cNvSpPr>
            <p:nvPr/>
          </p:nvSpPr>
          <p:spPr bwMode="auto">
            <a:xfrm>
              <a:off x="620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03433" name="Group 11"/>
          <p:cNvGrpSpPr>
            <a:grpSpLocks/>
          </p:cNvGrpSpPr>
          <p:nvPr/>
        </p:nvGrpSpPr>
        <p:grpSpPr bwMode="auto">
          <a:xfrm flipH="1">
            <a:off x="2187575" y="2119313"/>
            <a:ext cx="501650" cy="512762"/>
            <a:chOff x="2839" y="3501"/>
            <a:chExt cx="755" cy="803"/>
          </a:xfrm>
        </p:grpSpPr>
        <p:pic>
          <p:nvPicPr>
            <p:cNvPr id="103443" name="Picture 1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4" name="Freeform 1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03434" name="Group 14"/>
          <p:cNvGrpSpPr>
            <a:grpSpLocks/>
          </p:cNvGrpSpPr>
          <p:nvPr/>
        </p:nvGrpSpPr>
        <p:grpSpPr bwMode="auto">
          <a:xfrm flipH="1">
            <a:off x="3279775" y="2101850"/>
            <a:ext cx="501650" cy="512763"/>
            <a:chOff x="2839" y="3501"/>
            <a:chExt cx="755" cy="803"/>
          </a:xfrm>
        </p:grpSpPr>
        <p:pic>
          <p:nvPicPr>
            <p:cNvPr id="103441" name="Picture 1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2" name="Freeform 1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03435" name="Group 17"/>
          <p:cNvGrpSpPr>
            <a:grpSpLocks/>
          </p:cNvGrpSpPr>
          <p:nvPr/>
        </p:nvGrpSpPr>
        <p:grpSpPr bwMode="auto">
          <a:xfrm flipH="1">
            <a:off x="4278313" y="2092325"/>
            <a:ext cx="501650" cy="512763"/>
            <a:chOff x="2839" y="3501"/>
            <a:chExt cx="755" cy="803"/>
          </a:xfrm>
        </p:grpSpPr>
        <p:pic>
          <p:nvPicPr>
            <p:cNvPr id="103439" name="Picture 1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0" name="Freeform 1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03436" name="Group 20"/>
          <p:cNvGrpSpPr>
            <a:grpSpLocks/>
          </p:cNvGrpSpPr>
          <p:nvPr/>
        </p:nvGrpSpPr>
        <p:grpSpPr bwMode="auto">
          <a:xfrm flipH="1">
            <a:off x="5397500" y="2106613"/>
            <a:ext cx="501650" cy="512762"/>
            <a:chOff x="2839" y="3501"/>
            <a:chExt cx="755" cy="803"/>
          </a:xfrm>
        </p:grpSpPr>
        <p:pic>
          <p:nvPicPr>
            <p:cNvPr id="103437" name="Picture 2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38" name="Freeform 2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2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22</a:t>
            </a:fld>
            <a:endParaRPr lang="en-US" sz="1200" dirty="0">
              <a:latin typeface="Tahoma" charset="0"/>
            </a:endParaRPr>
          </a:p>
        </p:txBody>
      </p:sp>
      <p:sp>
        <p:nvSpPr>
          <p:cNvPr id="2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0600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a:xfrm>
            <a:off x="533400" y="84138"/>
            <a:ext cx="7772400" cy="703653"/>
          </a:xfrm>
        </p:spPr>
        <p:txBody>
          <a:bodyPr/>
          <a:lstStyle/>
          <a:p>
            <a:pPr>
              <a:defRPr/>
            </a:pPr>
            <a:r>
              <a:rPr lang="en-US" dirty="0">
                <a:latin typeface="Gill Sans MT" charset="0"/>
                <a:cs typeface="+mj-cs"/>
              </a:rPr>
              <a:t>CSMA/CD algorithm</a:t>
            </a:r>
          </a:p>
        </p:txBody>
      </p:sp>
      <p:sp>
        <p:nvSpPr>
          <p:cNvPr id="57349" name="Rectangle 3"/>
          <p:cNvSpPr>
            <a:spLocks noGrp="1" noChangeArrowheads="1"/>
          </p:cNvSpPr>
          <p:nvPr>
            <p:ph type="body" sz="half" idx="1"/>
          </p:nvPr>
        </p:nvSpPr>
        <p:spPr>
          <a:xfrm>
            <a:off x="338667" y="1246969"/>
            <a:ext cx="4176183" cy="5120745"/>
          </a:xfrm>
        </p:spPr>
        <p:txBody>
          <a:bodyPr/>
          <a:lstStyle/>
          <a:p>
            <a:pPr>
              <a:buFont typeface="Wingdings" charset="0"/>
              <a:buNone/>
              <a:defRPr/>
            </a:pPr>
            <a:r>
              <a:rPr lang="en-US" sz="2600" dirty="0">
                <a:solidFill>
                  <a:srgbClr val="000099"/>
                </a:solidFill>
                <a:latin typeface="Gill Sans MT" charset="0"/>
                <a:cs typeface="+mn-cs"/>
              </a:rPr>
              <a:t>1. </a:t>
            </a:r>
            <a:r>
              <a:rPr lang="en-US" sz="2600" dirty="0">
                <a:latin typeface="Gill Sans MT" charset="0"/>
                <a:cs typeface="+mn-cs"/>
              </a:rPr>
              <a:t>NIC receives datagram from network layer, creates frame</a:t>
            </a:r>
          </a:p>
          <a:p>
            <a:pPr>
              <a:buFont typeface="Wingdings" charset="0"/>
              <a:buNone/>
              <a:defRPr/>
            </a:pPr>
            <a:r>
              <a:rPr lang="en-US" sz="2600" dirty="0">
                <a:solidFill>
                  <a:srgbClr val="000099"/>
                </a:solidFill>
                <a:latin typeface="Gill Sans MT" charset="0"/>
                <a:cs typeface="+mn-cs"/>
              </a:rPr>
              <a:t>2. </a:t>
            </a:r>
            <a:r>
              <a:rPr lang="en-US" sz="2600" dirty="0">
                <a:latin typeface="Gill Sans MT" charset="0"/>
                <a:cs typeface="+mn-cs"/>
              </a:rPr>
              <a:t>If NIC senses channel idle, starts frame transmission.</a:t>
            </a:r>
          </a:p>
          <a:p>
            <a:pPr>
              <a:buFont typeface="Wingdings" charset="0"/>
              <a:buNone/>
              <a:defRPr/>
            </a:pPr>
            <a:r>
              <a:rPr lang="en-US" sz="2600" dirty="0">
                <a:latin typeface="Gill Sans MT" charset="0"/>
                <a:cs typeface="+mn-cs"/>
              </a:rPr>
              <a:t>3. If NIC senses channel busy, waits until channel idle, then transmits (sometimes with prob. “</a:t>
            </a:r>
            <a:r>
              <a:rPr lang="en-US" sz="2600" dirty="0">
                <a:solidFill>
                  <a:srgbClr val="C00000"/>
                </a:solidFill>
                <a:latin typeface="Gill Sans MT" charset="0"/>
                <a:cs typeface="+mn-cs"/>
              </a:rPr>
              <a:t>p</a:t>
            </a:r>
            <a:r>
              <a:rPr lang="en-US" sz="2600" dirty="0">
                <a:latin typeface="Gill Sans MT" charset="0"/>
                <a:cs typeface="+mn-cs"/>
              </a:rPr>
              <a:t>”). </a:t>
            </a:r>
            <a:r>
              <a:rPr lang="en-US" sz="2600" dirty="0">
                <a:solidFill>
                  <a:srgbClr val="C00000"/>
                </a:solidFill>
                <a:latin typeface="Gill Sans MT" charset="0"/>
                <a:cs typeface="+mn-cs"/>
              </a:rPr>
              <a:t>Why???</a:t>
            </a:r>
          </a:p>
          <a:p>
            <a:pPr>
              <a:buFont typeface="Wingdings" charset="0"/>
              <a:buNone/>
              <a:defRPr/>
            </a:pPr>
            <a:r>
              <a:rPr lang="en-US" sz="2600" dirty="0">
                <a:solidFill>
                  <a:srgbClr val="000099"/>
                </a:solidFill>
                <a:latin typeface="Gill Sans MT" charset="0"/>
                <a:cs typeface="+mn-cs"/>
              </a:rPr>
              <a:t>4. </a:t>
            </a:r>
            <a:r>
              <a:rPr lang="en-US" sz="2600" dirty="0">
                <a:latin typeface="Gill Sans MT" charset="0"/>
                <a:cs typeface="+mn-cs"/>
              </a:rPr>
              <a:t>If NIC transmits entire frame </a:t>
            </a:r>
            <a:r>
              <a:rPr lang="en-US" sz="2600" dirty="0">
                <a:solidFill>
                  <a:srgbClr val="C00000"/>
                </a:solidFill>
                <a:latin typeface="Gill Sans MT" charset="0"/>
                <a:cs typeface="+mn-cs"/>
              </a:rPr>
              <a:t>without</a:t>
            </a:r>
            <a:r>
              <a:rPr lang="en-US" sz="2600" dirty="0">
                <a:latin typeface="Gill Sans MT" charset="0"/>
                <a:cs typeface="+mn-cs"/>
              </a:rPr>
              <a:t> detecting another transmission, NIC is done with frame!</a:t>
            </a:r>
          </a:p>
        </p:txBody>
      </p:sp>
      <p:sp>
        <p:nvSpPr>
          <p:cNvPr id="57350" name="Rectangle 4"/>
          <p:cNvSpPr>
            <a:spLocks noGrp="1" noChangeArrowheads="1"/>
          </p:cNvSpPr>
          <p:nvPr>
            <p:ph type="body" sz="half" idx="2"/>
          </p:nvPr>
        </p:nvSpPr>
        <p:spPr>
          <a:xfrm>
            <a:off x="4627563" y="1219492"/>
            <a:ext cx="4110037" cy="5044017"/>
          </a:xfrm>
        </p:spPr>
        <p:txBody>
          <a:bodyPr/>
          <a:lstStyle/>
          <a:p>
            <a:pPr>
              <a:buFont typeface="Wingdings" charset="0"/>
              <a:buNone/>
              <a:defRPr/>
            </a:pPr>
            <a:r>
              <a:rPr lang="en-US" sz="2600" dirty="0">
                <a:solidFill>
                  <a:srgbClr val="000099"/>
                </a:solidFill>
                <a:latin typeface="Gill Sans MT" charset="0"/>
                <a:cs typeface="+mn-cs"/>
              </a:rPr>
              <a:t>5. </a:t>
            </a:r>
            <a:r>
              <a:rPr lang="en-US" sz="2600" dirty="0">
                <a:latin typeface="Gill Sans MT" charset="0"/>
                <a:cs typeface="+mn-cs"/>
              </a:rPr>
              <a:t>If NIC </a:t>
            </a:r>
            <a:r>
              <a:rPr lang="en-US" sz="2600" dirty="0">
                <a:solidFill>
                  <a:srgbClr val="C00000"/>
                </a:solidFill>
                <a:latin typeface="Gill Sans MT" charset="0"/>
                <a:cs typeface="+mn-cs"/>
              </a:rPr>
              <a:t>detects another</a:t>
            </a:r>
            <a:r>
              <a:rPr lang="en-US" sz="2600" dirty="0">
                <a:latin typeface="Gill Sans MT" charset="0"/>
                <a:cs typeface="+mn-cs"/>
              </a:rPr>
              <a:t> transmission while transmitting,  </a:t>
            </a:r>
            <a:r>
              <a:rPr lang="en-US" sz="2600" dirty="0">
                <a:solidFill>
                  <a:srgbClr val="C00000"/>
                </a:solidFill>
                <a:latin typeface="Gill Sans MT" charset="0"/>
                <a:cs typeface="+mn-cs"/>
              </a:rPr>
              <a:t>aborts</a:t>
            </a:r>
            <a:r>
              <a:rPr lang="en-US" sz="2600" dirty="0">
                <a:latin typeface="Gill Sans MT" charset="0"/>
                <a:cs typeface="+mn-cs"/>
              </a:rPr>
              <a:t> and sends </a:t>
            </a:r>
            <a:r>
              <a:rPr lang="en-US" sz="2600" dirty="0">
                <a:solidFill>
                  <a:srgbClr val="C00000"/>
                </a:solidFill>
                <a:latin typeface="Gill Sans MT" charset="0"/>
                <a:cs typeface="+mn-cs"/>
              </a:rPr>
              <a:t>jam signal</a:t>
            </a:r>
          </a:p>
          <a:p>
            <a:pPr>
              <a:buFont typeface="Wingdings" charset="0"/>
              <a:buNone/>
              <a:defRPr/>
            </a:pPr>
            <a:r>
              <a:rPr lang="en-US" sz="2600" dirty="0">
                <a:solidFill>
                  <a:srgbClr val="000099"/>
                </a:solidFill>
                <a:latin typeface="Gill Sans MT" charset="0"/>
                <a:cs typeface="+mn-cs"/>
              </a:rPr>
              <a:t>6. </a:t>
            </a:r>
            <a:r>
              <a:rPr lang="en-US" sz="2600" dirty="0">
                <a:latin typeface="Gill Sans MT" charset="0"/>
                <a:cs typeface="+mn-cs"/>
              </a:rPr>
              <a:t>After aborting, NIC of colliding stations enter </a:t>
            </a:r>
            <a:r>
              <a:rPr lang="en-US" sz="2600" i="1" dirty="0">
                <a:solidFill>
                  <a:srgbClr val="CC0000"/>
                </a:solidFill>
                <a:latin typeface="Gill Sans MT" charset="0"/>
                <a:cs typeface="+mn-cs"/>
              </a:rPr>
              <a:t>binary (exponential) backoff: </a:t>
            </a:r>
          </a:p>
          <a:p>
            <a:pPr lvl="1">
              <a:defRPr/>
            </a:pPr>
            <a:r>
              <a:rPr lang="en-US" dirty="0">
                <a:latin typeface="Gill Sans MT" charset="0"/>
              </a:rPr>
              <a:t>after </a:t>
            </a:r>
            <a:r>
              <a:rPr lang="en-US" i="1" dirty="0">
                <a:latin typeface="Gill Sans MT" charset="0"/>
              </a:rPr>
              <a:t>m</a:t>
            </a:r>
            <a:r>
              <a:rPr lang="en-US" dirty="0">
                <a:latin typeface="Gill Sans MT" charset="0"/>
              </a:rPr>
              <a:t>th collision, NIC chooses </a:t>
            </a:r>
            <a:r>
              <a:rPr lang="en-US" i="1" dirty="0">
                <a:latin typeface="Gill Sans MT" charset="0"/>
              </a:rPr>
              <a:t>K</a:t>
            </a:r>
            <a:r>
              <a:rPr lang="en-US" dirty="0">
                <a:latin typeface="Gill Sans MT" charset="0"/>
              </a:rPr>
              <a:t> randomly from </a:t>
            </a:r>
            <a:r>
              <a:rPr lang="en-US" i="1" dirty="0">
                <a:latin typeface="Gill Sans MT" charset="0"/>
              </a:rPr>
              <a:t>{0,1,2, …, 2</a:t>
            </a:r>
            <a:r>
              <a:rPr lang="en-US" b="1" i="1" baseline="30000" dirty="0">
                <a:latin typeface="Gill Sans MT" charset="0"/>
              </a:rPr>
              <a:t>m</a:t>
            </a:r>
            <a:r>
              <a:rPr lang="en-US" i="1" dirty="0">
                <a:latin typeface="Gill Sans MT" charset="0"/>
              </a:rPr>
              <a:t>-1}</a:t>
            </a:r>
            <a:r>
              <a:rPr lang="en-US" dirty="0">
                <a:latin typeface="Gill Sans MT" charset="0"/>
              </a:rPr>
              <a:t>. NIC waits K</a:t>
            </a:r>
            <a:r>
              <a:rPr lang="el-GR" dirty="0">
                <a:latin typeface="Gill Sans MT" charset="0"/>
              </a:rPr>
              <a:t>·</a:t>
            </a:r>
            <a:r>
              <a:rPr lang="en-US" dirty="0">
                <a:latin typeface="Gill Sans MT" charset="0"/>
              </a:rPr>
              <a:t>512 bit times, returns to Step 2</a:t>
            </a:r>
          </a:p>
          <a:p>
            <a:pPr lvl="1">
              <a:defRPr/>
            </a:pPr>
            <a:r>
              <a:rPr lang="en-US" dirty="0">
                <a:latin typeface="Gill Sans MT" charset="0"/>
              </a:rPr>
              <a:t>longer backoff interval with more collisions (</a:t>
            </a:r>
            <a:r>
              <a:rPr lang="en-US" i="1" dirty="0">
                <a:latin typeface="Gill Sans MT" charset="0"/>
              </a:rPr>
              <a:t>m  </a:t>
            </a:r>
            <a:r>
              <a:rPr lang="en-US" dirty="0">
                <a:latin typeface="Gill Sans MT" charset="0"/>
              </a:rPr>
              <a:t>) </a:t>
            </a:r>
          </a:p>
          <a:p>
            <a:pPr>
              <a:buFont typeface="Wingdings" charset="0"/>
              <a:buNone/>
              <a:defRPr/>
            </a:pPr>
            <a:r>
              <a:rPr lang="en-US" sz="2600" dirty="0">
                <a:latin typeface="Gill Sans MT" charset="0"/>
                <a:cs typeface="+mn-cs"/>
              </a:rPr>
              <a:t>  </a:t>
            </a:r>
          </a:p>
        </p:txBody>
      </p:sp>
      <p:pic>
        <p:nvPicPr>
          <p:cNvPr id="1054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6" y="695448"/>
            <a:ext cx="4887204" cy="190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Up Arrow 1">
            <a:extLst>
              <a:ext uri="{FF2B5EF4-FFF2-40B4-BE49-F238E27FC236}">
                <a16:creationId xmlns:a16="http://schemas.microsoft.com/office/drawing/2014/main" id="{28D7BEA6-616A-5F41-B795-CDE9B7B1337C}"/>
              </a:ext>
            </a:extLst>
          </p:cNvPr>
          <p:cNvSpPr/>
          <p:nvPr/>
        </p:nvSpPr>
        <p:spPr bwMode="auto">
          <a:xfrm flipH="1">
            <a:off x="8382000" y="5740400"/>
            <a:ext cx="203200" cy="237067"/>
          </a:xfrm>
          <a:prstGeom prst="up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7699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FDBA-7C0F-1444-B8E3-B1CD56B89D5B}"/>
              </a:ext>
            </a:extLst>
          </p:cNvPr>
          <p:cNvSpPr>
            <a:spLocks noGrp="1"/>
          </p:cNvSpPr>
          <p:nvPr>
            <p:ph type="title"/>
          </p:nvPr>
        </p:nvSpPr>
        <p:spPr>
          <a:xfrm>
            <a:off x="472220" y="78509"/>
            <a:ext cx="7772400" cy="703161"/>
          </a:xfrm>
        </p:spPr>
        <p:txBody>
          <a:bodyPr/>
          <a:lstStyle/>
          <a:p>
            <a:r>
              <a:rPr lang="en-US" dirty="0"/>
              <a:t>Data link layer for LANs</a:t>
            </a:r>
          </a:p>
        </p:txBody>
      </p:sp>
      <p:sp>
        <p:nvSpPr>
          <p:cNvPr id="3" name="Content Placeholder 2">
            <a:extLst>
              <a:ext uri="{FF2B5EF4-FFF2-40B4-BE49-F238E27FC236}">
                <a16:creationId xmlns:a16="http://schemas.microsoft.com/office/drawing/2014/main" id="{40B600BE-7844-B04B-871B-7BDAC2D3A2F8}"/>
              </a:ext>
            </a:extLst>
          </p:cNvPr>
          <p:cNvSpPr>
            <a:spLocks noGrp="1"/>
          </p:cNvSpPr>
          <p:nvPr>
            <p:ph sz="half" idx="1"/>
          </p:nvPr>
        </p:nvSpPr>
        <p:spPr>
          <a:xfrm>
            <a:off x="472220" y="1023604"/>
            <a:ext cx="8047892" cy="4064763"/>
          </a:xfrm>
        </p:spPr>
        <p:txBody>
          <a:bodyPr/>
          <a:lstStyle/>
          <a:p>
            <a:r>
              <a:rPr lang="en-US" dirty="0"/>
              <a:t>for Local Area Networks (shared links) the data link layer </a:t>
            </a:r>
            <a:r>
              <a:rPr lang="en-US" dirty="0">
                <a:solidFill>
                  <a:srgbClr val="C00000"/>
                </a:solidFill>
              </a:rPr>
              <a:t>acquired a new task </a:t>
            </a:r>
            <a:r>
              <a:rPr lang="en-US" dirty="0"/>
              <a:t>that is directly related to </a:t>
            </a:r>
            <a:r>
              <a:rPr lang="en-US" dirty="0">
                <a:solidFill>
                  <a:srgbClr val="C00000"/>
                </a:solidFill>
              </a:rPr>
              <a:t>controlling</a:t>
            </a:r>
            <a:r>
              <a:rPr lang="en-US" dirty="0"/>
              <a:t> </a:t>
            </a:r>
            <a:r>
              <a:rPr lang="en-US" dirty="0">
                <a:solidFill>
                  <a:srgbClr val="C00000"/>
                </a:solidFill>
              </a:rPr>
              <a:t>access</a:t>
            </a:r>
            <a:r>
              <a:rPr lang="en-US" dirty="0"/>
              <a:t> to the </a:t>
            </a:r>
            <a:r>
              <a:rPr lang="en-US" dirty="0">
                <a:solidFill>
                  <a:srgbClr val="C00000"/>
                </a:solidFill>
              </a:rPr>
              <a:t>shared</a:t>
            </a:r>
            <a:r>
              <a:rPr lang="en-US" dirty="0"/>
              <a:t> physical </a:t>
            </a:r>
            <a:r>
              <a:rPr lang="en-US" dirty="0">
                <a:solidFill>
                  <a:srgbClr val="C00000"/>
                </a:solidFill>
              </a:rPr>
              <a:t>medium</a:t>
            </a:r>
          </a:p>
          <a:p>
            <a:r>
              <a:rPr lang="en-US" dirty="0"/>
              <a:t>to simplify functionality it split into two sublayers:</a:t>
            </a:r>
          </a:p>
          <a:p>
            <a:pPr lvl="1"/>
            <a:r>
              <a:rPr lang="en-US" dirty="0"/>
              <a:t>Logic Link Control (LLC) – usual datalink layer functions such as framing, error control, flow control, etc.</a:t>
            </a:r>
          </a:p>
          <a:p>
            <a:pPr lvl="1"/>
            <a:r>
              <a:rPr lang="en-US" dirty="0"/>
              <a:t>Media Access Control (MAC) – link access control mechanism</a:t>
            </a:r>
          </a:p>
          <a:p>
            <a:pPr lvl="2"/>
            <a:r>
              <a:rPr lang="en-US" dirty="0">
                <a:latin typeface="+mn-lt"/>
              </a:rPr>
              <a:t>to gain access to the physical link - </a:t>
            </a:r>
            <a:r>
              <a:rPr lang="en-US" sz="1800" dirty="0">
                <a:latin typeface="+mn-lt"/>
              </a:rPr>
              <a:t>specific to shared environment </a:t>
            </a:r>
            <a:endParaRPr lang="en-US" sz="2400" dirty="0">
              <a:latin typeface="+mn-lt"/>
            </a:endParaRPr>
          </a:p>
          <a:p>
            <a:pPr lvl="2"/>
            <a:r>
              <a:rPr lang="en-US" dirty="0">
                <a:latin typeface="+mn-lt"/>
              </a:rPr>
              <a:t>sits above physical layer</a:t>
            </a:r>
            <a:endParaRPr lang="en-US" sz="1800" dirty="0">
              <a:latin typeface="+mn-lt"/>
            </a:endParaRPr>
          </a:p>
        </p:txBody>
      </p:sp>
      <p:sp>
        <p:nvSpPr>
          <p:cNvPr id="5" name="Footer Placeholder 4">
            <a:extLst>
              <a:ext uri="{FF2B5EF4-FFF2-40B4-BE49-F238E27FC236}">
                <a16:creationId xmlns:a16="http://schemas.microsoft.com/office/drawing/2014/main" id="{33266E5F-41E9-7047-891A-7D9674A2BB41}"/>
              </a:ext>
            </a:extLst>
          </p:cNvPr>
          <p:cNvSpPr>
            <a:spLocks noGrp="1"/>
          </p:cNvSpPr>
          <p:nvPr>
            <p:ph type="ftr" sz="quarter" idx="11"/>
          </p:nvPr>
        </p:nvSpPr>
        <p:spPr/>
        <p:txBody>
          <a:bodyPr/>
          <a:lstStyle/>
          <a:p>
            <a:pPr>
              <a:defRPr/>
            </a:pPr>
            <a:r>
              <a:rPr lang="en-US"/>
              <a:t>Data Link Layer</a:t>
            </a:r>
            <a:endParaRPr lang="en-US" dirty="0"/>
          </a:p>
        </p:txBody>
      </p:sp>
      <p:sp>
        <p:nvSpPr>
          <p:cNvPr id="6" name="Slide Number Placeholder 5">
            <a:extLst>
              <a:ext uri="{FF2B5EF4-FFF2-40B4-BE49-F238E27FC236}">
                <a16:creationId xmlns:a16="http://schemas.microsoft.com/office/drawing/2014/main" id="{31384C5C-00A8-EE41-A3F1-6D6EAF2E5934}"/>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24</a:t>
            </a:fld>
            <a:endParaRPr lang="en-US" dirty="0"/>
          </a:p>
        </p:txBody>
      </p:sp>
      <p:grpSp>
        <p:nvGrpSpPr>
          <p:cNvPr id="14" name="Group 13">
            <a:extLst>
              <a:ext uri="{FF2B5EF4-FFF2-40B4-BE49-F238E27FC236}">
                <a16:creationId xmlns:a16="http://schemas.microsoft.com/office/drawing/2014/main" id="{087F202C-72E4-124B-85F4-FF4557814BB4}"/>
              </a:ext>
            </a:extLst>
          </p:cNvPr>
          <p:cNvGrpSpPr/>
          <p:nvPr/>
        </p:nvGrpSpPr>
        <p:grpSpPr>
          <a:xfrm>
            <a:off x="2781666" y="4997354"/>
            <a:ext cx="3429000" cy="1860646"/>
            <a:chOff x="2804886" y="4810351"/>
            <a:chExt cx="3429000" cy="1858963"/>
          </a:xfrm>
        </p:grpSpPr>
        <p:graphicFrame>
          <p:nvGraphicFramePr>
            <p:cNvPr id="12" name="Object 3">
              <a:extLst>
                <a:ext uri="{FF2B5EF4-FFF2-40B4-BE49-F238E27FC236}">
                  <a16:creationId xmlns:a16="http://schemas.microsoft.com/office/drawing/2014/main" id="{A7EA0249-CC53-1849-96E4-24046743112C}"/>
                </a:ext>
              </a:extLst>
            </p:cNvPr>
            <p:cNvGraphicFramePr>
              <a:graphicFrameLocks noChangeAspect="1"/>
            </p:cNvGraphicFramePr>
            <p:nvPr/>
          </p:nvGraphicFramePr>
          <p:xfrm>
            <a:off x="2804886" y="4810351"/>
            <a:ext cx="3429000" cy="1858963"/>
          </p:xfrm>
          <a:graphic>
            <a:graphicData uri="http://schemas.openxmlformats.org/presentationml/2006/ole">
              <mc:AlternateContent xmlns:mc="http://schemas.openxmlformats.org/markup-compatibility/2006">
                <mc:Choice xmlns:v="urn:schemas-microsoft-com:vml" Requires="v">
                  <p:oleObj spid="_x0000_s82110" name="VISIO" r:id="rId3" imgW="17523810" imgH="10158730" progId="Visio.Drawing.6">
                    <p:embed/>
                  </p:oleObj>
                </mc:Choice>
                <mc:Fallback>
                  <p:oleObj name="VISIO" r:id="rId3" imgW="17523810" imgH="10158730" progId="Visio.Drawing.6">
                    <p:embed/>
                    <p:pic>
                      <p:nvPicPr>
                        <p:cNvPr id="12" name="Object 3">
                          <a:extLst>
                            <a:ext uri="{FF2B5EF4-FFF2-40B4-BE49-F238E27FC236}">
                              <a16:creationId xmlns:a16="http://schemas.microsoft.com/office/drawing/2014/main" id="{A7EA0249-CC53-1849-96E4-240467431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886" y="4810351"/>
                          <a:ext cx="34290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3" name="TextBox 12">
              <a:extLst>
                <a:ext uri="{FF2B5EF4-FFF2-40B4-BE49-F238E27FC236}">
                  <a16:creationId xmlns:a16="http://schemas.microsoft.com/office/drawing/2014/main" id="{214726F3-AA9A-C84D-8EFD-2425E801FD4F}"/>
                </a:ext>
              </a:extLst>
            </p:cNvPr>
            <p:cNvSpPr txBox="1"/>
            <p:nvPr/>
          </p:nvSpPr>
          <p:spPr>
            <a:xfrm>
              <a:off x="3149600" y="5210629"/>
              <a:ext cx="827314" cy="369332"/>
            </a:xfrm>
            <a:prstGeom prst="rect">
              <a:avLst/>
            </a:prstGeom>
            <a:solidFill>
              <a:schemeClr val="bg1"/>
            </a:solidFill>
          </p:spPr>
          <p:txBody>
            <a:bodyPr wrap="square" rtlCol="0">
              <a:spAutoFit/>
            </a:bodyPr>
            <a:lstStyle/>
            <a:p>
              <a:r>
                <a:rPr lang="en-US" dirty="0"/>
                <a:t>LLC</a:t>
              </a:r>
            </a:p>
          </p:txBody>
        </p:sp>
      </p:grpSp>
      <p:pic>
        <p:nvPicPr>
          <p:cNvPr id="9" name="Picture 5" descr="underline_base">
            <a:extLst>
              <a:ext uri="{FF2B5EF4-FFF2-40B4-BE49-F238E27FC236}">
                <a16:creationId xmlns:a16="http://schemas.microsoft.com/office/drawing/2014/main" id="{831DD5C0-F3A5-6A46-BCCA-2C9459E2D4A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47" y="774209"/>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03230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solidFill>
                  <a:srgbClr val="C00000"/>
                </a:solidFill>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25</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691203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685800" y="228600"/>
            <a:ext cx="7772400" cy="838200"/>
          </a:xfrm>
        </p:spPr>
        <p:txBody>
          <a:bodyPr/>
          <a:lstStyle/>
          <a:p>
            <a:pPr>
              <a:defRPr/>
            </a:pPr>
            <a:r>
              <a:rPr lang="en-US" dirty="0">
                <a:latin typeface="Gill Sans MT" charset="0"/>
                <a:cs typeface="+mj-cs"/>
              </a:rPr>
              <a:t>Ethernet</a:t>
            </a:r>
          </a:p>
        </p:txBody>
      </p:sp>
      <p:sp>
        <p:nvSpPr>
          <p:cNvPr id="52229" name="Rectangle 3"/>
          <p:cNvSpPr>
            <a:spLocks noGrp="1" noChangeArrowheads="1"/>
          </p:cNvSpPr>
          <p:nvPr>
            <p:ph type="body" idx="1"/>
          </p:nvPr>
        </p:nvSpPr>
        <p:spPr>
          <a:xfrm>
            <a:off x="738188" y="1276350"/>
            <a:ext cx="7519987" cy="2133600"/>
          </a:xfrm>
        </p:spPr>
        <p:txBody>
          <a:bodyPr/>
          <a:lstStyle/>
          <a:p>
            <a:pPr>
              <a:buFont typeface="Wingdings" charset="0"/>
              <a:buNone/>
              <a:defRPr/>
            </a:pPr>
            <a:r>
              <a:rPr lang="ja-JP" altLang="en-US" sz="2400" dirty="0">
                <a:latin typeface="Gill Sans MT" charset="0"/>
                <a:cs typeface="+mn-cs"/>
              </a:rPr>
              <a:t>“</a:t>
            </a:r>
            <a:r>
              <a:rPr lang="en-US" sz="2400" dirty="0">
                <a:latin typeface="Gill Sans MT" charset="0"/>
                <a:cs typeface="+mn-cs"/>
              </a:rPr>
              <a:t>dominant</a:t>
            </a:r>
            <a:r>
              <a:rPr lang="ja-JP" altLang="en-US" sz="2400" dirty="0">
                <a:latin typeface="Gill Sans MT" charset="0"/>
                <a:cs typeface="+mn-cs"/>
              </a:rPr>
              <a:t>”</a:t>
            </a:r>
            <a:r>
              <a:rPr lang="en-US" sz="2400" dirty="0">
                <a:latin typeface="Gill Sans MT" charset="0"/>
                <a:cs typeface="+mn-cs"/>
              </a:rPr>
              <a:t> wired LAN technology: </a:t>
            </a:r>
          </a:p>
          <a:p>
            <a:pPr>
              <a:defRPr/>
            </a:pPr>
            <a:r>
              <a:rPr lang="en-US" sz="2400" dirty="0">
                <a:latin typeface="Gill Sans MT" charset="0"/>
                <a:cs typeface="+mn-cs"/>
              </a:rPr>
              <a:t>first widely used LAN technology</a:t>
            </a:r>
          </a:p>
          <a:p>
            <a:pPr>
              <a:defRPr/>
            </a:pPr>
            <a:r>
              <a:rPr lang="en-US" sz="2400" dirty="0">
                <a:latin typeface="Gill Sans MT" charset="0"/>
                <a:cs typeface="+mn-cs"/>
              </a:rPr>
              <a:t>simple, cheap</a:t>
            </a:r>
          </a:p>
          <a:p>
            <a:pPr>
              <a:defRPr/>
            </a:pPr>
            <a:r>
              <a:rPr lang="en-US" sz="2400" dirty="0">
                <a:latin typeface="Gill Sans MT" charset="0"/>
              </a:rPr>
              <a:t>multiple speeds over different types of physical layers</a:t>
            </a:r>
            <a:endParaRPr lang="en-US" sz="2400" dirty="0">
              <a:latin typeface="Gill Sans MT" charset="0"/>
              <a:cs typeface="+mn-cs"/>
            </a:endParaRPr>
          </a:p>
          <a:p>
            <a:pPr lvl="1">
              <a:defRPr/>
            </a:pPr>
            <a:r>
              <a:rPr lang="en-US" sz="2000" dirty="0">
                <a:latin typeface="Gill Sans MT" charset="0"/>
                <a:cs typeface="+mn-cs"/>
              </a:rPr>
              <a:t>kept up with speed race:  100Mbps –  100+ Gbps </a:t>
            </a:r>
            <a:endParaRPr lang="en-US" dirty="0">
              <a:latin typeface="Gill Sans MT" charset="0"/>
              <a:cs typeface="+mn-cs"/>
            </a:endParaRPr>
          </a:p>
          <a:p>
            <a:pPr>
              <a:defRPr/>
            </a:pPr>
            <a:endParaRPr lang="en-US" dirty="0">
              <a:latin typeface="Gill Sans MT" charset="0"/>
              <a:cs typeface="+mn-cs"/>
            </a:endParaRPr>
          </a:p>
        </p:txBody>
      </p:sp>
      <p:pic>
        <p:nvPicPr>
          <p:cNvPr id="146437"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74" y="3465254"/>
            <a:ext cx="4752975" cy="2544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1" name="Text Box 5"/>
          <p:cNvSpPr txBox="1">
            <a:spLocks noChangeArrowheads="1"/>
          </p:cNvSpPr>
          <p:nvPr/>
        </p:nvSpPr>
        <p:spPr bwMode="auto">
          <a:xfrm>
            <a:off x="4289425" y="6086475"/>
            <a:ext cx="3130550" cy="369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latin typeface="Arial"/>
                <a:cs typeface="Arial"/>
              </a:rPr>
              <a:t>Metcalfe</a:t>
            </a:r>
            <a:r>
              <a:rPr lang="ja-JP" altLang="en-US" dirty="0">
                <a:latin typeface="Arial"/>
                <a:cs typeface="Arial"/>
              </a:rPr>
              <a:t>’</a:t>
            </a:r>
            <a:r>
              <a:rPr lang="en-US" dirty="0">
                <a:latin typeface="Arial"/>
                <a:cs typeface="Arial"/>
              </a:rPr>
              <a:t>s Ethernet sketch</a:t>
            </a:r>
          </a:p>
        </p:txBody>
      </p:sp>
      <p:pic>
        <p:nvPicPr>
          <p:cNvPr id="146439" name="Picture 2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3" y="877888"/>
            <a:ext cx="1970087" cy="21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26</a:t>
            </a:fld>
            <a:endParaRPr lang="en-US" sz="1200" dirty="0">
              <a:latin typeface="Tahoma" charset="0"/>
            </a:endParaRPr>
          </a:p>
        </p:txBody>
      </p:sp>
      <p:sp>
        <p:nvSpPr>
          <p:cNvPr id="1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128821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05" y="503328"/>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2" name="Rectangle 4"/>
          <p:cNvSpPr>
            <a:spLocks noGrp="1" noChangeArrowheads="1"/>
          </p:cNvSpPr>
          <p:nvPr>
            <p:ph type="title"/>
          </p:nvPr>
        </p:nvSpPr>
        <p:spPr>
          <a:xfrm>
            <a:off x="520016" y="-24144"/>
            <a:ext cx="7772400" cy="660400"/>
          </a:xfrm>
        </p:spPr>
        <p:txBody>
          <a:bodyPr/>
          <a:lstStyle/>
          <a:p>
            <a:pPr>
              <a:defRPr/>
            </a:pPr>
            <a:r>
              <a:rPr lang="en-US" sz="4000" dirty="0">
                <a:latin typeface="Gill Sans MT" charset="0"/>
                <a:cs typeface="+mj-cs"/>
              </a:rPr>
              <a:t>Ethernet: physical topology</a:t>
            </a:r>
          </a:p>
        </p:txBody>
      </p:sp>
      <p:sp>
        <p:nvSpPr>
          <p:cNvPr id="53253" name="Rectangle 6"/>
          <p:cNvSpPr>
            <a:spLocks noGrp="1" noChangeArrowheads="1"/>
          </p:cNvSpPr>
          <p:nvPr>
            <p:ph type="body" idx="1"/>
          </p:nvPr>
        </p:nvSpPr>
        <p:spPr>
          <a:xfrm>
            <a:off x="110836" y="713260"/>
            <a:ext cx="8969339" cy="3756884"/>
          </a:xfrm>
        </p:spPr>
        <p:txBody>
          <a:bodyPr/>
          <a:lstStyle/>
          <a:p>
            <a:pPr marL="0" indent="0">
              <a:lnSpc>
                <a:spcPct val="75000"/>
              </a:lnSpc>
              <a:spcBef>
                <a:spcPts val="0"/>
              </a:spcBef>
              <a:spcAft>
                <a:spcPts val="300"/>
              </a:spcAft>
              <a:buNone/>
              <a:defRPr/>
            </a:pPr>
            <a:r>
              <a:rPr lang="en-US" sz="2400" dirty="0">
                <a:latin typeface="Gill Sans MT" charset="0"/>
                <a:cs typeface="+mn-cs"/>
              </a:rPr>
              <a:t>Broadcast – early implementation</a:t>
            </a:r>
          </a:p>
          <a:p>
            <a:pPr>
              <a:lnSpc>
                <a:spcPct val="75000"/>
              </a:lnSpc>
              <a:spcBef>
                <a:spcPts val="0"/>
              </a:spcBef>
              <a:defRPr/>
            </a:pPr>
            <a:r>
              <a:rPr lang="en-US" sz="2400" dirty="0">
                <a:solidFill>
                  <a:srgbClr val="C00000"/>
                </a:solidFill>
                <a:latin typeface="Gill Sans MT" charset="0"/>
                <a:cs typeface="+mn-cs"/>
              </a:rPr>
              <a:t>bus:</a:t>
            </a:r>
            <a:r>
              <a:rPr lang="en-US" sz="2400" i="1" dirty="0">
                <a:solidFill>
                  <a:srgbClr val="CC0000"/>
                </a:solidFill>
                <a:latin typeface="Gill Sans MT" charset="0"/>
                <a:cs typeface="+mn-cs"/>
              </a:rPr>
              <a:t> </a:t>
            </a:r>
            <a:r>
              <a:rPr lang="en-US" sz="2400" dirty="0">
                <a:latin typeface="Gill Sans MT" charset="0"/>
                <a:cs typeface="+mn-cs"/>
              </a:rPr>
              <a:t>popular through mid 90s</a:t>
            </a:r>
          </a:p>
          <a:p>
            <a:pPr lvl="1">
              <a:lnSpc>
                <a:spcPct val="75000"/>
              </a:lnSpc>
              <a:spcBef>
                <a:spcPts val="0"/>
              </a:spcBef>
              <a:defRPr/>
            </a:pPr>
            <a:r>
              <a:rPr lang="en-US" sz="2000" dirty="0">
                <a:latin typeface="Gill Sans MT" charset="0"/>
              </a:rPr>
              <a:t>all nodes on same </a:t>
            </a:r>
            <a:r>
              <a:rPr lang="en-US" sz="2000" dirty="0">
                <a:solidFill>
                  <a:srgbClr val="C00000"/>
                </a:solidFill>
                <a:latin typeface="Gill Sans MT" charset="0"/>
              </a:rPr>
              <a:t>bus</a:t>
            </a:r>
            <a:r>
              <a:rPr lang="en-US" sz="2000" dirty="0">
                <a:latin typeface="Gill Sans MT" charset="0"/>
              </a:rPr>
              <a:t>, transmissions can collide, channel sensing helps</a:t>
            </a:r>
          </a:p>
          <a:p>
            <a:pPr>
              <a:lnSpc>
                <a:spcPct val="75000"/>
              </a:lnSpc>
              <a:spcBef>
                <a:spcPts val="0"/>
              </a:spcBef>
              <a:defRPr/>
            </a:pPr>
            <a:r>
              <a:rPr lang="en-US" sz="2400" dirty="0">
                <a:solidFill>
                  <a:srgbClr val="C00000"/>
                </a:solidFill>
                <a:latin typeface="Gill Sans MT" charset="0"/>
                <a:cs typeface="+mn-cs"/>
              </a:rPr>
              <a:t>star:</a:t>
            </a:r>
            <a:r>
              <a:rPr lang="en-US" sz="2400" i="1" dirty="0">
                <a:solidFill>
                  <a:srgbClr val="CC0000"/>
                </a:solidFill>
                <a:latin typeface="Gill Sans MT" charset="0"/>
                <a:cs typeface="+mn-cs"/>
              </a:rPr>
              <a:t> </a:t>
            </a:r>
            <a:r>
              <a:rPr lang="en-US" sz="2400" dirty="0">
                <a:latin typeface="Gill Sans MT" charset="0"/>
                <a:cs typeface="+mn-cs"/>
              </a:rPr>
              <a:t>prevails today</a:t>
            </a:r>
          </a:p>
          <a:p>
            <a:pPr lvl="1">
              <a:lnSpc>
                <a:spcPct val="75000"/>
              </a:lnSpc>
              <a:spcBef>
                <a:spcPts val="0"/>
              </a:spcBef>
              <a:defRPr/>
            </a:pPr>
            <a:r>
              <a:rPr lang="en-US" sz="2000" dirty="0">
                <a:solidFill>
                  <a:srgbClr val="C00000"/>
                </a:solidFill>
                <a:latin typeface="Gill Sans MT" charset="0"/>
              </a:rPr>
              <a:t>hub</a:t>
            </a:r>
            <a:r>
              <a:rPr lang="en-US" sz="2000" dirty="0">
                <a:solidFill>
                  <a:srgbClr val="CC0000"/>
                </a:solidFill>
                <a:latin typeface="Gill Sans MT" charset="0"/>
              </a:rPr>
              <a:t> </a:t>
            </a:r>
            <a:r>
              <a:rPr lang="en-US" sz="2000" dirty="0">
                <a:latin typeface="Gill Sans MT" charset="0"/>
              </a:rPr>
              <a:t>in center</a:t>
            </a:r>
          </a:p>
          <a:p>
            <a:pPr lvl="1">
              <a:lnSpc>
                <a:spcPct val="100000"/>
              </a:lnSpc>
              <a:spcBef>
                <a:spcPts val="0"/>
              </a:spcBef>
              <a:defRPr/>
            </a:pPr>
            <a:r>
              <a:rPr lang="en-US" sz="2000" dirty="0">
                <a:latin typeface="Gill Sans MT" charset="0"/>
              </a:rPr>
              <a:t>each </a:t>
            </a:r>
            <a:r>
              <a:rPr lang="ja-JP" altLang="en-US" sz="2000" dirty="0">
                <a:latin typeface="Gill Sans MT" charset="0"/>
              </a:rPr>
              <a:t>“</a:t>
            </a:r>
            <a:r>
              <a:rPr lang="en-US" sz="2000" dirty="0">
                <a:latin typeface="Gill Sans MT" charset="0"/>
              </a:rPr>
              <a:t>spoke</a:t>
            </a:r>
            <a:r>
              <a:rPr lang="ja-JP" altLang="en-US" sz="2000">
                <a:latin typeface="Gill Sans MT" charset="0"/>
              </a:rPr>
              <a:t>”</a:t>
            </a:r>
            <a:r>
              <a:rPr lang="en-US" sz="2000" dirty="0">
                <a:latin typeface="Gill Sans MT" charset="0"/>
              </a:rPr>
              <a:t> runs Ethernet protocol</a:t>
            </a:r>
          </a:p>
          <a:p>
            <a:pPr lvl="1">
              <a:lnSpc>
                <a:spcPct val="100000"/>
              </a:lnSpc>
              <a:spcBef>
                <a:spcPts val="0"/>
              </a:spcBef>
              <a:defRPr/>
            </a:pPr>
            <a:r>
              <a:rPr lang="en-US" sz="2000" dirty="0">
                <a:solidFill>
                  <a:srgbClr val="C00000"/>
                </a:solidFill>
                <a:latin typeface="Gill Sans MT" charset="0"/>
              </a:rPr>
              <a:t>hub</a:t>
            </a:r>
            <a:r>
              <a:rPr lang="en-US" sz="2000" dirty="0">
                <a:latin typeface="Gill Sans MT" charset="0"/>
              </a:rPr>
              <a:t> broadcasts transmissions on all spokes, no buffering -&gt; collisions</a:t>
            </a:r>
          </a:p>
          <a:p>
            <a:pPr marL="0" indent="0">
              <a:lnSpc>
                <a:spcPct val="100000"/>
              </a:lnSpc>
              <a:spcBef>
                <a:spcPts val="0"/>
              </a:spcBef>
              <a:buNone/>
              <a:defRPr/>
            </a:pPr>
            <a:r>
              <a:rPr lang="en-US" sz="2400" dirty="0">
                <a:latin typeface="Gill Sans MT" charset="0"/>
              </a:rPr>
              <a:t>Point to point – current implementation – higher speeds</a:t>
            </a:r>
          </a:p>
          <a:p>
            <a:pPr>
              <a:lnSpc>
                <a:spcPct val="100000"/>
              </a:lnSpc>
              <a:spcBef>
                <a:spcPts val="0"/>
              </a:spcBef>
              <a:defRPr/>
            </a:pPr>
            <a:r>
              <a:rPr lang="en-US" sz="2400" dirty="0">
                <a:solidFill>
                  <a:srgbClr val="C00000"/>
                </a:solidFill>
                <a:latin typeface="Gill Sans MT" charset="0"/>
              </a:rPr>
              <a:t>direct link</a:t>
            </a:r>
            <a:r>
              <a:rPr lang="en-US" sz="2400" dirty="0">
                <a:latin typeface="Gill Sans MT" charset="0"/>
              </a:rPr>
              <a:t>: connects 2 devices, 2way communication, full/half duplex</a:t>
            </a:r>
            <a:endParaRPr lang="en-US" sz="2000" dirty="0">
              <a:latin typeface="Gill Sans MT" charset="0"/>
            </a:endParaRPr>
          </a:p>
          <a:p>
            <a:pPr>
              <a:lnSpc>
                <a:spcPct val="100000"/>
              </a:lnSpc>
              <a:spcBef>
                <a:spcPts val="0"/>
              </a:spcBef>
              <a:defRPr/>
            </a:pPr>
            <a:r>
              <a:rPr lang="en-US" sz="2400" dirty="0">
                <a:solidFill>
                  <a:srgbClr val="C00000"/>
                </a:solidFill>
                <a:latin typeface="Gill Sans MT" charset="0"/>
              </a:rPr>
              <a:t>star:</a:t>
            </a:r>
            <a:r>
              <a:rPr lang="en-US" sz="2400" dirty="0">
                <a:latin typeface="Gill Sans MT" charset="0"/>
              </a:rPr>
              <a:t> </a:t>
            </a:r>
            <a:r>
              <a:rPr lang="en-US" sz="2400" dirty="0">
                <a:solidFill>
                  <a:srgbClr val="C00000"/>
                </a:solidFill>
                <a:latin typeface="Gill Sans MT" charset="0"/>
              </a:rPr>
              <a:t>switch</a:t>
            </a:r>
            <a:r>
              <a:rPr lang="en-US" sz="2400" dirty="0">
                <a:latin typeface="Gill Sans MT" charset="0"/>
              </a:rPr>
              <a:t> in center</a:t>
            </a:r>
          </a:p>
          <a:p>
            <a:pPr lvl="1">
              <a:lnSpc>
                <a:spcPct val="100000"/>
              </a:lnSpc>
              <a:spcBef>
                <a:spcPts val="0"/>
              </a:spcBef>
              <a:defRPr/>
            </a:pPr>
            <a:r>
              <a:rPr lang="en-US" sz="2000" dirty="0">
                <a:latin typeface="Gill Sans MT" charset="0"/>
              </a:rPr>
              <a:t>each </a:t>
            </a:r>
            <a:r>
              <a:rPr lang="ja-JP" altLang="en-US" sz="2000">
                <a:latin typeface="Gill Sans MT" charset="0"/>
              </a:rPr>
              <a:t>“</a:t>
            </a:r>
            <a:r>
              <a:rPr lang="en-US" sz="2000" dirty="0">
                <a:latin typeface="Gill Sans MT" charset="0"/>
              </a:rPr>
              <a:t>spoke</a:t>
            </a:r>
            <a:r>
              <a:rPr lang="ja-JP" altLang="en-US" sz="2000">
                <a:latin typeface="Gill Sans MT" charset="0"/>
              </a:rPr>
              <a:t>”</a:t>
            </a:r>
            <a:r>
              <a:rPr lang="en-US" sz="2000" dirty="0">
                <a:latin typeface="Gill Sans MT" charset="0"/>
              </a:rPr>
              <a:t> runs Ethernet protocol – switch buffers data, no collisions</a:t>
            </a:r>
          </a:p>
        </p:txBody>
      </p:sp>
      <p:sp>
        <p:nvSpPr>
          <p:cNvPr id="53254" name="Line 17"/>
          <p:cNvSpPr>
            <a:spLocks noChangeShapeType="1"/>
          </p:cNvSpPr>
          <p:nvPr/>
        </p:nvSpPr>
        <p:spPr bwMode="auto">
          <a:xfrm>
            <a:off x="5228671" y="5194397"/>
            <a:ext cx="9747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6" name="Line 19"/>
          <p:cNvSpPr>
            <a:spLocks noChangeShapeType="1"/>
          </p:cNvSpPr>
          <p:nvPr/>
        </p:nvSpPr>
        <p:spPr bwMode="auto">
          <a:xfrm flipH="1">
            <a:off x="6659008" y="5210272"/>
            <a:ext cx="1003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7" name="Line 20"/>
          <p:cNvSpPr>
            <a:spLocks noChangeShapeType="1"/>
          </p:cNvSpPr>
          <p:nvPr/>
        </p:nvSpPr>
        <p:spPr bwMode="auto">
          <a:xfrm flipV="1">
            <a:off x="6468508" y="5335684"/>
            <a:ext cx="12700" cy="709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8" name="Text Box 23"/>
          <p:cNvSpPr txBox="1">
            <a:spLocks noChangeArrowheads="1"/>
          </p:cNvSpPr>
          <p:nvPr/>
        </p:nvSpPr>
        <p:spPr bwMode="auto">
          <a:xfrm>
            <a:off x="6201808" y="4770534"/>
            <a:ext cx="52610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cs typeface="Arial" charset="0"/>
              </a:rPr>
              <a:t>hub</a:t>
            </a:r>
          </a:p>
        </p:txBody>
      </p:sp>
      <p:sp>
        <p:nvSpPr>
          <p:cNvPr id="53268" name="Text Box 42"/>
          <p:cNvSpPr txBox="1">
            <a:spLocks noChangeArrowheads="1"/>
          </p:cNvSpPr>
          <p:nvPr/>
        </p:nvSpPr>
        <p:spPr bwMode="auto">
          <a:xfrm>
            <a:off x="4787346" y="6396038"/>
            <a:ext cx="774700"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star</a:t>
            </a:r>
          </a:p>
        </p:txBody>
      </p:sp>
      <p:grpSp>
        <p:nvGrpSpPr>
          <p:cNvPr id="148506" name="Group 62"/>
          <p:cNvGrpSpPr>
            <a:grpSpLocks/>
          </p:cNvGrpSpPr>
          <p:nvPr/>
        </p:nvGrpSpPr>
        <p:grpSpPr bwMode="auto">
          <a:xfrm>
            <a:off x="4331733" y="4772122"/>
            <a:ext cx="914400" cy="690562"/>
            <a:chOff x="1046480" y="3962400"/>
            <a:chExt cx="1026163" cy="761428"/>
          </a:xfrm>
        </p:grpSpPr>
        <p:sp>
          <p:nvSpPr>
            <p:cNvPr id="64"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23" name="Group 49"/>
            <p:cNvGrpSpPr>
              <a:grpSpLocks/>
            </p:cNvGrpSpPr>
            <p:nvPr/>
          </p:nvGrpSpPr>
          <p:grpSpPr bwMode="auto">
            <a:xfrm>
              <a:off x="1046480" y="3962400"/>
              <a:ext cx="936071" cy="761428"/>
              <a:chOff x="-44" y="1473"/>
              <a:chExt cx="981" cy="1105"/>
            </a:xfrm>
          </p:grpSpPr>
          <p:pic>
            <p:nvPicPr>
              <p:cNvPr id="1485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7" name="Group 67"/>
          <p:cNvGrpSpPr>
            <a:grpSpLocks/>
          </p:cNvGrpSpPr>
          <p:nvPr/>
        </p:nvGrpSpPr>
        <p:grpSpPr bwMode="auto">
          <a:xfrm>
            <a:off x="7460696" y="4864197"/>
            <a:ext cx="854075" cy="741362"/>
            <a:chOff x="7179310" y="4033520"/>
            <a:chExt cx="1009650" cy="855028"/>
          </a:xfrm>
        </p:grpSpPr>
        <p:grpSp>
          <p:nvGrpSpPr>
            <p:cNvPr id="148518" name="Group 44"/>
            <p:cNvGrpSpPr>
              <a:grpSpLocks/>
            </p:cNvGrpSpPr>
            <p:nvPr/>
          </p:nvGrpSpPr>
          <p:grpSpPr bwMode="auto">
            <a:xfrm>
              <a:off x="7179310" y="4033520"/>
              <a:ext cx="1009650" cy="855028"/>
              <a:chOff x="-44" y="1473"/>
              <a:chExt cx="981" cy="1105"/>
            </a:xfrm>
          </p:grpSpPr>
          <p:pic>
            <p:nvPicPr>
              <p:cNvPr id="148520"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10" name="Group 1"/>
          <p:cNvGrpSpPr>
            <a:grpSpLocks/>
          </p:cNvGrpSpPr>
          <p:nvPr/>
        </p:nvGrpSpPr>
        <p:grpSpPr bwMode="auto">
          <a:xfrm>
            <a:off x="5855733" y="6010372"/>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13" name="Group 44"/>
            <p:cNvGrpSpPr>
              <a:grpSpLocks/>
            </p:cNvGrpSpPr>
            <p:nvPr/>
          </p:nvGrpSpPr>
          <p:grpSpPr bwMode="auto">
            <a:xfrm>
              <a:off x="8077200" y="3413760"/>
              <a:ext cx="853440" cy="741680"/>
              <a:chOff x="-44" y="1473"/>
              <a:chExt cx="981" cy="1105"/>
            </a:xfrm>
          </p:grpSpPr>
          <p:pic>
            <p:nvPicPr>
              <p:cNvPr id="148514"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5327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1538" y="5080626"/>
            <a:ext cx="603250" cy="34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27</a:t>
            </a:fld>
            <a:endParaRPr lang="en-US" sz="1200" dirty="0">
              <a:latin typeface="Tahoma" charset="0"/>
            </a:endParaRPr>
          </a:p>
        </p:txBody>
      </p:sp>
      <p:sp>
        <p:nvSpPr>
          <p:cNvPr id="6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5" name="Straight Arrow Connector 4">
            <a:extLst>
              <a:ext uri="{FF2B5EF4-FFF2-40B4-BE49-F238E27FC236}">
                <a16:creationId xmlns:a16="http://schemas.microsoft.com/office/drawing/2014/main" id="{18B104BC-B1A3-B041-83AB-51A2885E4FBC}"/>
              </a:ext>
            </a:extLst>
          </p:cNvPr>
          <p:cNvCxnSpPr/>
          <p:nvPr/>
        </p:nvCxnSpPr>
        <p:spPr bwMode="auto">
          <a:xfrm flipH="1">
            <a:off x="2133600" y="4838700"/>
            <a:ext cx="2413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14A82F0C-027A-F64A-930C-C051E911FC1A}"/>
              </a:ext>
            </a:extLst>
          </p:cNvPr>
          <p:cNvCxnSpPr/>
          <p:nvPr/>
        </p:nvCxnSpPr>
        <p:spPr bwMode="auto">
          <a:xfrm flipH="1">
            <a:off x="2197100" y="5270500"/>
            <a:ext cx="2413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5C8543F8-EF67-3C4B-A632-64017462DE47}"/>
              </a:ext>
            </a:extLst>
          </p:cNvPr>
          <p:cNvCxnSpPr>
            <a:cxnSpLocks/>
          </p:cNvCxnSpPr>
          <p:nvPr/>
        </p:nvCxnSpPr>
        <p:spPr bwMode="auto">
          <a:xfrm flipV="1">
            <a:off x="1778000" y="5613400"/>
            <a:ext cx="2286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Oval 7">
            <a:extLst>
              <a:ext uri="{FF2B5EF4-FFF2-40B4-BE49-F238E27FC236}">
                <a16:creationId xmlns:a16="http://schemas.microsoft.com/office/drawing/2014/main" id="{A015379B-9F60-FB43-AB67-C7A79D13689B}"/>
              </a:ext>
            </a:extLst>
          </p:cNvPr>
          <p:cNvSpPr/>
          <p:nvPr/>
        </p:nvSpPr>
        <p:spPr bwMode="auto">
          <a:xfrm rot="1295531">
            <a:off x="1905825" y="5072552"/>
            <a:ext cx="469390" cy="838200"/>
          </a:xfrm>
          <a:prstGeom prst="ellipse">
            <a:avLst/>
          </a:prstGeom>
          <a:noFill/>
          <a:ln w="28575">
            <a:solidFill>
              <a:srgbClr val="C00000"/>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13BF7E3D-CD5B-E840-8E28-26A00B4B75E5}"/>
              </a:ext>
            </a:extLst>
          </p:cNvPr>
          <p:cNvSpPr/>
          <p:nvPr/>
        </p:nvSpPr>
        <p:spPr bwMode="auto">
          <a:xfrm>
            <a:off x="5969000" y="4800600"/>
            <a:ext cx="1028700" cy="876299"/>
          </a:xfrm>
          <a:prstGeom prst="ellipse">
            <a:avLst/>
          </a:prstGeom>
          <a:noFill/>
          <a:ln w="28575">
            <a:solidFill>
              <a:srgbClr val="C00000"/>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2631BF0-2E7F-BF42-8101-3BEFC4CE115F}"/>
              </a:ext>
            </a:extLst>
          </p:cNvPr>
          <p:cNvSpPr txBox="1"/>
          <p:nvPr/>
        </p:nvSpPr>
        <p:spPr>
          <a:xfrm>
            <a:off x="3505200" y="4419600"/>
            <a:ext cx="1646605" cy="369332"/>
          </a:xfrm>
          <a:prstGeom prst="rect">
            <a:avLst/>
          </a:prstGeom>
          <a:noFill/>
        </p:spPr>
        <p:txBody>
          <a:bodyPr wrap="none" rtlCol="0">
            <a:spAutoFit/>
          </a:bodyPr>
          <a:lstStyle/>
          <a:p>
            <a:r>
              <a:rPr lang="en-US" dirty="0">
                <a:solidFill>
                  <a:srgbClr val="C00000"/>
                </a:solidFill>
              </a:rPr>
              <a:t>Collision Zone</a:t>
            </a:r>
          </a:p>
        </p:txBody>
      </p:sp>
      <p:cxnSp>
        <p:nvCxnSpPr>
          <p:cNvPr id="11" name="Straight Arrow Connector 10">
            <a:extLst>
              <a:ext uri="{FF2B5EF4-FFF2-40B4-BE49-F238E27FC236}">
                <a16:creationId xmlns:a16="http://schemas.microsoft.com/office/drawing/2014/main" id="{70346AFA-5CAE-5240-B3E9-12F43BC064C2}"/>
              </a:ext>
            </a:extLst>
          </p:cNvPr>
          <p:cNvCxnSpPr/>
          <p:nvPr/>
        </p:nvCxnSpPr>
        <p:spPr bwMode="auto">
          <a:xfrm flipH="1">
            <a:off x="2400300" y="4597400"/>
            <a:ext cx="939800" cy="482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86103143-EDD2-9047-93A1-D1AF8D7D98F3}"/>
              </a:ext>
            </a:extLst>
          </p:cNvPr>
          <p:cNvCxnSpPr>
            <a:stCxn id="9" idx="3"/>
          </p:cNvCxnSpPr>
          <p:nvPr/>
        </p:nvCxnSpPr>
        <p:spPr bwMode="auto">
          <a:xfrm>
            <a:off x="5151805" y="4604266"/>
            <a:ext cx="855295" cy="3995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7" name="Straight Arrow Connector 76">
            <a:extLst>
              <a:ext uri="{FF2B5EF4-FFF2-40B4-BE49-F238E27FC236}">
                <a16:creationId xmlns:a16="http://schemas.microsoft.com/office/drawing/2014/main" id="{7D234994-6FAD-784E-B341-79D0923AFE34}"/>
              </a:ext>
            </a:extLst>
          </p:cNvPr>
          <p:cNvCxnSpPr>
            <a:cxnSpLocks/>
          </p:cNvCxnSpPr>
          <p:nvPr/>
        </p:nvCxnSpPr>
        <p:spPr bwMode="auto">
          <a:xfrm>
            <a:off x="5334000" y="5308600"/>
            <a:ext cx="774700"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9D0A124E-1A61-544A-95E0-4DBF31ACBED7}"/>
              </a:ext>
            </a:extLst>
          </p:cNvPr>
          <p:cNvCxnSpPr>
            <a:cxnSpLocks/>
          </p:cNvCxnSpPr>
          <p:nvPr/>
        </p:nvCxnSpPr>
        <p:spPr bwMode="auto">
          <a:xfrm flipH="1">
            <a:off x="6807200" y="5321300"/>
            <a:ext cx="673100"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Quad Arrow Callout 17">
            <a:extLst>
              <a:ext uri="{FF2B5EF4-FFF2-40B4-BE49-F238E27FC236}">
                <a16:creationId xmlns:a16="http://schemas.microsoft.com/office/drawing/2014/main" id="{06DCE2E3-7777-1C4A-9A83-BC3B82FED799}"/>
              </a:ext>
            </a:extLst>
          </p:cNvPr>
          <p:cNvSpPr/>
          <p:nvPr/>
        </p:nvSpPr>
        <p:spPr bwMode="auto">
          <a:xfrm>
            <a:off x="6172200" y="5016500"/>
            <a:ext cx="593852" cy="469900"/>
          </a:xfrm>
          <a:prstGeom prst="quadArrowCallou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8E3EEE0-F582-5D46-95C4-F21D984BE0F4}"/>
              </a:ext>
            </a:extLst>
          </p:cNvPr>
          <p:cNvSpPr txBox="1"/>
          <p:nvPr/>
        </p:nvSpPr>
        <p:spPr>
          <a:xfrm>
            <a:off x="6108700" y="4445000"/>
            <a:ext cx="825867" cy="369332"/>
          </a:xfrm>
          <a:prstGeom prst="rect">
            <a:avLst/>
          </a:prstGeom>
          <a:noFill/>
        </p:spPr>
        <p:txBody>
          <a:bodyPr wrap="none" rtlCol="0">
            <a:spAutoFit/>
          </a:bodyPr>
          <a:lstStyle/>
          <a:p>
            <a:r>
              <a:rPr lang="en-US" dirty="0"/>
              <a:t>switch</a:t>
            </a:r>
          </a:p>
        </p:txBody>
      </p:sp>
      <p:grpSp>
        <p:nvGrpSpPr>
          <p:cNvPr id="29" name="Group 28">
            <a:extLst>
              <a:ext uri="{FF2B5EF4-FFF2-40B4-BE49-F238E27FC236}">
                <a16:creationId xmlns:a16="http://schemas.microsoft.com/office/drawing/2014/main" id="{004FDD4F-BC96-4B4E-A903-2426C78B1208}"/>
              </a:ext>
            </a:extLst>
          </p:cNvPr>
          <p:cNvGrpSpPr/>
          <p:nvPr/>
        </p:nvGrpSpPr>
        <p:grpSpPr>
          <a:xfrm>
            <a:off x="6604000" y="4940300"/>
            <a:ext cx="698500" cy="165100"/>
            <a:chOff x="7150100" y="4699000"/>
            <a:chExt cx="800100" cy="203200"/>
          </a:xfrm>
        </p:grpSpPr>
        <p:sp>
          <p:nvSpPr>
            <p:cNvPr id="20" name="Rectangle 19">
              <a:extLst>
                <a:ext uri="{FF2B5EF4-FFF2-40B4-BE49-F238E27FC236}">
                  <a16:creationId xmlns:a16="http://schemas.microsoft.com/office/drawing/2014/main" id="{4264A67C-A7D6-6C43-A9A4-3167B999AD13}"/>
                </a:ext>
              </a:extLst>
            </p:cNvPr>
            <p:cNvSpPr/>
            <p:nvPr/>
          </p:nvSpPr>
          <p:spPr bwMode="auto">
            <a:xfrm>
              <a:off x="7150100" y="4711700"/>
              <a:ext cx="800100" cy="190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932EA116-F1B0-3B4A-B107-CB50D24C0749}"/>
                </a:ext>
              </a:extLst>
            </p:cNvPr>
            <p:cNvCxnSpPr>
              <a:cxnSpLocks/>
              <a:stCxn id="20" idx="0"/>
              <a:endCxn id="20" idx="2"/>
            </p:cNvCxnSpPr>
            <p:nvPr/>
          </p:nvCxnSpPr>
          <p:spPr bwMode="auto">
            <a:xfrm>
              <a:off x="7550150" y="4711700"/>
              <a:ext cx="0" cy="1905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AF3A71ED-AFA4-CF40-8990-00D1815B4F86}"/>
                </a:ext>
              </a:extLst>
            </p:cNvPr>
            <p:cNvCxnSpPr/>
            <p:nvPr/>
          </p:nvCxnSpPr>
          <p:spPr bwMode="auto">
            <a:xfrm>
              <a:off x="7366000" y="4699000"/>
              <a:ext cx="0" cy="190500"/>
            </a:xfrm>
            <a:prstGeom prst="line">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2E79045-4E9F-6948-840B-1935021E311F}"/>
                </a:ext>
              </a:extLst>
            </p:cNvPr>
            <p:cNvCxnSpPr>
              <a:cxnSpLocks/>
            </p:cNvCxnSpPr>
            <p:nvPr/>
          </p:nvCxnSpPr>
          <p:spPr bwMode="auto">
            <a:xfrm>
              <a:off x="7772400" y="4724400"/>
              <a:ext cx="0" cy="177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31" name="Straight Arrow Connector 30">
            <a:extLst>
              <a:ext uri="{FF2B5EF4-FFF2-40B4-BE49-F238E27FC236}">
                <a16:creationId xmlns:a16="http://schemas.microsoft.com/office/drawing/2014/main" id="{023F6FEF-15D2-A04C-A34E-52B7688B2BD5}"/>
              </a:ext>
            </a:extLst>
          </p:cNvPr>
          <p:cNvCxnSpPr/>
          <p:nvPr/>
        </p:nvCxnSpPr>
        <p:spPr bwMode="auto">
          <a:xfrm flipH="1">
            <a:off x="7366000" y="5041900"/>
            <a:ext cx="3429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97" name="Group 96">
            <a:extLst>
              <a:ext uri="{FF2B5EF4-FFF2-40B4-BE49-F238E27FC236}">
                <a16:creationId xmlns:a16="http://schemas.microsoft.com/office/drawing/2014/main" id="{31DD9D7A-CD48-0346-AA94-825B8AEF5DDA}"/>
              </a:ext>
            </a:extLst>
          </p:cNvPr>
          <p:cNvGrpSpPr/>
          <p:nvPr/>
        </p:nvGrpSpPr>
        <p:grpSpPr>
          <a:xfrm>
            <a:off x="5575300" y="4940300"/>
            <a:ext cx="698500" cy="165100"/>
            <a:chOff x="7150100" y="4699000"/>
            <a:chExt cx="800100" cy="203200"/>
          </a:xfrm>
        </p:grpSpPr>
        <p:sp>
          <p:nvSpPr>
            <p:cNvPr id="98" name="Rectangle 97">
              <a:extLst>
                <a:ext uri="{FF2B5EF4-FFF2-40B4-BE49-F238E27FC236}">
                  <a16:creationId xmlns:a16="http://schemas.microsoft.com/office/drawing/2014/main" id="{56571413-334A-D341-9EF6-A035F1F64554}"/>
                </a:ext>
              </a:extLst>
            </p:cNvPr>
            <p:cNvSpPr/>
            <p:nvPr/>
          </p:nvSpPr>
          <p:spPr bwMode="auto">
            <a:xfrm>
              <a:off x="7150100" y="4711700"/>
              <a:ext cx="800100" cy="190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CFE7BF21-694D-304E-B26A-D3197DD82669}"/>
                </a:ext>
              </a:extLst>
            </p:cNvPr>
            <p:cNvCxnSpPr>
              <a:cxnSpLocks/>
              <a:stCxn id="98" idx="0"/>
              <a:endCxn id="98" idx="2"/>
            </p:cNvCxnSpPr>
            <p:nvPr/>
          </p:nvCxnSpPr>
          <p:spPr bwMode="auto">
            <a:xfrm>
              <a:off x="7550150" y="4711700"/>
              <a:ext cx="0" cy="1905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B4BBC143-A50D-BE4E-868D-68C00D57ABD7}"/>
                </a:ext>
              </a:extLst>
            </p:cNvPr>
            <p:cNvCxnSpPr/>
            <p:nvPr/>
          </p:nvCxnSpPr>
          <p:spPr bwMode="auto">
            <a:xfrm>
              <a:off x="7366000" y="4699000"/>
              <a:ext cx="0" cy="190500"/>
            </a:xfrm>
            <a:prstGeom prst="line">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BAE81BB3-4E56-1541-A4F5-5C12076C6212}"/>
                </a:ext>
              </a:extLst>
            </p:cNvPr>
            <p:cNvCxnSpPr>
              <a:cxnSpLocks/>
            </p:cNvCxnSpPr>
            <p:nvPr/>
          </p:nvCxnSpPr>
          <p:spPr bwMode="auto">
            <a:xfrm>
              <a:off x="7772400" y="4724400"/>
              <a:ext cx="0" cy="177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02" name="Straight Arrow Connector 101">
            <a:extLst>
              <a:ext uri="{FF2B5EF4-FFF2-40B4-BE49-F238E27FC236}">
                <a16:creationId xmlns:a16="http://schemas.microsoft.com/office/drawing/2014/main" id="{741C641C-55EA-9E4D-B7D8-4EFC5386210C}"/>
              </a:ext>
            </a:extLst>
          </p:cNvPr>
          <p:cNvCxnSpPr>
            <a:cxnSpLocks/>
          </p:cNvCxnSpPr>
          <p:nvPr/>
        </p:nvCxnSpPr>
        <p:spPr bwMode="auto">
          <a:xfrm>
            <a:off x="5118100" y="5029200"/>
            <a:ext cx="4064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433D3D7E-F168-FD4F-9192-3CB5244B39D3}"/>
              </a:ext>
            </a:extLst>
          </p:cNvPr>
          <p:cNvSpPr txBox="1"/>
          <p:nvPr/>
        </p:nvSpPr>
        <p:spPr>
          <a:xfrm>
            <a:off x="6769100" y="5499100"/>
            <a:ext cx="1770036" cy="830997"/>
          </a:xfrm>
          <a:prstGeom prst="rect">
            <a:avLst/>
          </a:prstGeom>
          <a:noFill/>
        </p:spPr>
        <p:txBody>
          <a:bodyPr wrap="none" rtlCol="0">
            <a:spAutoFit/>
          </a:bodyPr>
          <a:lstStyle/>
          <a:p>
            <a:r>
              <a:rPr lang="en-US" sz="1600" dirty="0"/>
              <a:t>Buffers:</a:t>
            </a:r>
          </a:p>
          <a:p>
            <a:r>
              <a:rPr lang="en-US" sz="1600" dirty="0"/>
              <a:t>No Collisions</a:t>
            </a:r>
          </a:p>
          <a:p>
            <a:r>
              <a:rPr lang="en-US" sz="1600" dirty="0"/>
              <a:t>Maybe Overflows</a:t>
            </a:r>
          </a:p>
        </p:txBody>
      </p:sp>
      <p:grpSp>
        <p:nvGrpSpPr>
          <p:cNvPr id="2" name="Group 1">
            <a:extLst>
              <a:ext uri="{FF2B5EF4-FFF2-40B4-BE49-F238E27FC236}">
                <a16:creationId xmlns:a16="http://schemas.microsoft.com/office/drawing/2014/main" id="{0B3CF6FA-F60B-6B48-9A9D-67F13F198B2F}"/>
              </a:ext>
            </a:extLst>
          </p:cNvPr>
          <p:cNvGrpSpPr/>
          <p:nvPr/>
        </p:nvGrpSpPr>
        <p:grpSpPr>
          <a:xfrm>
            <a:off x="935616" y="4480494"/>
            <a:ext cx="2236209" cy="2377506"/>
            <a:chOff x="1208666" y="3962400"/>
            <a:chExt cx="2236209" cy="2377506"/>
          </a:xfrm>
        </p:grpSpPr>
        <p:sp>
          <p:nvSpPr>
            <p:cNvPr id="53260"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1" name="Line 33"/>
            <p:cNvSpPr>
              <a:spLocks noChangeShapeType="1"/>
            </p:cNvSpPr>
            <p:nvPr/>
          </p:nvSpPr>
          <p:spPr bwMode="auto">
            <a:xfrm>
              <a:off x="2132013" y="4879975"/>
              <a:ext cx="392112"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2" name="Line 34"/>
            <p:cNvSpPr>
              <a:spLocks noChangeShapeType="1"/>
            </p:cNvSpPr>
            <p:nvPr/>
          </p:nvSpPr>
          <p:spPr bwMode="auto">
            <a:xfrm>
              <a:off x="1914525" y="5434013"/>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3" name="Line 35"/>
            <p:cNvSpPr>
              <a:spLocks noChangeShapeType="1"/>
            </p:cNvSpPr>
            <p:nvPr/>
          </p:nvSpPr>
          <p:spPr bwMode="auto">
            <a:xfrm flipV="1">
              <a:off x="2632075" y="4648200"/>
              <a:ext cx="287338" cy="142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4" name="Line 37"/>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5" name="Line 38"/>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6" name="Line 39"/>
            <p:cNvSpPr>
              <a:spLocks noChangeShapeType="1"/>
            </p:cNvSpPr>
            <p:nvPr/>
          </p:nvSpPr>
          <p:spPr bwMode="auto">
            <a:xfrm>
              <a:off x="2314575" y="5324475"/>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7" name="Text Box 41"/>
            <p:cNvSpPr txBox="1">
              <a:spLocks noChangeArrowheads="1"/>
            </p:cNvSpPr>
            <p:nvPr/>
          </p:nvSpPr>
          <p:spPr bwMode="auto">
            <a:xfrm>
              <a:off x="1208666" y="5877943"/>
              <a:ext cx="21859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bus: </a:t>
              </a:r>
              <a:r>
                <a:rPr lang="en-US" i="0" dirty="0">
                  <a:latin typeface="Arial" charset="0"/>
                  <a:cs typeface="Arial" charset="0"/>
                </a:rPr>
                <a:t>coaxial cable</a:t>
              </a:r>
            </a:p>
          </p:txBody>
        </p:sp>
        <p:grpSp>
          <p:nvGrpSpPr>
            <p:cNvPr id="148501" name="Group 37"/>
            <p:cNvGrpSpPr>
              <a:grpSpLocks/>
            </p:cNvGrpSpPr>
            <p:nvPr/>
          </p:nvGrpSpPr>
          <p:grpSpPr bwMode="auto">
            <a:xfrm>
              <a:off x="2733675" y="4398963"/>
              <a:ext cx="711200" cy="601662"/>
              <a:chOff x="7179310" y="4033520"/>
              <a:chExt cx="1009650" cy="855028"/>
            </a:xfrm>
          </p:grpSpPr>
          <p:grpSp>
            <p:nvGrpSpPr>
              <p:cNvPr id="148542" name="Group 44"/>
              <p:cNvGrpSpPr>
                <a:grpSpLocks/>
              </p:cNvGrpSpPr>
              <p:nvPr/>
            </p:nvGrpSpPr>
            <p:grpSpPr bwMode="auto">
              <a:xfrm>
                <a:off x="7179310" y="4033520"/>
                <a:ext cx="1009650" cy="855028"/>
                <a:chOff x="-44" y="1473"/>
                <a:chExt cx="981" cy="1105"/>
              </a:xfrm>
            </p:grpSpPr>
            <p:pic>
              <p:nvPicPr>
                <p:cNvPr id="148544"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0" name="Rectangle 43"/>
              <p:cNvSpPr>
                <a:spLocks noChangeArrowheads="1"/>
              </p:cNvSpPr>
              <p:nvPr/>
            </p:nvSpPr>
            <p:spPr bwMode="auto">
              <a:xfrm rot="162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02" name="Group 42"/>
            <p:cNvGrpSpPr>
              <a:grpSpLocks/>
            </p:cNvGrpSpPr>
            <p:nvPr/>
          </p:nvGrpSpPr>
          <p:grpSpPr bwMode="auto">
            <a:xfrm>
              <a:off x="1757363" y="3962400"/>
              <a:ext cx="701675" cy="517525"/>
              <a:chOff x="1046480" y="3962400"/>
              <a:chExt cx="1026163" cy="761428"/>
            </a:xfrm>
          </p:grpSpPr>
          <p:sp>
            <p:nvSpPr>
              <p:cNvPr id="44" name="Rectangle 48"/>
              <p:cNvSpPr>
                <a:spLocks noChangeArrowheads="1"/>
              </p:cNvSpPr>
              <p:nvPr/>
            </p:nvSpPr>
            <p:spPr bwMode="auto">
              <a:xfrm rot="162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9" name="Group 49"/>
              <p:cNvGrpSpPr>
                <a:grpSpLocks/>
              </p:cNvGrpSpPr>
              <p:nvPr/>
            </p:nvGrpSpPr>
            <p:grpSpPr bwMode="auto">
              <a:xfrm>
                <a:off x="1046480" y="3962400"/>
                <a:ext cx="936071" cy="761428"/>
                <a:chOff x="-44" y="1473"/>
                <a:chExt cx="981" cy="1105"/>
              </a:xfrm>
            </p:grpSpPr>
            <p:pic>
              <p:nvPicPr>
                <p:cNvPr id="1485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3" name="Group 47"/>
            <p:cNvGrpSpPr>
              <a:grpSpLocks/>
            </p:cNvGrpSpPr>
            <p:nvPr/>
          </p:nvGrpSpPr>
          <p:grpSpPr bwMode="auto">
            <a:xfrm>
              <a:off x="1473200" y="4551363"/>
              <a:ext cx="701675" cy="517525"/>
              <a:chOff x="1046480" y="3962400"/>
              <a:chExt cx="1026163" cy="761428"/>
            </a:xfrm>
          </p:grpSpPr>
          <p:sp>
            <p:nvSpPr>
              <p:cNvPr id="49" name="Rectangle 48"/>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5" name="Group 49"/>
              <p:cNvGrpSpPr>
                <a:grpSpLocks/>
              </p:cNvGrpSpPr>
              <p:nvPr/>
            </p:nvGrpSpPr>
            <p:grpSpPr bwMode="auto">
              <a:xfrm>
                <a:off x="1046480" y="3962400"/>
                <a:ext cx="936071" cy="761428"/>
                <a:chOff x="-44" y="1473"/>
                <a:chExt cx="981" cy="1105"/>
              </a:xfrm>
            </p:grpSpPr>
            <p:pic>
              <p:nvPicPr>
                <p:cNvPr id="1485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4" name="Group 52"/>
            <p:cNvGrpSpPr>
              <a:grpSpLocks/>
            </p:cNvGrpSpPr>
            <p:nvPr/>
          </p:nvGrpSpPr>
          <p:grpSpPr bwMode="auto">
            <a:xfrm>
              <a:off x="1279525" y="5110163"/>
              <a:ext cx="701675" cy="517525"/>
              <a:chOff x="1046480" y="3962400"/>
              <a:chExt cx="1026163" cy="761428"/>
            </a:xfrm>
          </p:grpSpPr>
          <p:sp>
            <p:nvSpPr>
              <p:cNvPr id="54" name="Rectangle 53"/>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1" name="Group 54"/>
              <p:cNvGrpSpPr>
                <a:grpSpLocks/>
              </p:cNvGrpSpPr>
              <p:nvPr/>
            </p:nvGrpSpPr>
            <p:grpSpPr bwMode="auto">
              <a:xfrm>
                <a:off x="1046480" y="3962400"/>
                <a:ext cx="936071" cy="761428"/>
                <a:chOff x="-44" y="1473"/>
                <a:chExt cx="981" cy="1105"/>
              </a:xfrm>
            </p:grpSpPr>
            <p:pic>
              <p:nvPicPr>
                <p:cNvPr id="14853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5" name="Group 57"/>
            <p:cNvGrpSpPr>
              <a:grpSpLocks/>
            </p:cNvGrpSpPr>
            <p:nvPr/>
          </p:nvGrpSpPr>
          <p:grpSpPr bwMode="auto">
            <a:xfrm>
              <a:off x="2447925" y="5070475"/>
              <a:ext cx="711200" cy="600075"/>
              <a:chOff x="7179310" y="4033520"/>
              <a:chExt cx="1009650" cy="855028"/>
            </a:xfrm>
          </p:grpSpPr>
          <p:grpSp>
            <p:nvGrpSpPr>
              <p:cNvPr id="148526" name="Group 44"/>
              <p:cNvGrpSpPr>
                <a:grpSpLocks/>
              </p:cNvGrpSpPr>
              <p:nvPr/>
            </p:nvGrpSpPr>
            <p:grpSpPr bwMode="auto">
              <a:xfrm>
                <a:off x="7179310" y="4033520"/>
                <a:ext cx="1009650" cy="855028"/>
                <a:chOff x="-44" y="1473"/>
                <a:chExt cx="981" cy="1105"/>
              </a:xfrm>
            </p:grpSpPr>
            <p:pic>
              <p:nvPicPr>
                <p:cNvPr id="148528"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60" name="Rectangle 43"/>
              <p:cNvSpPr>
                <a:spLocks noChangeArrowheads="1"/>
              </p:cNvSpPr>
              <p:nvPr/>
            </p:nvSpPr>
            <p:spPr bwMode="auto">
              <a:xfrm rot="162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sp>
        <p:nvSpPr>
          <p:cNvPr id="34" name="Rectangle 33">
            <a:extLst>
              <a:ext uri="{FF2B5EF4-FFF2-40B4-BE49-F238E27FC236}">
                <a16:creationId xmlns:a16="http://schemas.microsoft.com/office/drawing/2014/main" id="{D2E0838D-9F8D-5F48-BCBD-CF95B817E72B}"/>
              </a:ext>
            </a:extLst>
          </p:cNvPr>
          <p:cNvSpPr/>
          <p:nvPr/>
        </p:nvSpPr>
        <p:spPr bwMode="auto">
          <a:xfrm>
            <a:off x="858983" y="4281056"/>
            <a:ext cx="2632363" cy="25769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00000"/>
              </a:solidFill>
            </a:endParaRPr>
          </a:p>
        </p:txBody>
      </p:sp>
      <p:grpSp>
        <p:nvGrpSpPr>
          <p:cNvPr id="107" name="Group 1">
            <a:extLst>
              <a:ext uri="{FF2B5EF4-FFF2-40B4-BE49-F238E27FC236}">
                <a16:creationId xmlns:a16="http://schemas.microsoft.com/office/drawing/2014/main" id="{88419451-2E01-B34F-8A09-5FCC7593CCED}"/>
              </a:ext>
            </a:extLst>
          </p:cNvPr>
          <p:cNvGrpSpPr>
            <a:grpSpLocks/>
          </p:cNvGrpSpPr>
          <p:nvPr/>
        </p:nvGrpSpPr>
        <p:grpSpPr bwMode="auto">
          <a:xfrm>
            <a:off x="1145187" y="5788699"/>
            <a:ext cx="854075" cy="835025"/>
            <a:chOff x="8077200" y="3320111"/>
            <a:chExt cx="853440" cy="835329"/>
          </a:xfrm>
        </p:grpSpPr>
        <p:sp>
          <p:nvSpPr>
            <p:cNvPr id="108" name="Rectangle 43">
              <a:extLst>
                <a:ext uri="{FF2B5EF4-FFF2-40B4-BE49-F238E27FC236}">
                  <a16:creationId xmlns:a16="http://schemas.microsoft.com/office/drawing/2014/main" id="{D813A69B-4B5C-CA48-86E2-2C15B6A1AE50}"/>
                </a:ext>
              </a:extLst>
            </p:cNvPr>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09" name="Group 44">
              <a:extLst>
                <a:ext uri="{FF2B5EF4-FFF2-40B4-BE49-F238E27FC236}">
                  <a16:creationId xmlns:a16="http://schemas.microsoft.com/office/drawing/2014/main" id="{6D392446-39C1-9F40-B748-766B1633EE6A}"/>
                </a:ext>
              </a:extLst>
            </p:cNvPr>
            <p:cNvGrpSpPr>
              <a:grpSpLocks/>
            </p:cNvGrpSpPr>
            <p:nvPr/>
          </p:nvGrpSpPr>
          <p:grpSpPr bwMode="auto">
            <a:xfrm>
              <a:off x="8077200" y="3413760"/>
              <a:ext cx="853440" cy="741680"/>
              <a:chOff x="-44" y="1473"/>
              <a:chExt cx="981" cy="1105"/>
            </a:xfrm>
          </p:grpSpPr>
          <p:pic>
            <p:nvPicPr>
              <p:cNvPr id="110" name="Picture 45" descr="desktop_computer_stylized_medium">
                <a:extLst>
                  <a:ext uri="{FF2B5EF4-FFF2-40B4-BE49-F238E27FC236}">
                    <a16:creationId xmlns:a16="http://schemas.microsoft.com/office/drawing/2014/main" id="{C04480AF-1E1F-B647-AE62-D2C5233D0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 name="Freeform 46">
                <a:extLst>
                  <a:ext uri="{FF2B5EF4-FFF2-40B4-BE49-F238E27FC236}">
                    <a16:creationId xmlns:a16="http://schemas.microsoft.com/office/drawing/2014/main" id="{3A4908E3-ACD8-9D48-8A8B-8A48D48E21F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cxnSp>
        <p:nvCxnSpPr>
          <p:cNvPr id="36" name="Straight Arrow Connector 35">
            <a:extLst>
              <a:ext uri="{FF2B5EF4-FFF2-40B4-BE49-F238E27FC236}">
                <a16:creationId xmlns:a16="http://schemas.microsoft.com/office/drawing/2014/main" id="{434866DA-A0B1-5C44-8505-FB872917E3B1}"/>
              </a:ext>
            </a:extLst>
          </p:cNvPr>
          <p:cNvCxnSpPr>
            <a:cxnSpLocks/>
            <a:stCxn id="108" idx="0"/>
          </p:cNvCxnSpPr>
          <p:nvPr/>
        </p:nvCxnSpPr>
        <p:spPr bwMode="auto">
          <a:xfrm flipV="1">
            <a:off x="1754788" y="5209309"/>
            <a:ext cx="0" cy="57939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14" name="Group 1">
            <a:extLst>
              <a:ext uri="{FF2B5EF4-FFF2-40B4-BE49-F238E27FC236}">
                <a16:creationId xmlns:a16="http://schemas.microsoft.com/office/drawing/2014/main" id="{6D824836-51B8-2F4E-952B-8BC7D18E826A}"/>
              </a:ext>
            </a:extLst>
          </p:cNvPr>
          <p:cNvGrpSpPr>
            <a:grpSpLocks/>
          </p:cNvGrpSpPr>
          <p:nvPr/>
        </p:nvGrpSpPr>
        <p:grpSpPr bwMode="auto">
          <a:xfrm>
            <a:off x="1311442" y="4372169"/>
            <a:ext cx="854075" cy="791921"/>
            <a:chOff x="8077200" y="3413760"/>
            <a:chExt cx="853440" cy="792209"/>
          </a:xfrm>
        </p:grpSpPr>
        <p:sp>
          <p:nvSpPr>
            <p:cNvPr id="115" name="Rectangle 43">
              <a:extLst>
                <a:ext uri="{FF2B5EF4-FFF2-40B4-BE49-F238E27FC236}">
                  <a16:creationId xmlns:a16="http://schemas.microsoft.com/office/drawing/2014/main" id="{8D31D260-25AE-0A4D-BD47-0A5BE040C28C}"/>
                </a:ext>
              </a:extLst>
            </p:cNvPr>
            <p:cNvSpPr>
              <a:spLocks noChangeArrowheads="1"/>
            </p:cNvSpPr>
            <p:nvPr/>
          </p:nvSpPr>
          <p:spPr bwMode="auto">
            <a:xfrm>
              <a:off x="8464696" y="4040809"/>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16" name="Group 44">
              <a:extLst>
                <a:ext uri="{FF2B5EF4-FFF2-40B4-BE49-F238E27FC236}">
                  <a16:creationId xmlns:a16="http://schemas.microsoft.com/office/drawing/2014/main" id="{20223C2F-3323-1A4B-B448-FDD189BB439E}"/>
                </a:ext>
              </a:extLst>
            </p:cNvPr>
            <p:cNvGrpSpPr>
              <a:grpSpLocks/>
            </p:cNvGrpSpPr>
            <p:nvPr/>
          </p:nvGrpSpPr>
          <p:grpSpPr bwMode="auto">
            <a:xfrm>
              <a:off x="8077200" y="3413760"/>
              <a:ext cx="853440" cy="741680"/>
              <a:chOff x="-44" y="1473"/>
              <a:chExt cx="981" cy="1105"/>
            </a:xfrm>
          </p:grpSpPr>
          <p:pic>
            <p:nvPicPr>
              <p:cNvPr id="117" name="Picture 45" descr="desktop_computer_stylized_medium">
                <a:extLst>
                  <a:ext uri="{FF2B5EF4-FFF2-40B4-BE49-F238E27FC236}">
                    <a16:creationId xmlns:a16="http://schemas.microsoft.com/office/drawing/2014/main" id="{8521CD3B-2BD6-E246-9474-43E73AC54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 name="Freeform 46">
                <a:extLst>
                  <a:ext uri="{FF2B5EF4-FFF2-40B4-BE49-F238E27FC236}">
                    <a16:creationId xmlns:a16="http://schemas.microsoft.com/office/drawing/2014/main" id="{02AF1B76-F44B-094C-BD4B-6657765480A2}"/>
                  </a:ext>
                </a:extLst>
              </p:cNvPr>
              <p:cNvSpPr>
                <a:spLocks/>
              </p:cNvSpPr>
              <p:nvPr/>
            </p:nvSpPr>
            <p:spPr bwMode="auto">
              <a:xfrm flipH="1">
                <a:off x="358" y="1600"/>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8" name="TextBox 37">
            <a:extLst>
              <a:ext uri="{FF2B5EF4-FFF2-40B4-BE49-F238E27FC236}">
                <a16:creationId xmlns:a16="http://schemas.microsoft.com/office/drawing/2014/main" id="{63ED1FC7-973B-5C4F-BB5D-4544B5A281FB}"/>
              </a:ext>
            </a:extLst>
          </p:cNvPr>
          <p:cNvSpPr txBox="1"/>
          <p:nvPr/>
        </p:nvSpPr>
        <p:spPr>
          <a:xfrm>
            <a:off x="2128938" y="6396335"/>
            <a:ext cx="1640193" cy="461665"/>
          </a:xfrm>
          <a:prstGeom prst="rect">
            <a:avLst/>
          </a:prstGeom>
          <a:noFill/>
        </p:spPr>
        <p:txBody>
          <a:bodyPr wrap="none" rtlCol="0">
            <a:spAutoFit/>
          </a:bodyPr>
          <a:lstStyle/>
          <a:p>
            <a:r>
              <a:rPr lang="en-US" sz="2400" i="1" dirty="0">
                <a:solidFill>
                  <a:srgbClr val="C00000"/>
                </a:solidFill>
              </a:rPr>
              <a:t>Direct Link</a:t>
            </a:r>
          </a:p>
        </p:txBody>
      </p:sp>
    </p:spTree>
    <p:extLst>
      <p:ext uri="{BB962C8B-B14F-4D97-AF65-F5344CB8AC3E}">
        <p14:creationId xmlns:p14="http://schemas.microsoft.com/office/powerpoint/2010/main" val="415996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3258"/>
                                        </p:tgtEl>
                                      </p:cBhvr>
                                    </p:animEffect>
                                    <p:set>
                                      <p:cBhvr>
                                        <p:cTn id="7" dur="1" fill="hold">
                                          <p:stCondLst>
                                            <p:cond delay="499"/>
                                          </p:stCondLst>
                                        </p:cTn>
                                        <p:tgtEl>
                                          <p:spTgt spid="5325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1"/>
                                        </p:tgtEl>
                                      </p:cBhvr>
                                    </p:animEffect>
                                    <p:set>
                                      <p:cBhvr>
                                        <p:cTn id="10" dur="1" fill="hold">
                                          <p:stCondLst>
                                            <p:cond delay="499"/>
                                          </p:stCondLst>
                                        </p:cTn>
                                        <p:tgtEl>
                                          <p:spTgt spid="7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9"/>
                                        </p:tgtEl>
                                      </p:cBhvr>
                                    </p:animEffect>
                                    <p:set>
                                      <p:cBhvr>
                                        <p:cTn id="19" dur="1" fill="hold">
                                          <p:stCondLst>
                                            <p:cond delay="499"/>
                                          </p:stCondLst>
                                        </p:cTn>
                                        <p:tgtEl>
                                          <p:spTgt spid="7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9"/>
                                        </p:tgtEl>
                                      </p:cBhvr>
                                    </p:animEffect>
                                    <p:set>
                                      <p:cBhvr>
                                        <p:cTn id="34" dur="1" fill="hold">
                                          <p:stCondLst>
                                            <p:cond delay="499"/>
                                          </p:stCondLst>
                                        </p:cTn>
                                        <p:tgtEl>
                                          <p:spTgt spid="6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6"/>
                                        </p:tgtEl>
                                      </p:cBhvr>
                                    </p:animEffect>
                                    <p:set>
                                      <p:cBhvr>
                                        <p:cTn id="37" dur="1" fill="hold">
                                          <p:stCondLst>
                                            <p:cond delay="499"/>
                                          </p:stCondLst>
                                        </p:cTn>
                                        <p:tgtEl>
                                          <p:spTgt spid="6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p:bldP spid="8" grpId="0" animBg="1"/>
      <p:bldP spid="71" grpId="0" animBg="1"/>
      <p:bldP spid="9" grpId="0"/>
      <p:bldP spid="18" grpId="0" animBg="1"/>
      <p:bldP spid="19" grpId="0"/>
      <p:bldP spid="33" grpId="0"/>
      <p:bldP spid="34" grpId="0" animBg="1"/>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a:xfrm>
            <a:off x="402772" y="185057"/>
            <a:ext cx="8247063" cy="656771"/>
          </a:xfrm>
        </p:spPr>
        <p:txBody>
          <a:bodyPr/>
          <a:lstStyle/>
          <a:p>
            <a:pPr>
              <a:defRPr/>
            </a:pPr>
            <a:r>
              <a:rPr lang="en-US" sz="4000" dirty="0">
                <a:latin typeface="Gill Sans MT" charset="0"/>
                <a:cs typeface="+mj-cs"/>
              </a:rPr>
              <a:t>Ethernet: Data Link Layer</a:t>
            </a:r>
          </a:p>
        </p:txBody>
      </p:sp>
      <p:sp>
        <p:nvSpPr>
          <p:cNvPr id="56325" name="Rectangle 3"/>
          <p:cNvSpPr>
            <a:spLocks noGrp="1" noChangeArrowheads="1"/>
          </p:cNvSpPr>
          <p:nvPr>
            <p:ph type="body" idx="1"/>
          </p:nvPr>
        </p:nvSpPr>
        <p:spPr>
          <a:xfrm>
            <a:off x="533400" y="1280886"/>
            <a:ext cx="8261350" cy="4648200"/>
          </a:xfrm>
        </p:spPr>
        <p:txBody>
          <a:bodyPr/>
          <a:lstStyle/>
          <a:p>
            <a:pPr>
              <a:defRPr/>
            </a:pPr>
            <a:r>
              <a:rPr lang="en-US" dirty="0">
                <a:latin typeface="+mn-ea"/>
                <a:ea typeface="+mn-ea"/>
                <a:cs typeface="+mn-cs"/>
              </a:rPr>
              <a:t>Ethernet’s Services</a:t>
            </a:r>
          </a:p>
          <a:p>
            <a:pPr lvl="1">
              <a:defRPr/>
            </a:pPr>
            <a:r>
              <a:rPr lang="en-US" i="1" dirty="0">
                <a:solidFill>
                  <a:srgbClr val="CC0000"/>
                </a:solidFill>
                <a:latin typeface="+mn-ea"/>
                <a:ea typeface="+mn-ea"/>
                <a:cs typeface="+mn-cs"/>
              </a:rPr>
              <a:t>connectionless: </a:t>
            </a:r>
            <a:r>
              <a:rPr lang="en-US" dirty="0">
                <a:latin typeface="+mn-ea"/>
                <a:ea typeface="+mn-ea"/>
                <a:cs typeface="+mn-cs"/>
              </a:rPr>
              <a:t>no handshaking between sending and receiving NICs </a:t>
            </a:r>
          </a:p>
          <a:p>
            <a:pPr lvl="1">
              <a:defRPr/>
            </a:pPr>
            <a:r>
              <a:rPr lang="en-US" i="1" dirty="0">
                <a:solidFill>
                  <a:srgbClr val="CC0000"/>
                </a:solidFill>
                <a:latin typeface="+mn-ea"/>
                <a:ea typeface="+mn-ea"/>
                <a:cs typeface="+mn-cs"/>
              </a:rPr>
              <a:t>unreliable: </a:t>
            </a:r>
            <a:r>
              <a:rPr lang="en-US" dirty="0">
                <a:latin typeface="+mn-ea"/>
                <a:ea typeface="+mn-ea"/>
                <a:cs typeface="+mn-cs"/>
              </a:rPr>
              <a:t>receiving NIC doesn't send acks or nacks to sending NIC</a:t>
            </a:r>
          </a:p>
          <a:p>
            <a:pPr lvl="2">
              <a:defRPr/>
            </a:pPr>
            <a:r>
              <a:rPr lang="en-US" sz="2400" dirty="0">
                <a:latin typeface="+mn-lt"/>
                <a:ea typeface="+mn-ea"/>
              </a:rPr>
              <a:t>data in dropped frames not recovered</a:t>
            </a:r>
          </a:p>
          <a:p>
            <a:pPr lvl="2">
              <a:defRPr/>
            </a:pPr>
            <a:r>
              <a:rPr lang="en-US" sz="2400" dirty="0">
                <a:latin typeface="+mn-lt"/>
                <a:ea typeface="+mn-ea"/>
              </a:rPr>
              <a:t>relies on higher layers to recover if deemed important, otherwise dropped data lost</a:t>
            </a:r>
          </a:p>
          <a:p>
            <a:pPr>
              <a:defRPr/>
            </a:pPr>
            <a:r>
              <a:rPr lang="en-US" dirty="0">
                <a:latin typeface="+mn-ea"/>
                <a:ea typeface="+mn-ea"/>
                <a:cs typeface="+mn-cs"/>
              </a:rPr>
              <a:t>Ethernet’s MAC protocol</a:t>
            </a:r>
          </a:p>
          <a:p>
            <a:pPr lvl="1">
              <a:defRPr/>
            </a:pPr>
            <a:r>
              <a:rPr lang="en-US" dirty="0">
                <a:latin typeface="+mn-ea"/>
                <a:ea typeface="+mn-ea"/>
                <a:cs typeface="+mn-cs"/>
              </a:rPr>
              <a:t>carrier sensing </a:t>
            </a:r>
          </a:p>
          <a:p>
            <a:pPr lvl="1">
              <a:defRPr/>
            </a:pPr>
            <a:r>
              <a:rPr lang="en-US" dirty="0">
                <a:latin typeface="+mn-ea"/>
                <a:ea typeface="+mn-ea"/>
                <a:cs typeface="+mn-cs"/>
              </a:rPr>
              <a:t>collision detection </a:t>
            </a:r>
          </a:p>
          <a:p>
            <a:pPr lvl="1">
              <a:defRPr/>
            </a:pPr>
            <a:r>
              <a:rPr lang="en-US" dirty="0" err="1">
                <a:latin typeface="+mn-ea"/>
                <a:ea typeface="+mn-ea"/>
                <a:cs typeface="+mn-cs"/>
              </a:rPr>
              <a:t>backoff</a:t>
            </a:r>
            <a:r>
              <a:rPr lang="en-US" dirty="0">
                <a:latin typeface="+mn-ea"/>
                <a:ea typeface="+mn-ea"/>
                <a:cs typeface="+mn-cs"/>
              </a:rPr>
              <a:t> when collision detected</a:t>
            </a:r>
          </a:p>
        </p:txBody>
      </p:sp>
      <p:pic>
        <p:nvPicPr>
          <p:cNvPr id="154629"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17" y="815975"/>
            <a:ext cx="5450341" cy="243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28</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17477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85800" y="346075"/>
            <a:ext cx="7772400" cy="609600"/>
          </a:xfrm>
        </p:spPr>
        <p:txBody>
          <a:bodyPr/>
          <a:lstStyle/>
          <a:p>
            <a:pPr>
              <a:defRPr/>
            </a:pPr>
            <a:r>
              <a:rPr lang="en-US" dirty="0">
                <a:latin typeface="Gill Sans MT" charset="0"/>
                <a:cs typeface="+mj-cs"/>
              </a:rPr>
              <a:t>Ethernet frame structure</a:t>
            </a:r>
          </a:p>
        </p:txBody>
      </p:sp>
      <p:sp>
        <p:nvSpPr>
          <p:cNvPr id="54277" name="Rectangle 3"/>
          <p:cNvSpPr>
            <a:spLocks noGrp="1" noChangeArrowheads="1"/>
          </p:cNvSpPr>
          <p:nvPr>
            <p:ph type="body" idx="1"/>
          </p:nvPr>
        </p:nvSpPr>
        <p:spPr>
          <a:xfrm>
            <a:off x="652463" y="1609725"/>
            <a:ext cx="7772400" cy="4343400"/>
          </a:xfrm>
        </p:spPr>
        <p:txBody>
          <a:bodyPr/>
          <a:lstStyle/>
          <a:p>
            <a:pPr>
              <a:defRPr/>
            </a:pPr>
            <a:r>
              <a:rPr lang="en-US" dirty="0">
                <a:latin typeface="Gill Sans MT" charset="0"/>
                <a:cs typeface="+mn-cs"/>
              </a:rPr>
              <a:t>device interface card encapsulates transmitted data in </a:t>
            </a:r>
            <a:r>
              <a:rPr lang="en-US" dirty="0">
                <a:solidFill>
                  <a:srgbClr val="CC0000"/>
                </a:solidFill>
                <a:latin typeface="Gill Sans MT" charset="0"/>
                <a:cs typeface="+mn-cs"/>
              </a:rPr>
              <a:t>Ethernet frame</a:t>
            </a:r>
          </a:p>
          <a:p>
            <a:pPr>
              <a:defRPr/>
            </a:pPr>
            <a:endParaRPr lang="en-US" sz="2400" b="1" dirty="0">
              <a:latin typeface="Gill Sans MT" charset="0"/>
              <a:cs typeface="+mn-cs"/>
            </a:endParaRPr>
          </a:p>
          <a:p>
            <a:pPr>
              <a:defRPr/>
            </a:pPr>
            <a:endParaRPr lang="en-US" sz="2400" b="1" dirty="0">
              <a:latin typeface="Gill Sans MT" charset="0"/>
              <a:cs typeface="+mn-cs"/>
            </a:endParaRPr>
          </a:p>
          <a:p>
            <a:pPr>
              <a:buFont typeface="Wingdings" charset="0"/>
              <a:buNone/>
              <a:defRPr/>
            </a:pPr>
            <a:endParaRPr lang="en-US" sz="2400" dirty="0">
              <a:solidFill>
                <a:srgbClr val="FF0000"/>
              </a:solidFill>
              <a:latin typeface="Gill Sans MT" charset="0"/>
              <a:cs typeface="+mn-cs"/>
            </a:endParaRPr>
          </a:p>
          <a:p>
            <a:pPr>
              <a:buFont typeface="Wingdings" charset="0"/>
              <a:buNone/>
              <a:defRPr/>
            </a:pPr>
            <a:r>
              <a:rPr lang="en-US" dirty="0">
                <a:solidFill>
                  <a:srgbClr val="CC0000"/>
                </a:solidFill>
                <a:latin typeface="Gill Sans MT" charset="0"/>
                <a:cs typeface="+mn-cs"/>
              </a:rPr>
              <a:t>preamble:</a:t>
            </a:r>
            <a:r>
              <a:rPr lang="en-US" i="1" dirty="0">
                <a:solidFill>
                  <a:srgbClr val="CC0000"/>
                </a:solidFill>
                <a:latin typeface="Gill Sans MT" charset="0"/>
                <a:cs typeface="+mn-cs"/>
              </a:rPr>
              <a:t> </a:t>
            </a:r>
          </a:p>
          <a:p>
            <a:pPr>
              <a:defRPr/>
            </a:pPr>
            <a:r>
              <a:rPr lang="en-US" dirty="0">
                <a:latin typeface="Gill Sans MT" charset="0"/>
                <a:cs typeface="+mn-cs"/>
              </a:rPr>
              <a:t>7 bytes with pattern 10101010 followed by one byte with pattern 10101011</a:t>
            </a:r>
          </a:p>
          <a:p>
            <a:pPr>
              <a:defRPr/>
            </a:pPr>
            <a:r>
              <a:rPr lang="en-US" dirty="0">
                <a:latin typeface="Gill Sans MT" charset="0"/>
                <a:cs typeface="+mn-cs"/>
              </a:rPr>
              <a:t>used to synchronize receiver, sender clock rates</a:t>
            </a:r>
          </a:p>
        </p:txBody>
      </p:sp>
      <p:pic>
        <p:nvPicPr>
          <p:cNvPr id="150533"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 y="881063"/>
            <a:ext cx="59420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0534" name="Group 51"/>
          <p:cNvGrpSpPr>
            <a:grpSpLocks/>
          </p:cNvGrpSpPr>
          <p:nvPr/>
        </p:nvGrpSpPr>
        <p:grpSpPr bwMode="auto">
          <a:xfrm>
            <a:off x="1516063" y="2373313"/>
            <a:ext cx="6291262" cy="993775"/>
            <a:chOff x="940711" y="4902593"/>
            <a:chExt cx="6291001" cy="992895"/>
          </a:xfrm>
        </p:grpSpPr>
        <p:sp>
          <p:nvSpPr>
            <p:cNvPr id="150535"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50536"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endParaRPr lang="en-US" dirty="0"/>
            </a:p>
          </p:txBody>
        </p:sp>
        <p:cxnSp>
          <p:nvCxnSpPr>
            <p:cNvPr id="16" name="Straight Connector 3"/>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32"/>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33"/>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0542"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dest.</a:t>
              </a:r>
            </a:p>
            <a:p>
              <a:pPr algn="ctr">
                <a:lnSpc>
                  <a:spcPts val="1200"/>
                </a:lnSpc>
              </a:pPr>
              <a:r>
                <a:rPr lang="en-US" sz="1400" dirty="0">
                  <a:solidFill>
                    <a:schemeClr val="bg1"/>
                  </a:solidFill>
                  <a:latin typeface="Arial" charset="0"/>
                  <a:cs typeface="Arial" charset="0"/>
                </a:rPr>
                <a:t>address</a:t>
              </a:r>
            </a:p>
          </p:txBody>
        </p:sp>
        <p:sp>
          <p:nvSpPr>
            <p:cNvPr id="150543"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source</a:t>
              </a:r>
            </a:p>
            <a:p>
              <a:pPr algn="ctr">
                <a:lnSpc>
                  <a:spcPts val="1200"/>
                </a:lnSpc>
              </a:pPr>
              <a:r>
                <a:rPr lang="en-US" sz="1400" dirty="0">
                  <a:solidFill>
                    <a:schemeClr val="bg1"/>
                  </a:solidFill>
                  <a:latin typeface="Arial" charset="0"/>
                  <a:cs typeface="Arial" charset="0"/>
                </a:rPr>
                <a:t>address</a:t>
              </a:r>
            </a:p>
          </p:txBody>
        </p:sp>
        <p:sp>
          <p:nvSpPr>
            <p:cNvPr id="150544"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50545"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50546"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sp>
          <p:nvSpPr>
            <p:cNvPr id="150547"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dirty="0">
                  <a:solidFill>
                    <a:srgbClr val="000000"/>
                  </a:solidFill>
                  <a:latin typeface="Arial" charset="0"/>
                </a:rPr>
                <a:t>type</a:t>
              </a:r>
            </a:p>
          </p:txBody>
        </p:sp>
      </p:grpSp>
      <p:sp>
        <p:nvSpPr>
          <p:cNvPr id="21"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29</a:t>
            </a:fld>
            <a:endParaRPr lang="en-US" sz="1200" dirty="0">
              <a:latin typeface="Tahoma" charset="0"/>
            </a:endParaRPr>
          </a:p>
        </p:txBody>
      </p:sp>
      <p:sp>
        <p:nvSpPr>
          <p:cNvPr id="22"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83645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6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868363"/>
            <a:ext cx="54848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1" name="Rectangle 2"/>
          <p:cNvSpPr>
            <a:spLocks noGrp="1" noChangeArrowheads="1"/>
          </p:cNvSpPr>
          <p:nvPr>
            <p:ph type="title"/>
          </p:nvPr>
        </p:nvSpPr>
        <p:spPr>
          <a:xfrm>
            <a:off x="449263" y="200025"/>
            <a:ext cx="6308725" cy="659291"/>
          </a:xfrm>
        </p:spPr>
        <p:txBody>
          <a:bodyPr/>
          <a:lstStyle/>
          <a:p>
            <a:pPr>
              <a:defRPr/>
            </a:pPr>
            <a:r>
              <a:rPr lang="en-US" dirty="0">
                <a:latin typeface="Gill Sans MT" charset="0"/>
                <a:cs typeface="+mj-cs"/>
              </a:rPr>
              <a:t>Link layer: introduction</a:t>
            </a:r>
          </a:p>
        </p:txBody>
      </p:sp>
      <p:sp>
        <p:nvSpPr>
          <p:cNvPr id="4102" name="Rectangle 3"/>
          <p:cNvSpPr>
            <a:spLocks noGrp="1" noChangeArrowheads="1"/>
          </p:cNvSpPr>
          <p:nvPr>
            <p:ph type="body" sz="half" idx="1"/>
          </p:nvPr>
        </p:nvSpPr>
        <p:spPr>
          <a:xfrm>
            <a:off x="390524" y="1330324"/>
            <a:ext cx="4723687" cy="4324125"/>
          </a:xfrm>
        </p:spPr>
        <p:txBody>
          <a:bodyPr/>
          <a:lstStyle/>
          <a:p>
            <a:pPr>
              <a:buFont typeface="Wingdings" charset="0"/>
              <a:buNone/>
              <a:defRPr/>
            </a:pPr>
            <a:r>
              <a:rPr lang="en-US" sz="2400" i="1" dirty="0">
                <a:solidFill>
                  <a:srgbClr val="CC0000"/>
                </a:solidFill>
                <a:latin typeface="Gill Sans MT" charset="0"/>
                <a:cs typeface="+mn-cs"/>
              </a:rPr>
              <a:t>terminology:</a:t>
            </a:r>
          </a:p>
          <a:p>
            <a:pPr>
              <a:defRPr/>
            </a:pPr>
            <a:r>
              <a:rPr lang="en-US" sz="2000" dirty="0">
                <a:latin typeface="Gill Sans MT" charset="0"/>
                <a:cs typeface="+mn-cs"/>
              </a:rPr>
              <a:t>hosts and routers: </a:t>
            </a:r>
            <a:r>
              <a:rPr lang="en-US" sz="2000" dirty="0">
                <a:solidFill>
                  <a:srgbClr val="CC0000"/>
                </a:solidFill>
                <a:latin typeface="Gill Sans MT" charset="0"/>
                <a:cs typeface="+mn-cs"/>
              </a:rPr>
              <a:t>nodes</a:t>
            </a:r>
          </a:p>
          <a:p>
            <a:pPr>
              <a:defRPr/>
            </a:pPr>
            <a:r>
              <a:rPr lang="en-US" sz="2000" dirty="0">
                <a:latin typeface="Gill Sans MT" charset="0"/>
                <a:cs typeface="+mn-cs"/>
              </a:rPr>
              <a:t>communication channels that connect adjacent nodes along communication path: </a:t>
            </a:r>
            <a:r>
              <a:rPr lang="en-US" sz="2000" dirty="0">
                <a:solidFill>
                  <a:srgbClr val="CC0000"/>
                </a:solidFill>
                <a:latin typeface="Gill Sans MT" charset="0"/>
                <a:cs typeface="+mn-cs"/>
              </a:rPr>
              <a:t>links</a:t>
            </a:r>
          </a:p>
          <a:p>
            <a:pPr lvl="1">
              <a:defRPr/>
            </a:pPr>
            <a:r>
              <a:rPr lang="en-US" sz="2000" u="sng" dirty="0">
                <a:latin typeface="Gill Sans MT" charset="0"/>
              </a:rPr>
              <a:t>point to point</a:t>
            </a:r>
            <a:r>
              <a:rPr lang="en-US" sz="2000" dirty="0">
                <a:latin typeface="Gill Sans MT" charset="0"/>
              </a:rPr>
              <a:t>: - direct</a:t>
            </a:r>
          </a:p>
          <a:p>
            <a:pPr lvl="2">
              <a:defRPr/>
            </a:pPr>
            <a:r>
              <a:rPr lang="en-US" sz="1800" dirty="0">
                <a:latin typeface="Gill Sans MT" charset="0"/>
              </a:rPr>
              <a:t>wired – twisted pair, coax, fiber</a:t>
            </a:r>
          </a:p>
          <a:p>
            <a:pPr lvl="2">
              <a:defRPr/>
            </a:pPr>
            <a:r>
              <a:rPr lang="en-US" sz="1800" dirty="0">
                <a:latin typeface="Gill Sans MT" charset="0"/>
              </a:rPr>
              <a:t>wireless – cellular, satellite, microwave</a:t>
            </a:r>
          </a:p>
          <a:p>
            <a:pPr lvl="1">
              <a:defRPr/>
            </a:pPr>
            <a:r>
              <a:rPr lang="en-US" sz="2000" u="sng" dirty="0">
                <a:latin typeface="Gill Sans MT" charset="0"/>
              </a:rPr>
              <a:t>broadcast/shared</a:t>
            </a:r>
            <a:r>
              <a:rPr lang="en-US" sz="2000" dirty="0">
                <a:latin typeface="Gill Sans MT" charset="0"/>
              </a:rPr>
              <a:t>: - multipoint</a:t>
            </a:r>
          </a:p>
          <a:p>
            <a:pPr lvl="2">
              <a:defRPr/>
            </a:pPr>
            <a:r>
              <a:rPr lang="en-US" sz="1600" dirty="0">
                <a:latin typeface="Gill Sans MT" charset="0"/>
              </a:rPr>
              <a:t>wired/wireless – LANs</a:t>
            </a:r>
          </a:p>
          <a:p>
            <a:pPr>
              <a:defRPr/>
            </a:pPr>
            <a:r>
              <a:rPr lang="en-US" sz="2000" dirty="0">
                <a:latin typeface="Gill Sans MT" charset="0"/>
                <a:cs typeface="+mn-cs"/>
              </a:rPr>
              <a:t>layer-2 packet: </a:t>
            </a:r>
            <a:r>
              <a:rPr lang="en-US" sz="2000" dirty="0">
                <a:solidFill>
                  <a:srgbClr val="CC0000"/>
                </a:solidFill>
                <a:latin typeface="Gill Sans MT" charset="0"/>
                <a:cs typeface="+mn-cs"/>
              </a:rPr>
              <a:t>frame,</a:t>
            </a:r>
            <a:r>
              <a:rPr lang="en-US" sz="2000" b="1" dirty="0">
                <a:solidFill>
                  <a:srgbClr val="FF0000"/>
                </a:solidFill>
                <a:latin typeface="Gill Sans MT" charset="0"/>
                <a:cs typeface="+mn-cs"/>
              </a:rPr>
              <a:t> </a:t>
            </a:r>
            <a:r>
              <a:rPr lang="en-US" sz="2000" dirty="0">
                <a:latin typeface="Gill Sans MT" charset="0"/>
                <a:cs typeface="+mn-cs"/>
              </a:rPr>
              <a:t>encapsulates datagram</a:t>
            </a:r>
          </a:p>
          <a:p>
            <a:pPr>
              <a:buFont typeface="Wingdings" charset="0"/>
              <a:buNone/>
              <a:defRPr/>
            </a:pPr>
            <a:endParaRPr lang="en-US" sz="2400" dirty="0">
              <a:latin typeface="Gill Sans MT" charset="0"/>
              <a:cs typeface="+mn-cs"/>
            </a:endParaRPr>
          </a:p>
          <a:p>
            <a:pPr>
              <a:defRPr/>
            </a:pPr>
            <a:endParaRPr lang="en-US" sz="2400" dirty="0">
              <a:latin typeface="Gill Sans MT" charset="0"/>
              <a:cs typeface="+mn-cs"/>
            </a:endParaRPr>
          </a:p>
        </p:txBody>
      </p:sp>
      <p:sp>
        <p:nvSpPr>
          <p:cNvPr id="4103" name="Text Box 467"/>
          <p:cNvSpPr txBox="1">
            <a:spLocks noChangeArrowheads="1"/>
          </p:cNvSpPr>
          <p:nvPr/>
        </p:nvSpPr>
        <p:spPr bwMode="auto">
          <a:xfrm>
            <a:off x="344686" y="5776477"/>
            <a:ext cx="4980851" cy="877163"/>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nSpc>
                <a:spcPct val="85000"/>
              </a:lnSpc>
              <a:defRPr/>
            </a:pPr>
            <a:r>
              <a:rPr lang="en-US" sz="2000" dirty="0">
                <a:solidFill>
                  <a:srgbClr val="CC0000"/>
                </a:solidFill>
                <a:latin typeface="Gill Sans MT" charset="0"/>
                <a:cs typeface="+mn-cs"/>
              </a:rPr>
              <a:t>data-link layer</a:t>
            </a:r>
            <a:r>
              <a:rPr lang="en-US" sz="2000" i="0" dirty="0">
                <a:latin typeface="Gill Sans MT" charset="0"/>
                <a:cs typeface="+mn-cs"/>
              </a:rPr>
              <a:t> is responsible for </a:t>
            </a:r>
          </a:p>
          <a:p>
            <a:pPr>
              <a:lnSpc>
                <a:spcPct val="85000"/>
              </a:lnSpc>
              <a:defRPr/>
            </a:pPr>
            <a:r>
              <a:rPr lang="en-US" sz="2000" i="0" dirty="0">
                <a:latin typeface="Gill Sans MT" charset="0"/>
                <a:cs typeface="+mn-cs"/>
              </a:rPr>
              <a:t>transferring datagram (message) from a </a:t>
            </a:r>
            <a:r>
              <a:rPr lang="en-US" sz="2000" i="0" dirty="0">
                <a:solidFill>
                  <a:srgbClr val="C00000"/>
                </a:solidFill>
                <a:latin typeface="Gill Sans MT" charset="0"/>
                <a:cs typeface="+mn-cs"/>
              </a:rPr>
              <a:t>node</a:t>
            </a:r>
            <a:r>
              <a:rPr lang="en-US" sz="2000" i="0" dirty="0">
                <a:latin typeface="Gill Sans MT" charset="0"/>
                <a:cs typeface="+mn-cs"/>
              </a:rPr>
              <a:t> </a:t>
            </a:r>
          </a:p>
          <a:p>
            <a:pPr>
              <a:lnSpc>
                <a:spcPct val="85000"/>
              </a:lnSpc>
              <a:defRPr/>
            </a:pPr>
            <a:r>
              <a:rPr lang="en-US" sz="2000" i="0" dirty="0">
                <a:latin typeface="Gill Sans MT" charset="0"/>
                <a:cs typeface="+mn-cs"/>
              </a:rPr>
              <a:t>to another, </a:t>
            </a:r>
            <a:r>
              <a:rPr lang="en-US" sz="2000" dirty="0">
                <a:solidFill>
                  <a:srgbClr val="CC0000"/>
                </a:solidFill>
                <a:latin typeface="Gill Sans MT" charset="0"/>
                <a:cs typeface="+mn-cs"/>
              </a:rPr>
              <a:t>physically adjacent,</a:t>
            </a:r>
            <a:r>
              <a:rPr lang="en-US" sz="2000" i="0" dirty="0">
                <a:latin typeface="Gill Sans MT" charset="0"/>
                <a:cs typeface="+mn-cs"/>
              </a:rPr>
              <a:t> node, over a </a:t>
            </a:r>
            <a:r>
              <a:rPr lang="en-US" sz="2000" i="0" dirty="0">
                <a:solidFill>
                  <a:srgbClr val="C00000"/>
                </a:solidFill>
                <a:latin typeface="Gill Sans MT" charset="0"/>
                <a:cs typeface="+mn-cs"/>
              </a:rPr>
              <a:t>link</a:t>
            </a:r>
            <a:endParaRPr lang="en-US" sz="1600" i="0" dirty="0">
              <a:solidFill>
                <a:srgbClr val="C00000"/>
              </a:solidFill>
              <a:latin typeface="Gill Sans MT" charset="0"/>
              <a:cs typeface="+mn-cs"/>
            </a:endParaRPr>
          </a:p>
        </p:txBody>
      </p:sp>
      <p:sp>
        <p:nvSpPr>
          <p:cNvPr id="45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a:t>
            </a:fld>
            <a:endParaRPr lang="en-US" sz="1200" dirty="0">
              <a:latin typeface="Tahoma" charset="0"/>
            </a:endParaRPr>
          </a:p>
        </p:txBody>
      </p:sp>
      <p:sp>
        <p:nvSpPr>
          <p:cNvPr id="45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53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38" name="Freeform 416"/>
          <p:cNvSpPr>
            <a:spLocks/>
          </p:cNvSpPr>
          <p:nvPr/>
        </p:nvSpPr>
        <p:spPr bwMode="auto">
          <a:xfrm>
            <a:off x="7023100" y="2017139"/>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39"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540" name="Group 418"/>
          <p:cNvGrpSpPr>
            <a:grpSpLocks/>
          </p:cNvGrpSpPr>
          <p:nvPr/>
        </p:nvGrpSpPr>
        <p:grpSpPr bwMode="auto">
          <a:xfrm>
            <a:off x="5278438" y="2974975"/>
            <a:ext cx="1458912" cy="933450"/>
            <a:chOff x="2889" y="1631"/>
            <a:chExt cx="980" cy="743"/>
          </a:xfrm>
        </p:grpSpPr>
        <p:sp>
          <p:nvSpPr>
            <p:cNvPr id="88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89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dirty="0">
                <a:solidFill>
                  <a:srgbClr val="00CCFF"/>
                </a:solidFill>
              </a:endParaRPr>
            </a:p>
          </p:txBody>
        </p:sp>
      </p:grpSp>
      <p:sp>
        <p:nvSpPr>
          <p:cNvPr id="541" name="Line 421"/>
          <p:cNvSpPr>
            <a:spLocks noChangeShapeType="1"/>
          </p:cNvSpPr>
          <p:nvPr/>
        </p:nvSpPr>
        <p:spPr bwMode="auto">
          <a:xfrm>
            <a:off x="7396163" y="3813175"/>
            <a:ext cx="163512" cy="1206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2" name="Line 422"/>
          <p:cNvSpPr>
            <a:spLocks noChangeShapeType="1"/>
          </p:cNvSpPr>
          <p:nvPr/>
        </p:nvSpPr>
        <p:spPr bwMode="auto">
          <a:xfrm>
            <a:off x="7493000" y="3733800"/>
            <a:ext cx="27940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3" name="Line 423"/>
          <p:cNvSpPr>
            <a:spLocks noChangeShapeType="1"/>
          </p:cNvSpPr>
          <p:nvPr/>
        </p:nvSpPr>
        <p:spPr bwMode="auto">
          <a:xfrm flipV="1">
            <a:off x="7729538" y="3819525"/>
            <a:ext cx="134937" cy="1047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4" name="Line 424"/>
          <p:cNvSpPr>
            <a:spLocks noChangeShapeType="1"/>
          </p:cNvSpPr>
          <p:nvPr/>
        </p:nvSpPr>
        <p:spPr bwMode="auto">
          <a:xfrm>
            <a:off x="6427788" y="3740150"/>
            <a:ext cx="67945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5" name="Line 425"/>
          <p:cNvSpPr>
            <a:spLocks noChangeShapeType="1"/>
          </p:cNvSpPr>
          <p:nvPr/>
        </p:nvSpPr>
        <p:spPr bwMode="auto">
          <a:xfrm>
            <a:off x="6723063" y="2587625"/>
            <a:ext cx="509587" cy="31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6"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47" name="Line 428"/>
          <p:cNvSpPr>
            <a:spLocks noChangeShapeType="1"/>
          </p:cNvSpPr>
          <p:nvPr/>
        </p:nvSpPr>
        <p:spPr bwMode="auto">
          <a:xfrm rot="16200000">
            <a:off x="7845425" y="5159376"/>
            <a:ext cx="523875" cy="13970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48"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49" name="Line 430"/>
          <p:cNvSpPr>
            <a:spLocks noChangeShapeType="1"/>
          </p:cNvSpPr>
          <p:nvPr/>
        </p:nvSpPr>
        <p:spPr bwMode="auto">
          <a:xfrm rot="16200000" flipH="1">
            <a:off x="8207749" y="5085976"/>
            <a:ext cx="8249" cy="18362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50" name="Line 431"/>
          <p:cNvSpPr>
            <a:spLocks noChangeShapeType="1"/>
          </p:cNvSpPr>
          <p:nvPr/>
        </p:nvSpPr>
        <p:spPr bwMode="auto">
          <a:xfrm>
            <a:off x="7358063" y="4697413"/>
            <a:ext cx="390525" cy="1841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1" name="Line 432"/>
          <p:cNvSpPr>
            <a:spLocks noChangeShapeType="1"/>
          </p:cNvSpPr>
          <p:nvPr/>
        </p:nvSpPr>
        <p:spPr bwMode="auto">
          <a:xfrm flipV="1">
            <a:off x="6737350" y="4684713"/>
            <a:ext cx="322263" cy="198437"/>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2" name="Line 433"/>
          <p:cNvSpPr>
            <a:spLocks noChangeShapeType="1"/>
          </p:cNvSpPr>
          <p:nvPr/>
        </p:nvSpPr>
        <p:spPr bwMode="auto">
          <a:xfrm flipV="1">
            <a:off x="6780213" y="4976813"/>
            <a:ext cx="97155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3" name="Line 435"/>
          <p:cNvSpPr>
            <a:spLocks noChangeShapeType="1"/>
          </p:cNvSpPr>
          <p:nvPr/>
        </p:nvSpPr>
        <p:spPr bwMode="auto">
          <a:xfrm>
            <a:off x="6100763" y="4773613"/>
            <a:ext cx="263525" cy="8572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4" name="Line 436"/>
          <p:cNvSpPr>
            <a:spLocks noChangeShapeType="1"/>
          </p:cNvSpPr>
          <p:nvPr/>
        </p:nvSpPr>
        <p:spPr bwMode="auto">
          <a:xfrm flipV="1">
            <a:off x="5841999" y="4952398"/>
            <a:ext cx="548981" cy="15776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5" name="Line 439"/>
          <p:cNvSpPr>
            <a:spLocks noChangeShapeType="1"/>
          </p:cNvSpPr>
          <p:nvPr/>
        </p:nvSpPr>
        <p:spPr bwMode="auto">
          <a:xfrm flipH="1">
            <a:off x="6278768" y="5070474"/>
            <a:ext cx="131556" cy="24404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6" name="Line 440"/>
          <p:cNvSpPr>
            <a:spLocks noChangeShapeType="1"/>
          </p:cNvSpPr>
          <p:nvPr/>
        </p:nvSpPr>
        <p:spPr bwMode="auto">
          <a:xfrm flipH="1" flipV="1">
            <a:off x="6595002" y="5008500"/>
            <a:ext cx="67735" cy="261999"/>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7" name="Line 441"/>
          <p:cNvSpPr>
            <a:spLocks noChangeShapeType="1"/>
          </p:cNvSpPr>
          <p:nvPr/>
        </p:nvSpPr>
        <p:spPr bwMode="auto">
          <a:xfrm>
            <a:off x="6691914" y="5003401"/>
            <a:ext cx="555024" cy="319487"/>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8" name="Line 443"/>
          <p:cNvSpPr>
            <a:spLocks noChangeShapeType="1"/>
          </p:cNvSpPr>
          <p:nvPr/>
        </p:nvSpPr>
        <p:spPr bwMode="auto">
          <a:xfrm>
            <a:off x="6281738" y="3522663"/>
            <a:ext cx="0" cy="13176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9" name="Line 444"/>
          <p:cNvSpPr>
            <a:spLocks noChangeShapeType="1"/>
          </p:cNvSpPr>
          <p:nvPr/>
        </p:nvSpPr>
        <p:spPr bwMode="auto">
          <a:xfrm flipV="1">
            <a:off x="7577138" y="2492375"/>
            <a:ext cx="123825" cy="87313"/>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0" name="Line 445"/>
          <p:cNvSpPr>
            <a:spLocks noChangeShapeType="1"/>
          </p:cNvSpPr>
          <p:nvPr/>
        </p:nvSpPr>
        <p:spPr bwMode="auto">
          <a:xfrm>
            <a:off x="7405688" y="2675613"/>
            <a:ext cx="0" cy="825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1" name="Line 446"/>
          <p:cNvSpPr>
            <a:spLocks noChangeShapeType="1"/>
          </p:cNvSpPr>
          <p:nvPr/>
        </p:nvSpPr>
        <p:spPr bwMode="auto">
          <a:xfrm flipV="1">
            <a:off x="7577138" y="2562225"/>
            <a:ext cx="263525" cy="28892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2" name="Line 447"/>
          <p:cNvSpPr>
            <a:spLocks noChangeShapeType="1"/>
          </p:cNvSpPr>
          <p:nvPr/>
        </p:nvSpPr>
        <p:spPr bwMode="auto">
          <a:xfrm>
            <a:off x="7942263" y="2560638"/>
            <a:ext cx="0" cy="1968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3" name="Line 448"/>
          <p:cNvSpPr>
            <a:spLocks noChangeShapeType="1"/>
          </p:cNvSpPr>
          <p:nvPr/>
        </p:nvSpPr>
        <p:spPr bwMode="auto">
          <a:xfrm>
            <a:off x="7596188" y="2867025"/>
            <a:ext cx="188912"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4" name="Line 449"/>
          <p:cNvSpPr>
            <a:spLocks noChangeShapeType="1"/>
          </p:cNvSpPr>
          <p:nvPr/>
        </p:nvSpPr>
        <p:spPr bwMode="auto">
          <a:xfrm flipV="1">
            <a:off x="5891213" y="3733800"/>
            <a:ext cx="168275" cy="31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5" name="Line 450"/>
          <p:cNvSpPr>
            <a:spLocks noChangeShapeType="1"/>
          </p:cNvSpPr>
          <p:nvPr/>
        </p:nvSpPr>
        <p:spPr bwMode="auto">
          <a:xfrm>
            <a:off x="8150225" y="2857500"/>
            <a:ext cx="17780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6" name="Line 451"/>
          <p:cNvSpPr>
            <a:spLocks noChangeShapeType="1"/>
          </p:cNvSpPr>
          <p:nvPr/>
        </p:nvSpPr>
        <p:spPr bwMode="auto">
          <a:xfrm flipH="1">
            <a:off x="7296150" y="2933700"/>
            <a:ext cx="98425" cy="7048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7" name="Line 452"/>
          <p:cNvSpPr>
            <a:spLocks noChangeShapeType="1"/>
          </p:cNvSpPr>
          <p:nvPr/>
        </p:nvSpPr>
        <p:spPr bwMode="auto">
          <a:xfrm flipH="1">
            <a:off x="7888288" y="2933700"/>
            <a:ext cx="111125" cy="7270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8" name="Line 541"/>
          <p:cNvSpPr>
            <a:spLocks noChangeShapeType="1"/>
          </p:cNvSpPr>
          <p:nvPr/>
        </p:nvSpPr>
        <p:spPr bwMode="auto">
          <a:xfrm flipV="1">
            <a:off x="7272338" y="4075113"/>
            <a:ext cx="227012" cy="43656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569" name="Group 590"/>
          <p:cNvGrpSpPr>
            <a:grpSpLocks/>
          </p:cNvGrpSpPr>
          <p:nvPr/>
        </p:nvGrpSpPr>
        <p:grpSpPr bwMode="auto">
          <a:xfrm flipH="1">
            <a:off x="5775325" y="4533900"/>
            <a:ext cx="414337" cy="373063"/>
            <a:chOff x="2839" y="3501"/>
            <a:chExt cx="755" cy="803"/>
          </a:xfrm>
        </p:grpSpPr>
        <p:pic>
          <p:nvPicPr>
            <p:cNvPr id="887" name="Picture 5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570" name="Group 593"/>
          <p:cNvGrpSpPr>
            <a:grpSpLocks/>
          </p:cNvGrpSpPr>
          <p:nvPr/>
        </p:nvGrpSpPr>
        <p:grpSpPr bwMode="auto">
          <a:xfrm flipH="1">
            <a:off x="5457825" y="4954588"/>
            <a:ext cx="482600" cy="406400"/>
            <a:chOff x="2839" y="3501"/>
            <a:chExt cx="755" cy="803"/>
          </a:xfrm>
        </p:grpSpPr>
        <p:pic>
          <p:nvPicPr>
            <p:cNvPr id="885" name="Picture 59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6"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571" name="Group 596"/>
          <p:cNvGrpSpPr>
            <a:grpSpLocks/>
          </p:cNvGrpSpPr>
          <p:nvPr/>
        </p:nvGrpSpPr>
        <p:grpSpPr bwMode="auto">
          <a:xfrm flipH="1">
            <a:off x="5935663" y="5256213"/>
            <a:ext cx="427037" cy="349250"/>
            <a:chOff x="2839" y="3501"/>
            <a:chExt cx="755" cy="803"/>
          </a:xfrm>
        </p:grpSpPr>
        <p:pic>
          <p:nvPicPr>
            <p:cNvPr id="883" name="Picture 59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4"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572" name="Group 599"/>
          <p:cNvGrpSpPr>
            <a:grpSpLocks/>
          </p:cNvGrpSpPr>
          <p:nvPr/>
        </p:nvGrpSpPr>
        <p:grpSpPr bwMode="auto">
          <a:xfrm>
            <a:off x="6550025" y="5238750"/>
            <a:ext cx="427037" cy="350838"/>
            <a:chOff x="2839" y="3501"/>
            <a:chExt cx="755" cy="803"/>
          </a:xfrm>
        </p:grpSpPr>
        <p:pic>
          <p:nvPicPr>
            <p:cNvPr id="881"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2"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pic>
        <p:nvPicPr>
          <p:cNvPr id="573"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2715" y="1803458"/>
            <a:ext cx="849312"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4" name="Group 652"/>
          <p:cNvGrpSpPr>
            <a:grpSpLocks/>
          </p:cNvGrpSpPr>
          <p:nvPr/>
        </p:nvGrpSpPr>
        <p:grpSpPr bwMode="auto">
          <a:xfrm>
            <a:off x="5613400" y="1546225"/>
            <a:ext cx="415925" cy="385763"/>
            <a:chOff x="2751" y="1851"/>
            <a:chExt cx="462" cy="478"/>
          </a:xfrm>
        </p:grpSpPr>
        <p:pic>
          <p:nvPicPr>
            <p:cNvPr id="879" name="Picture 653"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579" name="Line 693"/>
          <p:cNvSpPr>
            <a:spLocks noChangeShapeType="1"/>
          </p:cNvSpPr>
          <p:nvPr/>
        </p:nvSpPr>
        <p:spPr bwMode="auto">
          <a:xfrm>
            <a:off x="8345488" y="2855912"/>
            <a:ext cx="305034" cy="259"/>
          </a:xfrm>
          <a:prstGeom prst="line">
            <a:avLst/>
          </a:prstGeom>
          <a:noFill/>
          <a:ln w="25400">
            <a:solidFill>
              <a:srgbClr val="CC0000"/>
            </a:solidFill>
            <a:prstDash val="sysDash"/>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588" name="Group 776"/>
          <p:cNvGrpSpPr>
            <a:grpSpLocks/>
          </p:cNvGrpSpPr>
          <p:nvPr/>
        </p:nvGrpSpPr>
        <p:grpSpPr bwMode="auto">
          <a:xfrm>
            <a:off x="5611813" y="3500438"/>
            <a:ext cx="506412" cy="352425"/>
            <a:chOff x="2967" y="478"/>
            <a:chExt cx="788" cy="625"/>
          </a:xfrm>
        </p:grpSpPr>
        <p:pic>
          <p:nvPicPr>
            <p:cNvPr id="781"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2" name="Picture 778"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89" name="Group 779"/>
          <p:cNvGrpSpPr>
            <a:grpSpLocks/>
          </p:cNvGrpSpPr>
          <p:nvPr/>
        </p:nvGrpSpPr>
        <p:grpSpPr bwMode="auto">
          <a:xfrm>
            <a:off x="7132638" y="5003800"/>
            <a:ext cx="563562" cy="420688"/>
            <a:chOff x="2967" y="478"/>
            <a:chExt cx="788" cy="625"/>
          </a:xfrm>
        </p:grpSpPr>
        <p:pic>
          <p:nvPicPr>
            <p:cNvPr id="779"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0"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90" name="Group 523"/>
          <p:cNvGrpSpPr>
            <a:grpSpLocks/>
          </p:cNvGrpSpPr>
          <p:nvPr/>
        </p:nvGrpSpPr>
        <p:grpSpPr bwMode="auto">
          <a:xfrm>
            <a:off x="5890114" y="1844675"/>
            <a:ext cx="457200" cy="733152"/>
            <a:chOff x="6061075" y="1844675"/>
            <a:chExt cx="457200" cy="733152"/>
          </a:xfrm>
        </p:grpSpPr>
        <p:sp>
          <p:nvSpPr>
            <p:cNvPr id="759" name="Line 426"/>
            <p:cNvSpPr>
              <a:spLocks noChangeShapeType="1"/>
            </p:cNvSpPr>
            <p:nvPr/>
          </p:nvSpPr>
          <p:spPr bwMode="auto">
            <a:xfrm>
              <a:off x="6289675" y="2403475"/>
              <a:ext cx="227964" cy="17435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760" name="Group 782"/>
            <p:cNvGrpSpPr>
              <a:grpSpLocks/>
            </p:cNvGrpSpPr>
            <p:nvPr/>
          </p:nvGrpSpPr>
          <p:grpSpPr bwMode="auto">
            <a:xfrm>
              <a:off x="6061075" y="1844675"/>
              <a:ext cx="457200" cy="631825"/>
              <a:chOff x="742" y="2409"/>
              <a:chExt cx="576" cy="881"/>
            </a:xfrm>
          </p:grpSpPr>
          <p:grpSp>
            <p:nvGrpSpPr>
              <p:cNvPr id="761" name="Group 783"/>
              <p:cNvGrpSpPr>
                <a:grpSpLocks/>
              </p:cNvGrpSpPr>
              <p:nvPr/>
            </p:nvGrpSpPr>
            <p:grpSpPr bwMode="auto">
              <a:xfrm>
                <a:off x="832" y="2643"/>
                <a:ext cx="376" cy="647"/>
                <a:chOff x="3130" y="3288"/>
                <a:chExt cx="410" cy="742"/>
              </a:xfrm>
            </p:grpSpPr>
            <p:sp>
              <p:nvSpPr>
                <p:cNvPr id="76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pic>
            <p:nvPicPr>
              <p:cNvPr id="762"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3"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dirty="0"/>
              </a:p>
            </p:txBody>
          </p:sp>
        </p:grpSp>
      </p:grpSp>
      <p:grpSp>
        <p:nvGrpSpPr>
          <p:cNvPr id="591" name="Group 950"/>
          <p:cNvGrpSpPr>
            <a:grpSpLocks/>
          </p:cNvGrpSpPr>
          <p:nvPr/>
        </p:nvGrpSpPr>
        <p:grpSpPr bwMode="auto">
          <a:xfrm>
            <a:off x="8240713" y="5002213"/>
            <a:ext cx="227012" cy="481013"/>
            <a:chOff x="4140" y="429"/>
            <a:chExt cx="1425" cy="2396"/>
          </a:xfrm>
        </p:grpSpPr>
        <p:sp>
          <p:nvSpPr>
            <p:cNvPr id="727" name="Freeform 951"/>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2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729" name="Freeform 953"/>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30" name="Freeform 954"/>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3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2" name="Group 956"/>
            <p:cNvGrpSpPr>
              <a:grpSpLocks/>
            </p:cNvGrpSpPr>
            <p:nvPr/>
          </p:nvGrpSpPr>
          <p:grpSpPr bwMode="auto">
            <a:xfrm>
              <a:off x="4749" y="668"/>
              <a:ext cx="581" cy="145"/>
              <a:chOff x="614" y="2568"/>
              <a:chExt cx="725" cy="139"/>
            </a:xfrm>
          </p:grpSpPr>
          <p:sp>
            <p:nvSpPr>
              <p:cNvPr id="75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3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4" name="Group 960"/>
            <p:cNvGrpSpPr>
              <a:grpSpLocks/>
            </p:cNvGrpSpPr>
            <p:nvPr/>
          </p:nvGrpSpPr>
          <p:grpSpPr bwMode="auto">
            <a:xfrm>
              <a:off x="4747" y="994"/>
              <a:ext cx="581" cy="134"/>
              <a:chOff x="614" y="2568"/>
              <a:chExt cx="725" cy="139"/>
            </a:xfrm>
          </p:grpSpPr>
          <p:sp>
            <p:nvSpPr>
              <p:cNvPr id="75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3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3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7" name="Group 965"/>
            <p:cNvGrpSpPr>
              <a:grpSpLocks/>
            </p:cNvGrpSpPr>
            <p:nvPr/>
          </p:nvGrpSpPr>
          <p:grpSpPr bwMode="auto">
            <a:xfrm>
              <a:off x="4735" y="1627"/>
              <a:ext cx="582" cy="151"/>
              <a:chOff x="614" y="2568"/>
              <a:chExt cx="725" cy="139"/>
            </a:xfrm>
          </p:grpSpPr>
          <p:sp>
            <p:nvSpPr>
              <p:cNvPr id="75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38" name="Freeform 968"/>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739" name="Group 969"/>
            <p:cNvGrpSpPr>
              <a:grpSpLocks/>
            </p:cNvGrpSpPr>
            <p:nvPr/>
          </p:nvGrpSpPr>
          <p:grpSpPr bwMode="auto">
            <a:xfrm>
              <a:off x="4739" y="1327"/>
              <a:ext cx="582" cy="139"/>
              <a:chOff x="614" y="2568"/>
              <a:chExt cx="725" cy="139"/>
            </a:xfrm>
          </p:grpSpPr>
          <p:sp>
            <p:nvSpPr>
              <p:cNvPr id="75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4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41" name="Freeform 973"/>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2" name="Freeform 974"/>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44" name="Freeform 976"/>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4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4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4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4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grpSp>
        <p:nvGrpSpPr>
          <p:cNvPr id="592" name="Group 983"/>
          <p:cNvGrpSpPr>
            <a:grpSpLocks/>
          </p:cNvGrpSpPr>
          <p:nvPr/>
        </p:nvGrpSpPr>
        <p:grpSpPr bwMode="auto">
          <a:xfrm>
            <a:off x="7924800" y="5303838"/>
            <a:ext cx="227012" cy="481013"/>
            <a:chOff x="4140" y="429"/>
            <a:chExt cx="1425" cy="2396"/>
          </a:xfrm>
        </p:grpSpPr>
        <p:sp>
          <p:nvSpPr>
            <p:cNvPr id="695" name="Freeform 984"/>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697" name="Freeform 986"/>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8" name="Freeform 987"/>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0" name="Group 989"/>
            <p:cNvGrpSpPr>
              <a:grpSpLocks/>
            </p:cNvGrpSpPr>
            <p:nvPr/>
          </p:nvGrpSpPr>
          <p:grpSpPr bwMode="auto">
            <a:xfrm>
              <a:off x="4749" y="668"/>
              <a:ext cx="581" cy="145"/>
              <a:chOff x="614" y="2568"/>
              <a:chExt cx="725" cy="139"/>
            </a:xfrm>
          </p:grpSpPr>
          <p:sp>
            <p:nvSpPr>
              <p:cNvPr id="72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2" name="Group 993"/>
            <p:cNvGrpSpPr>
              <a:grpSpLocks/>
            </p:cNvGrpSpPr>
            <p:nvPr/>
          </p:nvGrpSpPr>
          <p:grpSpPr bwMode="auto">
            <a:xfrm>
              <a:off x="4747" y="994"/>
              <a:ext cx="581" cy="134"/>
              <a:chOff x="614" y="2568"/>
              <a:chExt cx="725" cy="139"/>
            </a:xfrm>
          </p:grpSpPr>
          <p:sp>
            <p:nvSpPr>
              <p:cNvPr id="72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0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5" name="Group 998"/>
            <p:cNvGrpSpPr>
              <a:grpSpLocks/>
            </p:cNvGrpSpPr>
            <p:nvPr/>
          </p:nvGrpSpPr>
          <p:grpSpPr bwMode="auto">
            <a:xfrm>
              <a:off x="4735" y="1627"/>
              <a:ext cx="582" cy="151"/>
              <a:chOff x="614" y="2568"/>
              <a:chExt cx="725" cy="139"/>
            </a:xfrm>
          </p:grpSpPr>
          <p:sp>
            <p:nvSpPr>
              <p:cNvPr id="72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6" name="Freeform 1001"/>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707" name="Group 1002"/>
            <p:cNvGrpSpPr>
              <a:grpSpLocks/>
            </p:cNvGrpSpPr>
            <p:nvPr/>
          </p:nvGrpSpPr>
          <p:grpSpPr bwMode="auto">
            <a:xfrm>
              <a:off x="4739" y="1327"/>
              <a:ext cx="582" cy="139"/>
              <a:chOff x="614" y="2568"/>
              <a:chExt cx="725" cy="139"/>
            </a:xfrm>
          </p:grpSpPr>
          <p:sp>
            <p:nvSpPr>
              <p:cNvPr id="71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09" name="Freeform 1006"/>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0" name="Freeform 1007"/>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12" name="Freeform 1009"/>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1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1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1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1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1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pic>
        <p:nvPicPr>
          <p:cNvPr id="593"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2250" y="2043113"/>
            <a:ext cx="530702" cy="224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4"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327957" y="2291590"/>
            <a:ext cx="437221" cy="159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5" name="Freeform 1019"/>
          <p:cNvSpPr>
            <a:spLocks/>
          </p:cNvSpPr>
          <p:nvPr/>
        </p:nvSpPr>
        <p:spPr bwMode="auto">
          <a:xfrm>
            <a:off x="5472854" y="2136804"/>
            <a:ext cx="351919" cy="208167"/>
          </a:xfrm>
          <a:custGeom>
            <a:avLst/>
            <a:gdLst>
              <a:gd name="T0" fmla="*/ 6573757 w 2982"/>
              <a:gd name="T1" fmla="*/ 0 h 2442"/>
              <a:gd name="T2" fmla="*/ 0 w 2982"/>
              <a:gd name="T3" fmla="*/ 2477886 h 2442"/>
              <a:gd name="T4" fmla="*/ 26294911 w 2982"/>
              <a:gd name="T5" fmla="*/ 3095568 h 2442"/>
              <a:gd name="T6" fmla="*/ 32868668 w 2982"/>
              <a:gd name="T7" fmla="*/ 617681 h 2442"/>
              <a:gd name="T8" fmla="*/ 657375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596"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90187" y="2142158"/>
            <a:ext cx="319785" cy="189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7" name="Freeform 1021"/>
          <p:cNvSpPr>
            <a:spLocks/>
          </p:cNvSpPr>
          <p:nvPr/>
        </p:nvSpPr>
        <p:spPr bwMode="auto">
          <a:xfrm>
            <a:off x="5536928" y="2130663"/>
            <a:ext cx="298167" cy="38736"/>
          </a:xfrm>
          <a:custGeom>
            <a:avLst/>
            <a:gdLst>
              <a:gd name="T0" fmla="*/ 1641570 w 2528"/>
              <a:gd name="T1" fmla="*/ 0 h 455"/>
              <a:gd name="T2" fmla="*/ 27891942 w 2528"/>
              <a:gd name="T3" fmla="*/ 616030 h 455"/>
              <a:gd name="T4" fmla="*/ 26250491 w 2528"/>
              <a:gd name="T5" fmla="*/ 616030 h 455"/>
              <a:gd name="T6" fmla="*/ 0 w 2528"/>
              <a:gd name="T7" fmla="*/ 616030 h 455"/>
              <a:gd name="T8" fmla="*/ 164157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98" name="Freeform 1022"/>
          <p:cNvSpPr>
            <a:spLocks/>
          </p:cNvSpPr>
          <p:nvPr/>
        </p:nvSpPr>
        <p:spPr bwMode="auto">
          <a:xfrm>
            <a:off x="5469738" y="2130348"/>
            <a:ext cx="82770" cy="161243"/>
          </a:xfrm>
          <a:custGeom>
            <a:avLst/>
            <a:gdLst>
              <a:gd name="T0" fmla="*/ 6561704 w 702"/>
              <a:gd name="T1" fmla="*/ 0 h 1893"/>
              <a:gd name="T2" fmla="*/ 0 w 702"/>
              <a:gd name="T3" fmla="*/ 2474096 h 1893"/>
              <a:gd name="T4" fmla="*/ 1640426 w 702"/>
              <a:gd name="T5" fmla="*/ 2474096 h 1893"/>
              <a:gd name="T6" fmla="*/ 8202130 w 702"/>
              <a:gd name="T7" fmla="*/ 616693 h 1893"/>
              <a:gd name="T8" fmla="*/ 656170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99" name="Freeform 1023"/>
          <p:cNvSpPr>
            <a:spLocks/>
          </p:cNvSpPr>
          <p:nvPr/>
        </p:nvSpPr>
        <p:spPr bwMode="auto">
          <a:xfrm>
            <a:off x="5743755" y="2159164"/>
            <a:ext cx="89197" cy="186122"/>
          </a:xfrm>
          <a:custGeom>
            <a:avLst/>
            <a:gdLst>
              <a:gd name="T0" fmla="*/ 8213085 w 756"/>
              <a:gd name="T1" fmla="*/ 0 h 2184"/>
              <a:gd name="T2" fmla="*/ 1642593 w 756"/>
              <a:gd name="T3" fmla="*/ 3093852 h 2184"/>
              <a:gd name="T4" fmla="*/ 0 w 756"/>
              <a:gd name="T5" fmla="*/ 3093852 h 2184"/>
              <a:gd name="T6" fmla="*/ 6570492 w 756"/>
              <a:gd name="T7" fmla="*/ 617339 h 2184"/>
              <a:gd name="T8" fmla="*/ 821308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0" name="Freeform 1024"/>
          <p:cNvSpPr>
            <a:spLocks/>
          </p:cNvSpPr>
          <p:nvPr/>
        </p:nvSpPr>
        <p:spPr bwMode="auto">
          <a:xfrm>
            <a:off x="5468764" y="2283402"/>
            <a:ext cx="327185" cy="62828"/>
          </a:xfrm>
          <a:custGeom>
            <a:avLst/>
            <a:gdLst>
              <a:gd name="T0" fmla="*/ 1642768 w 2773"/>
              <a:gd name="T1" fmla="*/ 0 h 738"/>
              <a:gd name="T2" fmla="*/ 0 w 2773"/>
              <a:gd name="T3" fmla="*/ 616021 h 738"/>
              <a:gd name="T4" fmla="*/ 26283822 w 2773"/>
              <a:gd name="T5" fmla="*/ 1232127 h 738"/>
              <a:gd name="T6" fmla="*/ 26283822 w 2773"/>
              <a:gd name="T7" fmla="*/ 616021 h 738"/>
              <a:gd name="T8" fmla="*/ 164276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1" name="Freeform 1025"/>
          <p:cNvSpPr>
            <a:spLocks/>
          </p:cNvSpPr>
          <p:nvPr/>
        </p:nvSpPr>
        <p:spPr bwMode="auto">
          <a:xfrm>
            <a:off x="5753688" y="2160738"/>
            <a:ext cx="83549" cy="186909"/>
          </a:xfrm>
          <a:custGeom>
            <a:avLst/>
            <a:gdLst>
              <a:gd name="T0" fmla="*/ 27077483 w 637"/>
              <a:gd name="T1" fmla="*/ 0 h 1659"/>
              <a:gd name="T2" fmla="*/ 27077483 w 637"/>
              <a:gd name="T3" fmla="*/ 0 h 1659"/>
              <a:gd name="T4" fmla="*/ 2253593 w 637"/>
              <a:gd name="T5" fmla="*/ 84370993 h 1659"/>
              <a:gd name="T6" fmla="*/ 0 w 637"/>
              <a:gd name="T7" fmla="*/ 81515082 h 1659"/>
              <a:gd name="T8" fmla="*/ 2707748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2" name="Freeform 1026"/>
          <p:cNvSpPr>
            <a:spLocks/>
          </p:cNvSpPr>
          <p:nvPr/>
        </p:nvSpPr>
        <p:spPr bwMode="auto">
          <a:xfrm>
            <a:off x="5469153" y="2291748"/>
            <a:ext cx="290961" cy="62041"/>
          </a:xfrm>
          <a:custGeom>
            <a:avLst/>
            <a:gdLst>
              <a:gd name="T0" fmla="*/ 0 w 2216"/>
              <a:gd name="T1" fmla="*/ 0 h 550"/>
              <a:gd name="T2" fmla="*/ 2258362 w 2216"/>
              <a:gd name="T3" fmla="*/ 2875657 h 550"/>
              <a:gd name="T4" fmla="*/ 95077021 w 2216"/>
              <a:gd name="T5" fmla="*/ 28705919 h 550"/>
              <a:gd name="T6" fmla="*/ 95077021 w 2216"/>
              <a:gd name="T7" fmla="*/ 24405125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03" name="Group 1027"/>
          <p:cNvGrpSpPr>
            <a:grpSpLocks/>
          </p:cNvGrpSpPr>
          <p:nvPr/>
        </p:nvGrpSpPr>
        <p:grpSpPr bwMode="auto">
          <a:xfrm>
            <a:off x="5464285" y="2358040"/>
            <a:ext cx="98740" cy="36846"/>
            <a:chOff x="1740" y="2642"/>
            <a:chExt cx="752" cy="327"/>
          </a:xfrm>
        </p:grpSpPr>
        <p:sp>
          <p:nvSpPr>
            <p:cNvPr id="68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04" name="Freeform 1034"/>
          <p:cNvSpPr>
            <a:spLocks/>
          </p:cNvSpPr>
          <p:nvPr/>
        </p:nvSpPr>
        <p:spPr bwMode="auto">
          <a:xfrm>
            <a:off x="5633330" y="2363551"/>
            <a:ext cx="119578" cy="80936"/>
          </a:xfrm>
          <a:custGeom>
            <a:avLst/>
            <a:gdLst>
              <a:gd name="T0" fmla="*/ 1765285 w 990"/>
              <a:gd name="T1" fmla="*/ 10672924 h 792"/>
              <a:gd name="T2" fmla="*/ 15858459 w 990"/>
              <a:gd name="T3" fmla="*/ 0 h 792"/>
              <a:gd name="T4" fmla="*/ 15858459 w 990"/>
              <a:gd name="T5" fmla="*/ 1065249 h 792"/>
              <a:gd name="T6" fmla="*/ 0 w 990"/>
              <a:gd name="T7" fmla="*/ 10672924 h 792"/>
              <a:gd name="T8" fmla="*/ 1765285 w 990"/>
              <a:gd name="T9" fmla="*/ 1067292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5" name="Freeform 1035"/>
          <p:cNvSpPr>
            <a:spLocks/>
          </p:cNvSpPr>
          <p:nvPr/>
        </p:nvSpPr>
        <p:spPr bwMode="auto">
          <a:xfrm>
            <a:off x="5328152" y="2370007"/>
            <a:ext cx="305957" cy="73850"/>
          </a:xfrm>
          <a:custGeom>
            <a:avLst/>
            <a:gdLst>
              <a:gd name="T0" fmla="*/ 1766745 w 2532"/>
              <a:gd name="T1" fmla="*/ 0 h 723"/>
              <a:gd name="T2" fmla="*/ 1766745 w 2532"/>
              <a:gd name="T3" fmla="*/ 0 h 723"/>
              <a:gd name="T4" fmla="*/ 38810380 w 2532"/>
              <a:gd name="T5" fmla="*/ 9588243 h 723"/>
              <a:gd name="T6" fmla="*/ 38810380 w 2532"/>
              <a:gd name="T7" fmla="*/ 10652479 h 723"/>
              <a:gd name="T8" fmla="*/ 0 w 2532"/>
              <a:gd name="T9" fmla="*/ 1064237 h 723"/>
              <a:gd name="T10" fmla="*/ 176674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6" name="Freeform 1036"/>
          <p:cNvSpPr>
            <a:spLocks/>
          </p:cNvSpPr>
          <p:nvPr/>
        </p:nvSpPr>
        <p:spPr bwMode="auto">
          <a:xfrm>
            <a:off x="5328347" y="2356465"/>
            <a:ext cx="3311" cy="14959"/>
          </a:xfrm>
          <a:custGeom>
            <a:avLst/>
            <a:gdLst>
              <a:gd name="T0" fmla="*/ 2059569 w 26"/>
              <a:gd name="T1" fmla="*/ 1056289 h 147"/>
              <a:gd name="T2" fmla="*/ 2059569 w 26"/>
              <a:gd name="T3" fmla="*/ 2112475 h 147"/>
              <a:gd name="T4" fmla="*/ 0 w 26"/>
              <a:gd name="T5" fmla="*/ 2112475 h 147"/>
              <a:gd name="T6" fmla="*/ 2059569 w 26"/>
              <a:gd name="T7" fmla="*/ 0 h 147"/>
              <a:gd name="T8" fmla="*/ 2059569 w 26"/>
              <a:gd name="T9" fmla="*/ 1056289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7" name="Freeform 1037"/>
          <p:cNvSpPr>
            <a:spLocks/>
          </p:cNvSpPr>
          <p:nvPr/>
        </p:nvSpPr>
        <p:spPr bwMode="auto">
          <a:xfrm>
            <a:off x="5328542" y="2295527"/>
            <a:ext cx="142170" cy="61883"/>
          </a:xfrm>
          <a:custGeom>
            <a:avLst/>
            <a:gdLst>
              <a:gd name="T0" fmla="*/ 17669579 w 1176"/>
              <a:gd name="T1" fmla="*/ 0 h 606"/>
              <a:gd name="T2" fmla="*/ 0 w 1176"/>
              <a:gd name="T3" fmla="*/ 8519635 h 606"/>
              <a:gd name="T4" fmla="*/ 1768421 w 1176"/>
              <a:gd name="T5" fmla="*/ 8519635 h 606"/>
              <a:gd name="T6" fmla="*/ 17669579 w 1176"/>
              <a:gd name="T7" fmla="*/ 1063652 h 606"/>
              <a:gd name="T8" fmla="*/ 17669579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8" name="Freeform 1038"/>
          <p:cNvSpPr>
            <a:spLocks/>
          </p:cNvSpPr>
          <p:nvPr/>
        </p:nvSpPr>
        <p:spPr bwMode="auto">
          <a:xfrm>
            <a:off x="5338085" y="2359615"/>
            <a:ext cx="290182" cy="71016"/>
          </a:xfrm>
          <a:custGeom>
            <a:avLst/>
            <a:gdLst>
              <a:gd name="T0" fmla="*/ 1510505 w 2532"/>
              <a:gd name="T1" fmla="*/ 0 h 723"/>
              <a:gd name="T2" fmla="*/ 1510505 w 2532"/>
              <a:gd name="T3" fmla="*/ 0 h 723"/>
              <a:gd name="T4" fmla="*/ 18059933 w 2532"/>
              <a:gd name="T5" fmla="*/ 5682655 h 723"/>
              <a:gd name="T6" fmla="*/ 18059933 w 2532"/>
              <a:gd name="T7" fmla="*/ 5682655 h 723"/>
              <a:gd name="T8" fmla="*/ 0 w 2532"/>
              <a:gd name="T9" fmla="*/ 945505 h 723"/>
              <a:gd name="T10" fmla="*/ 151050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9" name="Freeform 1039"/>
          <p:cNvSpPr>
            <a:spLocks/>
          </p:cNvSpPr>
          <p:nvPr/>
        </p:nvSpPr>
        <p:spPr bwMode="auto">
          <a:xfrm flipV="1">
            <a:off x="5627877" y="2354576"/>
            <a:ext cx="118410" cy="73535"/>
          </a:xfrm>
          <a:custGeom>
            <a:avLst/>
            <a:gdLst>
              <a:gd name="T0" fmla="*/ 0 w 2532"/>
              <a:gd name="T1" fmla="*/ 0 h 723"/>
              <a:gd name="T2" fmla="*/ 0 w 2532"/>
              <a:gd name="T3" fmla="*/ 0 h 723"/>
              <a:gd name="T4" fmla="*/ 0 w 2532"/>
              <a:gd name="T5" fmla="*/ 9465267 h 723"/>
              <a:gd name="T6" fmla="*/ 0 w 2532"/>
              <a:gd name="T7" fmla="*/ 9465267 h 723"/>
              <a:gd name="T8" fmla="*/ 0 w 2532"/>
              <a:gd name="T9" fmla="*/ 105512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10" name="Group 1064"/>
          <p:cNvGrpSpPr>
            <a:grpSpLocks/>
          </p:cNvGrpSpPr>
          <p:nvPr/>
        </p:nvGrpSpPr>
        <p:grpSpPr bwMode="auto">
          <a:xfrm>
            <a:off x="6872288" y="5486400"/>
            <a:ext cx="474662" cy="407988"/>
            <a:chOff x="877" y="1008"/>
            <a:chExt cx="2747" cy="2591"/>
          </a:xfrm>
        </p:grpSpPr>
        <p:pic>
          <p:nvPicPr>
            <p:cNvPr id="666"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7"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8" name="Freeform 1067"/>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69"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0" name="Freeform 1069"/>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1"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2"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3" name="Freeform 1072"/>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4" name="Freeform 1073"/>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5" name="Freeform 1074"/>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76" name="Group 1075"/>
            <p:cNvGrpSpPr>
              <a:grpSpLocks/>
            </p:cNvGrpSpPr>
            <p:nvPr/>
          </p:nvGrpSpPr>
          <p:grpSpPr bwMode="auto">
            <a:xfrm>
              <a:off x="1709" y="3008"/>
              <a:ext cx="507" cy="234"/>
              <a:chOff x="1740" y="2642"/>
              <a:chExt cx="752" cy="327"/>
            </a:xfrm>
          </p:grpSpPr>
          <p:sp>
            <p:nvSpPr>
              <p:cNvPr id="683"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4"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5"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6"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7"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8"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77" name="Freeform 1082"/>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8" name="Freeform 1083"/>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9"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0" name="Freeform 1085"/>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1" name="Freeform 1086"/>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2"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611"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97021" y="3105640"/>
            <a:ext cx="347997" cy="167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2"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5513878" y="3291709"/>
            <a:ext cx="286699" cy="119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3" name="Freeform 1117"/>
          <p:cNvSpPr>
            <a:spLocks/>
          </p:cNvSpPr>
          <p:nvPr/>
        </p:nvSpPr>
        <p:spPr bwMode="auto">
          <a:xfrm>
            <a:off x="5608891" y="3175799"/>
            <a:ext cx="230764" cy="155883"/>
          </a:xfrm>
          <a:custGeom>
            <a:avLst/>
            <a:gdLst>
              <a:gd name="T0" fmla="*/ 1856482 w 2982"/>
              <a:gd name="T1" fmla="*/ 0 h 2442"/>
              <a:gd name="T2" fmla="*/ 0 w 2982"/>
              <a:gd name="T3" fmla="*/ 1039092 h 2442"/>
              <a:gd name="T4" fmla="*/ 7413777 w 2982"/>
              <a:gd name="T5" fmla="*/ 1299855 h 2442"/>
              <a:gd name="T6" fmla="*/ 9270259 w 2982"/>
              <a:gd name="T7" fmla="*/ 260763 h 2442"/>
              <a:gd name="T8" fmla="*/ 185648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14" name="Picture 1118"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20257" y="3179808"/>
            <a:ext cx="209692" cy="141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5" name="Freeform 1119"/>
          <p:cNvSpPr>
            <a:spLocks/>
          </p:cNvSpPr>
          <p:nvPr/>
        </p:nvSpPr>
        <p:spPr bwMode="auto">
          <a:xfrm>
            <a:off x="5650906" y="3171201"/>
            <a:ext cx="195517" cy="29007"/>
          </a:xfrm>
          <a:custGeom>
            <a:avLst/>
            <a:gdLst>
              <a:gd name="T0" fmla="*/ 460563 w 2528"/>
              <a:gd name="T1" fmla="*/ 0 h 455"/>
              <a:gd name="T2" fmla="*/ 7865770 w 2528"/>
              <a:gd name="T3" fmla="*/ 260107 h 455"/>
              <a:gd name="T4" fmla="*/ 7399174 w 2528"/>
              <a:gd name="T5" fmla="*/ 260107 h 455"/>
              <a:gd name="T6" fmla="*/ 0 w 2528"/>
              <a:gd name="T7" fmla="*/ 260107 h 455"/>
              <a:gd name="T8" fmla="*/ 460563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6" name="Freeform 1120"/>
          <p:cNvSpPr>
            <a:spLocks/>
          </p:cNvSpPr>
          <p:nvPr/>
        </p:nvSpPr>
        <p:spPr bwMode="auto">
          <a:xfrm>
            <a:off x="5606848" y="3170965"/>
            <a:ext cx="54275" cy="120745"/>
          </a:xfrm>
          <a:custGeom>
            <a:avLst/>
            <a:gdLst>
              <a:gd name="T0" fmla="*/ 1847051 w 702"/>
              <a:gd name="T1" fmla="*/ 0 h 1893"/>
              <a:gd name="T2" fmla="*/ 0 w 702"/>
              <a:gd name="T3" fmla="*/ 1037463 h 1893"/>
              <a:gd name="T4" fmla="*/ 460255 w 702"/>
              <a:gd name="T5" fmla="*/ 1037463 h 1893"/>
              <a:gd name="T6" fmla="*/ 2313337 w 702"/>
              <a:gd name="T7" fmla="*/ 260370 h 1893"/>
              <a:gd name="T8" fmla="*/ 184705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7" name="Freeform 1121"/>
          <p:cNvSpPr>
            <a:spLocks/>
          </p:cNvSpPr>
          <p:nvPr/>
        </p:nvSpPr>
        <p:spPr bwMode="auto">
          <a:xfrm>
            <a:off x="5786529" y="3192543"/>
            <a:ext cx="58489" cy="139375"/>
          </a:xfrm>
          <a:custGeom>
            <a:avLst/>
            <a:gdLst>
              <a:gd name="T0" fmla="*/ 2316427 w 756"/>
              <a:gd name="T1" fmla="*/ 0 h 2184"/>
              <a:gd name="T2" fmla="*/ 460872 w 756"/>
              <a:gd name="T3" fmla="*/ 1299110 h 2184"/>
              <a:gd name="T4" fmla="*/ 0 w 756"/>
              <a:gd name="T5" fmla="*/ 1299110 h 2184"/>
              <a:gd name="T6" fmla="*/ 1849521 w 756"/>
              <a:gd name="T7" fmla="*/ 260626 h 2184"/>
              <a:gd name="T8" fmla="*/ 23164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8" name="Freeform 1122"/>
          <p:cNvSpPr>
            <a:spLocks/>
          </p:cNvSpPr>
          <p:nvPr/>
        </p:nvSpPr>
        <p:spPr bwMode="auto">
          <a:xfrm>
            <a:off x="5606209" y="3285578"/>
            <a:ext cx="214545" cy="47048"/>
          </a:xfrm>
          <a:custGeom>
            <a:avLst/>
            <a:gdLst>
              <a:gd name="T0" fmla="*/ 460889 w 2773"/>
              <a:gd name="T1" fmla="*/ 0 h 738"/>
              <a:gd name="T2" fmla="*/ 0 w 2773"/>
              <a:gd name="T3" fmla="*/ 260103 h 738"/>
              <a:gd name="T4" fmla="*/ 7410661 w 2773"/>
              <a:gd name="T5" fmla="*/ 520206 h 738"/>
              <a:gd name="T6" fmla="*/ 7410661 w 2773"/>
              <a:gd name="T7" fmla="*/ 260103 h 738"/>
              <a:gd name="T8" fmla="*/ 460889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9" name="Freeform 1123"/>
          <p:cNvSpPr>
            <a:spLocks/>
          </p:cNvSpPr>
          <p:nvPr/>
        </p:nvSpPr>
        <p:spPr bwMode="auto">
          <a:xfrm>
            <a:off x="5793042" y="3193722"/>
            <a:ext cx="54786" cy="139965"/>
          </a:xfrm>
          <a:custGeom>
            <a:avLst/>
            <a:gdLst>
              <a:gd name="T0" fmla="*/ 7633745 w 637"/>
              <a:gd name="T1" fmla="*/ 0 h 1659"/>
              <a:gd name="T2" fmla="*/ 7633745 w 637"/>
              <a:gd name="T3" fmla="*/ 0 h 1659"/>
              <a:gd name="T4" fmla="*/ 636188 w 637"/>
              <a:gd name="T5" fmla="*/ 35432406 h 1659"/>
              <a:gd name="T6" fmla="*/ 0 w 637"/>
              <a:gd name="T7" fmla="*/ 34229500 h 1659"/>
              <a:gd name="T8" fmla="*/ 763374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0" name="Freeform 1124"/>
          <p:cNvSpPr>
            <a:spLocks/>
          </p:cNvSpPr>
          <p:nvPr/>
        </p:nvSpPr>
        <p:spPr bwMode="auto">
          <a:xfrm>
            <a:off x="5606465" y="3291827"/>
            <a:ext cx="190792" cy="46458"/>
          </a:xfrm>
          <a:custGeom>
            <a:avLst/>
            <a:gdLst>
              <a:gd name="T0" fmla="*/ 0 w 2216"/>
              <a:gd name="T1" fmla="*/ 0 h 550"/>
              <a:gd name="T2" fmla="*/ 637466 w 2216"/>
              <a:gd name="T3" fmla="*/ 1205796 h 550"/>
              <a:gd name="T4" fmla="*/ 26804554 w 2216"/>
              <a:gd name="T5" fmla="*/ 12051036 h 550"/>
              <a:gd name="T6" fmla="*/ 26804554 w 2216"/>
              <a:gd name="T7" fmla="*/ 1024593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21" name="Group 1125"/>
          <p:cNvGrpSpPr>
            <a:grpSpLocks/>
          </p:cNvGrpSpPr>
          <p:nvPr/>
        </p:nvGrpSpPr>
        <p:grpSpPr bwMode="auto">
          <a:xfrm>
            <a:off x="5603272" y="3341469"/>
            <a:ext cx="64747" cy="27592"/>
            <a:chOff x="1740" y="2642"/>
            <a:chExt cx="752" cy="327"/>
          </a:xfrm>
        </p:grpSpPr>
        <p:sp>
          <p:nvSpPr>
            <p:cNvPr id="660"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1"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2"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3"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4"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5"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22" name="Freeform 1132"/>
          <p:cNvSpPr>
            <a:spLocks/>
          </p:cNvSpPr>
          <p:nvPr/>
        </p:nvSpPr>
        <p:spPr bwMode="auto">
          <a:xfrm>
            <a:off x="5714120" y="3345596"/>
            <a:ext cx="78411" cy="60608"/>
          </a:xfrm>
          <a:custGeom>
            <a:avLst/>
            <a:gdLst>
              <a:gd name="T0" fmla="*/ 495573 w 990"/>
              <a:gd name="T1" fmla="*/ 4479941 h 792"/>
              <a:gd name="T2" fmla="*/ 4472754 w 990"/>
              <a:gd name="T3" fmla="*/ 0 h 792"/>
              <a:gd name="T4" fmla="*/ 4472754 w 990"/>
              <a:gd name="T5" fmla="*/ 450887 h 792"/>
              <a:gd name="T6" fmla="*/ 0 w 990"/>
              <a:gd name="T7" fmla="*/ 4479941 h 792"/>
              <a:gd name="T8" fmla="*/ 495573 w 990"/>
              <a:gd name="T9" fmla="*/ 447994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3" name="Freeform 1133"/>
          <p:cNvSpPr>
            <a:spLocks/>
          </p:cNvSpPr>
          <p:nvPr/>
        </p:nvSpPr>
        <p:spPr bwMode="auto">
          <a:xfrm>
            <a:off x="5514006" y="3350431"/>
            <a:ext cx="200625" cy="55302"/>
          </a:xfrm>
          <a:custGeom>
            <a:avLst/>
            <a:gdLst>
              <a:gd name="T0" fmla="*/ 496016 w 2532"/>
              <a:gd name="T1" fmla="*/ 0 h 723"/>
              <a:gd name="T2" fmla="*/ 496016 w 2532"/>
              <a:gd name="T3" fmla="*/ 0 h 723"/>
              <a:gd name="T4" fmla="*/ 10943095 w 2532"/>
              <a:gd name="T5" fmla="*/ 4025267 h 723"/>
              <a:gd name="T6" fmla="*/ 10943095 w 2532"/>
              <a:gd name="T7" fmla="*/ 4475790 h 723"/>
              <a:gd name="T8" fmla="*/ 0 w 2532"/>
              <a:gd name="T9" fmla="*/ 444634 h 723"/>
              <a:gd name="T10" fmla="*/ 4960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4" name="Freeform 1134"/>
          <p:cNvSpPr>
            <a:spLocks/>
          </p:cNvSpPr>
          <p:nvPr/>
        </p:nvSpPr>
        <p:spPr bwMode="auto">
          <a:xfrm>
            <a:off x="5514134" y="3340290"/>
            <a:ext cx="2171" cy="11202"/>
          </a:xfrm>
          <a:custGeom>
            <a:avLst/>
            <a:gdLst>
              <a:gd name="T0" fmla="*/ 585669 w 26"/>
              <a:gd name="T1" fmla="*/ 441374 h 147"/>
              <a:gd name="T2" fmla="*/ 585669 w 26"/>
              <a:gd name="T3" fmla="*/ 882672 h 147"/>
              <a:gd name="T4" fmla="*/ 0 w 26"/>
              <a:gd name="T5" fmla="*/ 882672 h 147"/>
              <a:gd name="T6" fmla="*/ 585669 w 26"/>
              <a:gd name="T7" fmla="*/ 0 h 147"/>
              <a:gd name="T8" fmla="*/ 585669 w 26"/>
              <a:gd name="T9" fmla="*/ 441374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5" name="Freeform 1135"/>
          <p:cNvSpPr>
            <a:spLocks/>
          </p:cNvSpPr>
          <p:nvPr/>
        </p:nvSpPr>
        <p:spPr bwMode="auto">
          <a:xfrm>
            <a:off x="5514261" y="3294657"/>
            <a:ext cx="93225" cy="46340"/>
          </a:xfrm>
          <a:custGeom>
            <a:avLst/>
            <a:gdLst>
              <a:gd name="T0" fmla="*/ 4983336 w 1176"/>
              <a:gd name="T1" fmla="*/ 0 h 606"/>
              <a:gd name="T2" fmla="*/ 0 w 1176"/>
              <a:gd name="T3" fmla="*/ 3578656 h 606"/>
              <a:gd name="T4" fmla="*/ 496487 w 1176"/>
              <a:gd name="T5" fmla="*/ 3578656 h 606"/>
              <a:gd name="T6" fmla="*/ 4983336 w 1176"/>
              <a:gd name="T7" fmla="*/ 444436 h 606"/>
              <a:gd name="T8" fmla="*/ 49833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6" name="Freeform 1136"/>
          <p:cNvSpPr>
            <a:spLocks/>
          </p:cNvSpPr>
          <p:nvPr/>
        </p:nvSpPr>
        <p:spPr bwMode="auto">
          <a:xfrm>
            <a:off x="5520519" y="3342649"/>
            <a:ext cx="190281" cy="53180"/>
          </a:xfrm>
          <a:custGeom>
            <a:avLst/>
            <a:gdLst>
              <a:gd name="T0" fmla="*/ 423548 w 2532"/>
              <a:gd name="T1" fmla="*/ 0 h 723"/>
              <a:gd name="T2" fmla="*/ 423548 w 2532"/>
              <a:gd name="T3" fmla="*/ 0 h 723"/>
              <a:gd name="T4" fmla="*/ 5094150 w 2532"/>
              <a:gd name="T5" fmla="*/ 2385965 h 723"/>
              <a:gd name="T6" fmla="*/ 5094150 w 2532"/>
              <a:gd name="T7" fmla="*/ 2385965 h 723"/>
              <a:gd name="T8" fmla="*/ 0 w 2532"/>
              <a:gd name="T9" fmla="*/ 400358 h 723"/>
              <a:gd name="T10" fmla="*/ 423548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7" name="Freeform 1137"/>
          <p:cNvSpPr>
            <a:spLocks/>
          </p:cNvSpPr>
          <p:nvPr/>
        </p:nvSpPr>
        <p:spPr bwMode="auto">
          <a:xfrm flipV="1">
            <a:off x="5710545" y="3338875"/>
            <a:ext cx="77645" cy="55066"/>
          </a:xfrm>
          <a:custGeom>
            <a:avLst/>
            <a:gdLst>
              <a:gd name="T0" fmla="*/ 0 w 2532"/>
              <a:gd name="T1" fmla="*/ 0 h 723"/>
              <a:gd name="T2" fmla="*/ 0 w 2532"/>
              <a:gd name="T3" fmla="*/ 0 h 723"/>
              <a:gd name="T4" fmla="*/ 0 w 2532"/>
              <a:gd name="T5" fmla="*/ 3973587 h 723"/>
              <a:gd name="T6" fmla="*/ 0 w 2532"/>
              <a:gd name="T7" fmla="*/ 3973587 h 723"/>
              <a:gd name="T8" fmla="*/ 0 w 2532"/>
              <a:gd name="T9" fmla="*/ 440833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28" name="Group 1139"/>
          <p:cNvGrpSpPr>
            <a:grpSpLocks/>
          </p:cNvGrpSpPr>
          <p:nvPr/>
        </p:nvGrpSpPr>
        <p:grpSpPr bwMode="auto">
          <a:xfrm flipH="1">
            <a:off x="5995499" y="3253643"/>
            <a:ext cx="359261" cy="342045"/>
            <a:chOff x="2839" y="3501"/>
            <a:chExt cx="755" cy="803"/>
          </a:xfrm>
        </p:grpSpPr>
        <p:pic>
          <p:nvPicPr>
            <p:cNvPr id="658" name="Picture 114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9"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629" name="Group 1142"/>
          <p:cNvGrpSpPr>
            <a:grpSpLocks/>
          </p:cNvGrpSpPr>
          <p:nvPr/>
        </p:nvGrpSpPr>
        <p:grpSpPr bwMode="auto">
          <a:xfrm>
            <a:off x="7307263" y="5422900"/>
            <a:ext cx="474662" cy="407988"/>
            <a:chOff x="877" y="1008"/>
            <a:chExt cx="2747" cy="2591"/>
          </a:xfrm>
        </p:grpSpPr>
        <p:pic>
          <p:nvPicPr>
            <p:cNvPr id="635"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6"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7" name="Freeform 1145"/>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38"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9" name="Freeform 1147"/>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0"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1"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2" name="Freeform 1150"/>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3" name="Freeform 1151"/>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4" name="Freeform 1152"/>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45" name="Group 1153"/>
            <p:cNvGrpSpPr>
              <a:grpSpLocks/>
            </p:cNvGrpSpPr>
            <p:nvPr/>
          </p:nvGrpSpPr>
          <p:grpSpPr bwMode="auto">
            <a:xfrm>
              <a:off x="1709" y="3008"/>
              <a:ext cx="507" cy="234"/>
              <a:chOff x="1740" y="2642"/>
              <a:chExt cx="752" cy="327"/>
            </a:xfrm>
          </p:grpSpPr>
          <p:sp>
            <p:nvSpPr>
              <p:cNvPr id="652"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3"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4"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5"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6"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7"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46" name="Freeform 1160"/>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7" name="Freeform 1161"/>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8"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9" name="Freeform 1163"/>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0" name="Freeform 1164"/>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1"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630" name="Picture 568" descr="light2.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flipH="1">
            <a:off x="6694843" y="2078789"/>
            <a:ext cx="92772" cy="405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1"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0957" y="2006227"/>
            <a:ext cx="530702" cy="22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2"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4195" y="1745624"/>
            <a:ext cx="530702" cy="22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3" name="Picture 571" descr="fridge2.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58" name="Group 850"/>
          <p:cNvGrpSpPr>
            <a:grpSpLocks/>
          </p:cNvGrpSpPr>
          <p:nvPr/>
        </p:nvGrpSpPr>
        <p:grpSpPr bwMode="auto">
          <a:xfrm>
            <a:off x="5607471" y="1538038"/>
            <a:ext cx="448245" cy="96676"/>
            <a:chOff x="2199" y="955"/>
            <a:chExt cx="2547" cy="506"/>
          </a:xfrm>
        </p:grpSpPr>
        <p:sp>
          <p:nvSpPr>
            <p:cNvPr id="53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59" name="Group 850"/>
          <p:cNvGrpSpPr>
            <a:grpSpLocks/>
          </p:cNvGrpSpPr>
          <p:nvPr/>
        </p:nvGrpSpPr>
        <p:grpSpPr bwMode="auto">
          <a:xfrm>
            <a:off x="5276468" y="2033201"/>
            <a:ext cx="448245" cy="96676"/>
            <a:chOff x="2199" y="955"/>
            <a:chExt cx="2547" cy="506"/>
          </a:xfrm>
        </p:grpSpPr>
        <p:sp>
          <p:nvSpPr>
            <p:cNvPr id="52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0" name="Group 850"/>
          <p:cNvGrpSpPr>
            <a:grpSpLocks/>
          </p:cNvGrpSpPr>
          <p:nvPr/>
        </p:nvGrpSpPr>
        <p:grpSpPr bwMode="auto">
          <a:xfrm>
            <a:off x="6495173" y="2008238"/>
            <a:ext cx="427847" cy="76292"/>
            <a:chOff x="2199" y="955"/>
            <a:chExt cx="2547" cy="506"/>
          </a:xfrm>
        </p:grpSpPr>
        <p:sp>
          <p:nvSpPr>
            <p:cNvPr id="51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1" name="Group 850"/>
          <p:cNvGrpSpPr>
            <a:grpSpLocks/>
          </p:cNvGrpSpPr>
          <p:nvPr/>
        </p:nvGrpSpPr>
        <p:grpSpPr bwMode="auto">
          <a:xfrm>
            <a:off x="6558106" y="1745978"/>
            <a:ext cx="427847" cy="76292"/>
            <a:chOff x="2199" y="955"/>
            <a:chExt cx="2547" cy="506"/>
          </a:xfrm>
        </p:grpSpPr>
        <p:sp>
          <p:nvSpPr>
            <p:cNvPr id="51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2" name="Group 850"/>
          <p:cNvGrpSpPr>
            <a:grpSpLocks/>
          </p:cNvGrpSpPr>
          <p:nvPr/>
        </p:nvGrpSpPr>
        <p:grpSpPr bwMode="auto">
          <a:xfrm>
            <a:off x="5756886" y="2979399"/>
            <a:ext cx="375111" cy="76292"/>
            <a:chOff x="2199" y="955"/>
            <a:chExt cx="2547" cy="506"/>
          </a:xfrm>
        </p:grpSpPr>
        <p:sp>
          <p:nvSpPr>
            <p:cNvPr id="50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3" name="Group 850"/>
          <p:cNvGrpSpPr>
            <a:grpSpLocks/>
          </p:cNvGrpSpPr>
          <p:nvPr/>
        </p:nvGrpSpPr>
        <p:grpSpPr bwMode="auto">
          <a:xfrm>
            <a:off x="5458054" y="3093653"/>
            <a:ext cx="373704" cy="70494"/>
            <a:chOff x="2199" y="955"/>
            <a:chExt cx="2547" cy="506"/>
          </a:xfrm>
        </p:grpSpPr>
        <p:sp>
          <p:nvSpPr>
            <p:cNvPr id="50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4" name="Group 850"/>
          <p:cNvGrpSpPr>
            <a:grpSpLocks/>
          </p:cNvGrpSpPr>
          <p:nvPr/>
        </p:nvGrpSpPr>
        <p:grpSpPr bwMode="auto">
          <a:xfrm>
            <a:off x="5616258" y="3506728"/>
            <a:ext cx="496588" cy="96676"/>
            <a:chOff x="2199" y="955"/>
            <a:chExt cx="2547" cy="506"/>
          </a:xfrm>
        </p:grpSpPr>
        <p:sp>
          <p:nvSpPr>
            <p:cNvPr id="49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5" name="Group 850"/>
          <p:cNvGrpSpPr>
            <a:grpSpLocks/>
          </p:cNvGrpSpPr>
          <p:nvPr/>
        </p:nvGrpSpPr>
        <p:grpSpPr bwMode="auto">
          <a:xfrm>
            <a:off x="7154356" y="5005218"/>
            <a:ext cx="536140" cy="131828"/>
            <a:chOff x="2199" y="955"/>
            <a:chExt cx="2547" cy="506"/>
          </a:xfrm>
        </p:grpSpPr>
        <p:sp>
          <p:nvSpPr>
            <p:cNvPr id="48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6" name="Group 850"/>
          <p:cNvGrpSpPr>
            <a:grpSpLocks/>
          </p:cNvGrpSpPr>
          <p:nvPr/>
        </p:nvGrpSpPr>
        <p:grpSpPr bwMode="auto">
          <a:xfrm>
            <a:off x="7299376" y="5413893"/>
            <a:ext cx="408699" cy="92283"/>
            <a:chOff x="2199" y="955"/>
            <a:chExt cx="2547" cy="506"/>
          </a:xfrm>
        </p:grpSpPr>
        <p:sp>
          <p:nvSpPr>
            <p:cNvPr id="48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7" name="Group 850"/>
          <p:cNvGrpSpPr>
            <a:grpSpLocks/>
          </p:cNvGrpSpPr>
          <p:nvPr/>
        </p:nvGrpSpPr>
        <p:grpSpPr bwMode="auto">
          <a:xfrm>
            <a:off x="6881891" y="5484200"/>
            <a:ext cx="408699" cy="92283"/>
            <a:chOff x="2199" y="955"/>
            <a:chExt cx="2547" cy="506"/>
          </a:xfrm>
        </p:grpSpPr>
        <p:sp>
          <p:nvSpPr>
            <p:cNvPr id="47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7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7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8" name="Group 817"/>
          <p:cNvGrpSpPr>
            <a:grpSpLocks/>
          </p:cNvGrpSpPr>
          <p:nvPr/>
        </p:nvGrpSpPr>
        <p:grpSpPr bwMode="auto">
          <a:xfrm>
            <a:off x="5865009" y="1738313"/>
            <a:ext cx="517525" cy="508000"/>
            <a:chOff x="2920" y="1424"/>
            <a:chExt cx="326" cy="320"/>
          </a:xfrm>
        </p:grpSpPr>
        <p:sp>
          <p:nvSpPr>
            <p:cNvPr id="469"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470" name="Group 819"/>
            <p:cNvGrpSpPr>
              <a:grpSpLocks/>
            </p:cNvGrpSpPr>
            <p:nvPr/>
          </p:nvGrpSpPr>
          <p:grpSpPr bwMode="auto">
            <a:xfrm>
              <a:off x="2949" y="1424"/>
              <a:ext cx="265" cy="280"/>
              <a:chOff x="2949" y="1424"/>
              <a:chExt cx="265" cy="280"/>
            </a:xfrm>
          </p:grpSpPr>
          <p:sp>
            <p:nvSpPr>
              <p:cNvPr id="472"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3"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4"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5"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6"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a:noFill/>
              </a:ln>
              <a:effectLst/>
              <a:extLst>
                <a:ext uri="{91240B29-F687-4f45-9708-019B960494DF}">
                  <a14:hiddenLine xmlns:a14="http://schemas.microsoft.com/office/drawing/2010/main" xmlns="" w="19050" cmpd="sng">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471"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w="19050" cmpd="sng">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891" name="Group 347"/>
          <p:cNvGrpSpPr>
            <a:grpSpLocks/>
          </p:cNvGrpSpPr>
          <p:nvPr/>
        </p:nvGrpSpPr>
        <p:grpSpPr bwMode="auto">
          <a:xfrm>
            <a:off x="6326174" y="2477052"/>
            <a:ext cx="416744" cy="205711"/>
            <a:chOff x="1871277" y="1576300"/>
            <a:chExt cx="1128371" cy="437861"/>
          </a:xfrm>
        </p:grpSpPr>
        <p:sp>
          <p:nvSpPr>
            <p:cNvPr id="892" name="Oval 8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3" name="Rectangle 8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4" name="Oval 8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5" name="Freeform 8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6" name="Freeform 8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7" name="Freeform 8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8" name="Freeform 8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99" name="Straight Connector 898"/>
            <p:cNvCxnSpPr>
              <a:endCxn id="8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00" name="Straight Connector 8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01" name="Group 347"/>
          <p:cNvGrpSpPr>
            <a:grpSpLocks/>
          </p:cNvGrpSpPr>
          <p:nvPr/>
        </p:nvGrpSpPr>
        <p:grpSpPr bwMode="auto">
          <a:xfrm>
            <a:off x="7177349" y="2476441"/>
            <a:ext cx="416744" cy="205711"/>
            <a:chOff x="1871277" y="1576300"/>
            <a:chExt cx="1128371" cy="437861"/>
          </a:xfrm>
        </p:grpSpPr>
        <p:sp>
          <p:nvSpPr>
            <p:cNvPr id="902" name="Oval 9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3" name="Rectangle 9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4" name="Oval 9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5" name="Freeform 9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6" name="Freeform 9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7" name="Freeform 9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8" name="Freeform 9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09" name="Straight Connector 908"/>
            <p:cNvCxnSpPr>
              <a:endCxn id="9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10" name="Straight Connector 9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11" name="Group 347"/>
          <p:cNvGrpSpPr>
            <a:grpSpLocks/>
          </p:cNvGrpSpPr>
          <p:nvPr/>
        </p:nvGrpSpPr>
        <p:grpSpPr bwMode="auto">
          <a:xfrm>
            <a:off x="7686788" y="2399327"/>
            <a:ext cx="416744" cy="205711"/>
            <a:chOff x="1871277" y="1576300"/>
            <a:chExt cx="1128371" cy="437861"/>
          </a:xfrm>
        </p:grpSpPr>
        <p:sp>
          <p:nvSpPr>
            <p:cNvPr id="912" name="Oval 91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3" name="Rectangle 91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4" name="Oval 91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5" name="Freeform 91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6" name="Freeform 91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7" name="Freeform 91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8" name="Freeform 91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19" name="Straight Connector 918"/>
            <p:cNvCxnSpPr>
              <a:endCxn id="91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20" name="Straight Connector 91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21" name="Group 347"/>
          <p:cNvGrpSpPr>
            <a:grpSpLocks/>
          </p:cNvGrpSpPr>
          <p:nvPr/>
        </p:nvGrpSpPr>
        <p:grpSpPr bwMode="auto">
          <a:xfrm>
            <a:off x="7752480" y="2760839"/>
            <a:ext cx="416744" cy="205711"/>
            <a:chOff x="1871277" y="1576300"/>
            <a:chExt cx="1128371" cy="437861"/>
          </a:xfrm>
        </p:grpSpPr>
        <p:sp>
          <p:nvSpPr>
            <p:cNvPr id="922" name="Oval 92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3" name="Rectangle 92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4" name="Oval 92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5" name="Freeform 92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6" name="Freeform 92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7" name="Freeform 92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8" name="Freeform 92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29" name="Straight Connector 928"/>
            <p:cNvCxnSpPr>
              <a:endCxn id="92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30" name="Straight Connector 92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31" name="Group 347"/>
          <p:cNvGrpSpPr>
            <a:grpSpLocks/>
          </p:cNvGrpSpPr>
          <p:nvPr/>
        </p:nvGrpSpPr>
        <p:grpSpPr bwMode="auto">
          <a:xfrm>
            <a:off x="7201005" y="2760229"/>
            <a:ext cx="416744" cy="205711"/>
            <a:chOff x="1871277" y="1576300"/>
            <a:chExt cx="1128371" cy="437861"/>
          </a:xfrm>
        </p:grpSpPr>
        <p:sp>
          <p:nvSpPr>
            <p:cNvPr id="932" name="Oval 93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3" name="Rectangle 93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4" name="Oval 93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5" name="Freeform 93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6" name="Freeform 93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7" name="Freeform 93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8" name="Freeform 93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39" name="Straight Connector 938"/>
            <p:cNvCxnSpPr>
              <a:endCxn id="93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40" name="Straight Connector 93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41" name="Group 347"/>
          <p:cNvGrpSpPr>
            <a:grpSpLocks/>
          </p:cNvGrpSpPr>
          <p:nvPr/>
        </p:nvGrpSpPr>
        <p:grpSpPr bwMode="auto">
          <a:xfrm>
            <a:off x="7083692" y="3627282"/>
            <a:ext cx="416744" cy="205711"/>
            <a:chOff x="1871277" y="1576300"/>
            <a:chExt cx="1128371" cy="437861"/>
          </a:xfrm>
        </p:grpSpPr>
        <p:sp>
          <p:nvSpPr>
            <p:cNvPr id="942" name="Oval 94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3" name="Rectangle 9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4" name="Oval 94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5" name="Freeform 9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6" name="Freeform 94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7" name="Freeform 94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8" name="Freeform 94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49" name="Straight Connector 948"/>
            <p:cNvCxnSpPr>
              <a:endCxn id="94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50" name="Straight Connector 94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51" name="Group 347"/>
          <p:cNvGrpSpPr>
            <a:grpSpLocks/>
          </p:cNvGrpSpPr>
          <p:nvPr/>
        </p:nvGrpSpPr>
        <p:grpSpPr bwMode="auto">
          <a:xfrm>
            <a:off x="7424812" y="3896990"/>
            <a:ext cx="416744" cy="205711"/>
            <a:chOff x="1871277" y="1576300"/>
            <a:chExt cx="1128371" cy="437861"/>
          </a:xfrm>
        </p:grpSpPr>
        <p:sp>
          <p:nvSpPr>
            <p:cNvPr id="952" name="Oval 95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3" name="Rectangle 9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4" name="Oval 95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5" name="Freeform 95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6" name="Freeform 95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7" name="Freeform 95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8" name="Freeform 95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59" name="Straight Connector 958"/>
            <p:cNvCxnSpPr>
              <a:endCxn id="95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0" name="Straight Connector 95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61" name="Group 347"/>
          <p:cNvGrpSpPr>
            <a:grpSpLocks/>
          </p:cNvGrpSpPr>
          <p:nvPr/>
        </p:nvGrpSpPr>
        <p:grpSpPr bwMode="auto">
          <a:xfrm>
            <a:off x="7740429" y="3636266"/>
            <a:ext cx="416744" cy="205711"/>
            <a:chOff x="1871277" y="1576300"/>
            <a:chExt cx="1128371" cy="437861"/>
          </a:xfrm>
        </p:grpSpPr>
        <p:sp>
          <p:nvSpPr>
            <p:cNvPr id="962" name="Oval 96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3" name="Rectangle 96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4" name="Oval 96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5" name="Freeform 96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6" name="Freeform 96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7" name="Freeform 96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8" name="Freeform 96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69" name="Straight Connector 968"/>
            <p:cNvCxnSpPr>
              <a:endCxn id="96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70" name="Straight Connector 96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71" name="Group 347"/>
          <p:cNvGrpSpPr>
            <a:grpSpLocks/>
          </p:cNvGrpSpPr>
          <p:nvPr/>
        </p:nvGrpSpPr>
        <p:grpSpPr bwMode="auto">
          <a:xfrm>
            <a:off x="6056633" y="3656920"/>
            <a:ext cx="375153" cy="169148"/>
            <a:chOff x="1871277" y="1576300"/>
            <a:chExt cx="1128371" cy="437861"/>
          </a:xfrm>
        </p:grpSpPr>
        <p:sp>
          <p:nvSpPr>
            <p:cNvPr id="972" name="Oval 9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3" name="Rectangle 9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4" name="Oval 9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5" name="Freeform 9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6" name="Freeform 9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7" name="Freeform 9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8" name="Freeform 9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79" name="Straight Connector 978"/>
            <p:cNvCxnSpPr>
              <a:endCxn id="9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80" name="Straight Connector 9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81" name="Group 347"/>
          <p:cNvGrpSpPr>
            <a:grpSpLocks/>
          </p:cNvGrpSpPr>
          <p:nvPr/>
        </p:nvGrpSpPr>
        <p:grpSpPr bwMode="auto">
          <a:xfrm>
            <a:off x="6970247" y="4493117"/>
            <a:ext cx="522452" cy="260369"/>
            <a:chOff x="1871277" y="1576300"/>
            <a:chExt cx="1128371" cy="437861"/>
          </a:xfrm>
        </p:grpSpPr>
        <p:sp>
          <p:nvSpPr>
            <p:cNvPr id="982" name="Oval 98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3" name="Rectangle 9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4" name="Oval 98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5" name="Freeform 9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6" name="Freeform 98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7" name="Freeform 98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8" name="Freeform 98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89" name="Straight Connector 988"/>
            <p:cNvCxnSpPr>
              <a:endCxn id="98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90" name="Straight Connector 98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91" name="Group 347"/>
          <p:cNvGrpSpPr>
            <a:grpSpLocks/>
          </p:cNvGrpSpPr>
          <p:nvPr/>
        </p:nvGrpSpPr>
        <p:grpSpPr bwMode="auto">
          <a:xfrm>
            <a:off x="6260655" y="4818927"/>
            <a:ext cx="522452" cy="260369"/>
            <a:chOff x="1871277" y="1576300"/>
            <a:chExt cx="1128371" cy="437861"/>
          </a:xfrm>
        </p:grpSpPr>
        <p:sp>
          <p:nvSpPr>
            <p:cNvPr id="992" name="Oval 9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3" name="Rectangle 9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4" name="Oval 9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5" name="Freeform 9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6" name="Freeform 9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7" name="Freeform 9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8" name="Freeform 9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99" name="Straight Connector 998"/>
            <p:cNvCxnSpPr>
              <a:endCxn id="9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00" name="Straight Connector 9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001" name="Group 347"/>
          <p:cNvGrpSpPr>
            <a:grpSpLocks/>
          </p:cNvGrpSpPr>
          <p:nvPr/>
        </p:nvGrpSpPr>
        <p:grpSpPr bwMode="auto">
          <a:xfrm>
            <a:off x="7693291" y="4813217"/>
            <a:ext cx="522452" cy="260369"/>
            <a:chOff x="1871277" y="1576300"/>
            <a:chExt cx="1128371" cy="437861"/>
          </a:xfrm>
        </p:grpSpPr>
        <p:sp>
          <p:nvSpPr>
            <p:cNvPr id="1002" name="Oval 10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3" name="Rectangle 10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4" name="Oval 10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5" name="Freeform 10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6" name="Freeform 10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7" name="Freeform 10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8" name="Freeform 10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009" name="Straight Connector 1008"/>
            <p:cNvCxnSpPr>
              <a:endCxn id="10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10" name="Straight Connector 10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49237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21105" y="240632"/>
            <a:ext cx="8077200" cy="525379"/>
          </a:xfrm>
        </p:spPr>
        <p:txBody>
          <a:bodyPr/>
          <a:lstStyle/>
          <a:p>
            <a:pPr>
              <a:defRPr/>
            </a:pPr>
            <a:r>
              <a:rPr lang="en-US" sz="4000" dirty="0">
                <a:latin typeface="Gill Sans MT" charset="0"/>
                <a:cs typeface="+mj-cs"/>
              </a:rPr>
              <a:t>Ethernet frame structure (more)</a:t>
            </a:r>
          </a:p>
        </p:txBody>
      </p:sp>
      <p:sp>
        <p:nvSpPr>
          <p:cNvPr id="55301" name="Rectangle 3"/>
          <p:cNvSpPr>
            <a:spLocks noGrp="1" noChangeArrowheads="1"/>
          </p:cNvSpPr>
          <p:nvPr>
            <p:ph type="body" idx="1"/>
          </p:nvPr>
        </p:nvSpPr>
        <p:spPr>
          <a:xfrm>
            <a:off x="577287" y="1115884"/>
            <a:ext cx="8272463" cy="3626708"/>
          </a:xfrm>
        </p:spPr>
        <p:txBody>
          <a:bodyPr/>
          <a:lstStyle/>
          <a:p>
            <a:pPr>
              <a:defRPr/>
            </a:pPr>
            <a:r>
              <a:rPr lang="en-US" sz="2400" dirty="0">
                <a:solidFill>
                  <a:srgbClr val="CC0000"/>
                </a:solidFill>
                <a:latin typeface="Gill Sans MT" charset="0"/>
                <a:cs typeface="+mn-cs"/>
              </a:rPr>
              <a:t>destination and source address: </a:t>
            </a:r>
            <a:r>
              <a:rPr lang="en-US" sz="2400" dirty="0">
                <a:latin typeface="Gill Sans MT" charset="0"/>
                <a:cs typeface="+mn-cs"/>
              </a:rPr>
              <a:t>6 bytes (referred to as octets)</a:t>
            </a:r>
          </a:p>
          <a:p>
            <a:pPr lvl="1">
              <a:defRPr/>
            </a:pPr>
            <a:r>
              <a:rPr lang="en-US" sz="2000" dirty="0">
                <a:latin typeface="Gill Sans MT" charset="0"/>
              </a:rPr>
              <a:t>adapter accepts frames with matching destination address, or broadcast address or recognized multicast address</a:t>
            </a:r>
          </a:p>
          <a:p>
            <a:pPr lvl="2">
              <a:defRPr/>
            </a:pPr>
            <a:r>
              <a:rPr lang="en-US" sz="1800" dirty="0">
                <a:latin typeface="Gill Sans MT" charset="0"/>
              </a:rPr>
              <a:t>it strips data link layer header and trailer and passes the payload to protocol layer identified in type field</a:t>
            </a:r>
          </a:p>
          <a:p>
            <a:pPr lvl="1">
              <a:defRPr/>
            </a:pPr>
            <a:r>
              <a:rPr lang="en-US" sz="2000" dirty="0">
                <a:latin typeface="Gill Sans MT" charset="0"/>
              </a:rPr>
              <a:t>adapter discards frames with unrecognized destination address</a:t>
            </a:r>
          </a:p>
          <a:p>
            <a:pPr>
              <a:defRPr/>
            </a:pPr>
            <a:r>
              <a:rPr lang="en-US" sz="2400" dirty="0">
                <a:solidFill>
                  <a:srgbClr val="CC0000"/>
                </a:solidFill>
                <a:latin typeface="Gill Sans MT" charset="0"/>
                <a:cs typeface="+mn-cs"/>
              </a:rPr>
              <a:t>type:</a:t>
            </a:r>
            <a:r>
              <a:rPr lang="en-US" sz="2400" i="1" dirty="0">
                <a:solidFill>
                  <a:srgbClr val="CC0000"/>
                </a:solidFill>
                <a:latin typeface="Gill Sans MT" charset="0"/>
                <a:cs typeface="+mn-cs"/>
              </a:rPr>
              <a:t> </a:t>
            </a:r>
            <a:r>
              <a:rPr lang="en-US" sz="2400" dirty="0">
                <a:latin typeface="Gill Sans MT" charset="0"/>
                <a:cs typeface="+mn-cs"/>
              </a:rPr>
              <a:t>identifies which higher layer protocol’s data is being transported in the payload of the frame </a:t>
            </a:r>
          </a:p>
          <a:p>
            <a:pPr>
              <a:defRPr/>
            </a:pPr>
            <a:r>
              <a:rPr lang="en-US" sz="2400" dirty="0">
                <a:solidFill>
                  <a:srgbClr val="CC0000"/>
                </a:solidFill>
                <a:latin typeface="Gill Sans MT" charset="0"/>
                <a:cs typeface="+mn-cs"/>
              </a:rPr>
              <a:t>CRC: </a:t>
            </a:r>
            <a:r>
              <a:rPr lang="en-US" sz="2400" dirty="0">
                <a:latin typeface="Gill Sans MT" charset="0"/>
                <a:cs typeface="+mn-cs"/>
              </a:rPr>
              <a:t>cyclic redundancy check bits used by receiver to detect error</a:t>
            </a:r>
          </a:p>
          <a:p>
            <a:pPr lvl="1">
              <a:defRPr/>
            </a:pPr>
            <a:r>
              <a:rPr lang="en-US" sz="2000" dirty="0">
                <a:latin typeface="Gill Sans MT" charset="0"/>
              </a:rPr>
              <a:t>error detected: frame is dropped, no recovery</a:t>
            </a:r>
          </a:p>
        </p:txBody>
      </p:sp>
      <p:pic>
        <p:nvPicPr>
          <p:cNvPr id="152581"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05" y="730513"/>
            <a:ext cx="6859337" cy="232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2582" name="Group 8"/>
          <p:cNvGrpSpPr>
            <a:grpSpLocks/>
          </p:cNvGrpSpPr>
          <p:nvPr/>
        </p:nvGrpSpPr>
        <p:grpSpPr bwMode="auto">
          <a:xfrm>
            <a:off x="1172969" y="4893984"/>
            <a:ext cx="6291263" cy="993775"/>
            <a:chOff x="940711" y="4902593"/>
            <a:chExt cx="6291001" cy="992895"/>
          </a:xfrm>
        </p:grpSpPr>
        <p:sp>
          <p:nvSpPr>
            <p:cNvPr id="152583"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52584"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endParaRPr lang="en-US" dirty="0"/>
            </a:p>
          </p:txBody>
        </p:sp>
        <p:cxnSp>
          <p:nvCxnSpPr>
            <p:cNvPr id="12" name="Straight Connector 3"/>
            <p:cNvCxnSpPr>
              <a:cxnSpLocks noChangeShapeType="1"/>
            </p:cNvCxnSpPr>
            <p:nvPr/>
          </p:nvCxnSpPr>
          <p:spPr bwMode="auto">
            <a:xfrm>
              <a:off x="1970956"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32"/>
            <p:cNvCxnSpPr>
              <a:cxnSpLocks noChangeShapeType="1"/>
            </p:cNvCxnSpPr>
            <p:nvPr/>
          </p:nvCxnSpPr>
          <p:spPr bwMode="auto">
            <a:xfrm>
              <a:off x="2701176"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33"/>
            <p:cNvCxnSpPr>
              <a:cxnSpLocks noChangeShapeType="1"/>
            </p:cNvCxnSpPr>
            <p:nvPr/>
          </p:nvCxnSpPr>
          <p:spPr bwMode="auto">
            <a:xfrm>
              <a:off x="3429807"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2590"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dest.</a:t>
              </a:r>
            </a:p>
            <a:p>
              <a:pPr algn="ctr">
                <a:lnSpc>
                  <a:spcPts val="1200"/>
                </a:lnSpc>
              </a:pPr>
              <a:r>
                <a:rPr lang="en-US" sz="1400" dirty="0">
                  <a:solidFill>
                    <a:schemeClr val="bg1"/>
                  </a:solidFill>
                  <a:latin typeface="Arial" charset="0"/>
                  <a:cs typeface="Arial" charset="0"/>
                </a:rPr>
                <a:t>address</a:t>
              </a:r>
            </a:p>
          </p:txBody>
        </p:sp>
        <p:sp>
          <p:nvSpPr>
            <p:cNvPr id="152591"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source</a:t>
              </a:r>
            </a:p>
            <a:p>
              <a:pPr algn="ctr">
                <a:lnSpc>
                  <a:spcPts val="1200"/>
                </a:lnSpc>
              </a:pPr>
              <a:r>
                <a:rPr lang="en-US" sz="1400" dirty="0">
                  <a:solidFill>
                    <a:schemeClr val="bg1"/>
                  </a:solidFill>
                  <a:latin typeface="Arial" charset="0"/>
                  <a:cs typeface="Arial" charset="0"/>
                </a:rPr>
                <a:t>address</a:t>
              </a:r>
            </a:p>
          </p:txBody>
        </p:sp>
        <p:sp>
          <p:nvSpPr>
            <p:cNvPr id="152592"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52593"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52594"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sp>
          <p:nvSpPr>
            <p:cNvPr id="152595"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dirty="0">
                  <a:solidFill>
                    <a:srgbClr val="000000"/>
                  </a:solidFill>
                  <a:latin typeface="Arial" charset="0"/>
                </a:rPr>
                <a:t>type</a:t>
              </a:r>
            </a:p>
          </p:txBody>
        </p:sp>
      </p:grpSp>
      <p:sp>
        <p:nvSpPr>
          <p:cNvPr id="21"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30</a:t>
            </a:fld>
            <a:endParaRPr lang="en-US" sz="1200" dirty="0">
              <a:latin typeface="Tahoma" charset="0"/>
            </a:endParaRPr>
          </a:p>
        </p:txBody>
      </p:sp>
      <p:sp>
        <p:nvSpPr>
          <p:cNvPr id="22"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8273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152401" y="95250"/>
            <a:ext cx="3641834" cy="666751"/>
          </a:xfrm>
        </p:spPr>
        <p:txBody>
          <a:bodyPr/>
          <a:lstStyle/>
          <a:p>
            <a:pPr>
              <a:defRPr/>
            </a:pPr>
            <a:r>
              <a:rPr lang="en-US" sz="3200" dirty="0">
                <a:latin typeface="Gill Sans MT" charset="0"/>
                <a:cs typeface="+mj-cs"/>
              </a:rPr>
              <a:t>Ethernet standards</a:t>
            </a:r>
          </a:p>
        </p:txBody>
      </p:sp>
      <p:sp>
        <p:nvSpPr>
          <p:cNvPr id="59397" name="Rectangle 3"/>
          <p:cNvSpPr>
            <a:spLocks noGrp="1" noChangeArrowheads="1"/>
          </p:cNvSpPr>
          <p:nvPr>
            <p:ph type="body" idx="1"/>
          </p:nvPr>
        </p:nvSpPr>
        <p:spPr>
          <a:xfrm>
            <a:off x="391007" y="1040606"/>
            <a:ext cx="8059256" cy="2836070"/>
          </a:xfrm>
        </p:spPr>
        <p:txBody>
          <a:bodyPr/>
          <a:lstStyle/>
          <a:p>
            <a:pPr>
              <a:lnSpc>
                <a:spcPct val="90000"/>
              </a:lnSpc>
              <a:defRPr/>
            </a:pPr>
            <a:r>
              <a:rPr lang="en-US" i="1" dirty="0">
                <a:solidFill>
                  <a:srgbClr val="CC0000"/>
                </a:solidFill>
                <a:latin typeface="Gill Sans MT" charset="0"/>
                <a:cs typeface="+mn-cs"/>
              </a:rPr>
              <a:t>many</a:t>
            </a:r>
            <a:r>
              <a:rPr lang="en-US" dirty="0">
                <a:solidFill>
                  <a:srgbClr val="CC0000"/>
                </a:solidFill>
                <a:latin typeface="Gill Sans MT" charset="0"/>
                <a:cs typeface="+mn-cs"/>
              </a:rPr>
              <a:t> </a:t>
            </a:r>
            <a:r>
              <a:rPr lang="en-US" dirty="0">
                <a:latin typeface="Gill Sans MT" charset="0"/>
                <a:cs typeface="+mn-cs"/>
              </a:rPr>
              <a:t>different Ethernet standards exist do accommodate new physical layer speeds and mediums</a:t>
            </a:r>
          </a:p>
          <a:p>
            <a:pPr lvl="1">
              <a:lnSpc>
                <a:spcPct val="90000"/>
              </a:lnSpc>
              <a:defRPr/>
            </a:pPr>
            <a:r>
              <a:rPr lang="en-US" dirty="0">
                <a:latin typeface="Gill Sans MT" charset="0"/>
              </a:rPr>
              <a:t>different speeds: 2 Mbps, 10 Mbps, 100 Mbps, 1Gbps, 10 Gbps, 40 Gbps</a:t>
            </a:r>
          </a:p>
          <a:p>
            <a:pPr lvl="1">
              <a:lnSpc>
                <a:spcPct val="90000"/>
              </a:lnSpc>
              <a:defRPr/>
            </a:pPr>
            <a:r>
              <a:rPr lang="en-US" dirty="0">
                <a:latin typeface="Gill Sans MT" charset="0"/>
              </a:rPr>
              <a:t>different physical layer media: fiber, cable</a:t>
            </a:r>
            <a:endParaRPr lang="en-US" dirty="0">
              <a:latin typeface="Gill Sans MT" charset="0"/>
              <a:cs typeface="+mn-cs"/>
            </a:endParaRPr>
          </a:p>
          <a:p>
            <a:pPr>
              <a:lnSpc>
                <a:spcPct val="90000"/>
              </a:lnSpc>
              <a:defRPr/>
            </a:pPr>
            <a:r>
              <a:rPr lang="en-US" dirty="0">
                <a:latin typeface="Gill Sans MT" charset="0"/>
                <a:cs typeface="+mn-cs"/>
              </a:rPr>
              <a:t>all have </a:t>
            </a:r>
            <a:r>
              <a:rPr lang="en-US" dirty="0">
                <a:latin typeface="Gill Sans MT" charset="0"/>
              </a:rPr>
              <a:t>common frame format and MAC protocol</a:t>
            </a:r>
          </a:p>
        </p:txBody>
      </p:sp>
      <p:sp>
        <p:nvSpPr>
          <p:cNvPr id="156677" name="Freeform 39"/>
          <p:cNvSpPr>
            <a:spLocks/>
          </p:cNvSpPr>
          <p:nvPr/>
        </p:nvSpPr>
        <p:spPr bwMode="auto">
          <a:xfrm>
            <a:off x="2873375" y="4075113"/>
            <a:ext cx="1393825" cy="1527175"/>
          </a:xfrm>
          <a:custGeom>
            <a:avLst/>
            <a:gdLst>
              <a:gd name="T0" fmla="*/ 2147483647 w 878"/>
              <a:gd name="T1" fmla="*/ 0 h 962"/>
              <a:gd name="T2" fmla="*/ 0 w 878"/>
              <a:gd name="T3" fmla="*/ 2147483647 h 962"/>
              <a:gd name="T4" fmla="*/ 2147483647 w 878"/>
              <a:gd name="T5" fmla="*/ 2147483647 h 962"/>
              <a:gd name="T6" fmla="*/ 2147483647 w 878"/>
              <a:gd name="T7" fmla="*/ 2147483647 h 962"/>
              <a:gd name="T8" fmla="*/ 2147483647 w 878"/>
              <a:gd name="T9" fmla="*/ 0 h 9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8" h="962">
                <a:moveTo>
                  <a:pt x="851" y="0"/>
                </a:moveTo>
                <a:lnTo>
                  <a:pt x="0" y="622"/>
                </a:lnTo>
                <a:lnTo>
                  <a:pt x="7" y="962"/>
                </a:lnTo>
                <a:lnTo>
                  <a:pt x="878" y="960"/>
                </a:lnTo>
                <a:lnTo>
                  <a:pt x="851" y="0"/>
                </a:lnTo>
                <a:close/>
              </a:path>
            </a:pathLst>
          </a:custGeom>
          <a:gradFill rotWithShape="1">
            <a:gsLst>
              <a:gs pos="0">
                <a:srgbClr val="DDDDDD"/>
              </a:gs>
              <a:gs pos="100000">
                <a:schemeClr val="bg1"/>
              </a:gs>
            </a:gsLst>
            <a:lin ang="0" scaled="1"/>
          </a:gradFill>
          <a:ln w="9525" cap="flat">
            <a:solidFill>
              <a:schemeClr val="tx1"/>
            </a:solidFill>
            <a:prstDash val="dash"/>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56678" name="Group 40"/>
          <p:cNvGrpSpPr>
            <a:grpSpLocks/>
          </p:cNvGrpSpPr>
          <p:nvPr/>
        </p:nvGrpSpPr>
        <p:grpSpPr bwMode="auto">
          <a:xfrm>
            <a:off x="1577975" y="4189413"/>
            <a:ext cx="1300163" cy="1465262"/>
            <a:chOff x="921" y="785"/>
            <a:chExt cx="819" cy="923"/>
          </a:xfrm>
        </p:grpSpPr>
        <p:sp>
          <p:nvSpPr>
            <p:cNvPr id="59419" name="Rectangle 41"/>
            <p:cNvSpPr>
              <a:spLocks noChangeArrowheads="1"/>
            </p:cNvSpPr>
            <p:nvPr/>
          </p:nvSpPr>
          <p:spPr bwMode="auto">
            <a:xfrm>
              <a:off x="924" y="810"/>
              <a:ext cx="816" cy="86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20" name="Text Box 42"/>
            <p:cNvSpPr txBox="1">
              <a:spLocks noChangeArrowheads="1"/>
            </p:cNvSpPr>
            <p:nvPr/>
          </p:nvSpPr>
          <p:spPr bwMode="auto">
            <a:xfrm>
              <a:off x="922" y="785"/>
              <a:ext cx="804" cy="9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i="0" dirty="0">
                  <a:latin typeface="Arial" charset="0"/>
                  <a:cs typeface="+mn-cs"/>
                </a:rPr>
                <a:t>application</a:t>
              </a:r>
            </a:p>
            <a:p>
              <a:pPr algn="ctr" eaLnBrk="1" hangingPunct="1">
                <a:defRPr/>
              </a:pPr>
              <a:r>
                <a:rPr lang="en-US" i="0" dirty="0">
                  <a:latin typeface="Arial" charset="0"/>
                  <a:cs typeface="+mn-cs"/>
                </a:rPr>
                <a:t>transport</a:t>
              </a:r>
            </a:p>
            <a:p>
              <a:pPr algn="ctr" eaLnBrk="1" hangingPunct="1">
                <a:defRPr/>
              </a:pPr>
              <a:r>
                <a:rPr lang="en-US" i="0" dirty="0">
                  <a:latin typeface="Arial" charset="0"/>
                  <a:cs typeface="+mn-cs"/>
                </a:rPr>
                <a:t>network</a:t>
              </a:r>
            </a:p>
            <a:p>
              <a:pPr algn="ctr" eaLnBrk="1" hangingPunct="1">
                <a:defRPr/>
              </a:pPr>
              <a:r>
                <a:rPr lang="en-US" i="0" dirty="0">
                  <a:latin typeface="Arial" charset="0"/>
                  <a:cs typeface="+mn-cs"/>
                </a:rPr>
                <a:t>link</a:t>
              </a:r>
            </a:p>
            <a:p>
              <a:pPr algn="ctr" eaLnBrk="1" hangingPunct="1">
                <a:defRPr/>
              </a:pPr>
              <a:r>
                <a:rPr lang="en-US" i="0" dirty="0">
                  <a:latin typeface="Arial" charset="0"/>
                  <a:cs typeface="+mn-cs"/>
                </a:rPr>
                <a:t>physical</a:t>
              </a:r>
            </a:p>
          </p:txBody>
        </p:sp>
        <p:sp>
          <p:nvSpPr>
            <p:cNvPr id="59421" name="Line 43"/>
            <p:cNvSpPr>
              <a:spLocks noChangeShapeType="1"/>
            </p:cNvSpPr>
            <p:nvPr/>
          </p:nvSpPr>
          <p:spPr bwMode="auto">
            <a:xfrm>
              <a:off x="924" y="993"/>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2" name="Line 44"/>
            <p:cNvSpPr>
              <a:spLocks noChangeShapeType="1"/>
            </p:cNvSpPr>
            <p:nvPr/>
          </p:nvSpPr>
          <p:spPr bwMode="auto">
            <a:xfrm>
              <a:off x="924" y="1167"/>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3" name="Line 45"/>
            <p:cNvSpPr>
              <a:spLocks noChangeShapeType="1"/>
            </p:cNvSpPr>
            <p:nvPr/>
          </p:nvSpPr>
          <p:spPr bwMode="auto">
            <a:xfrm>
              <a:off x="921" y="1344"/>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4" name="Line 46"/>
            <p:cNvSpPr>
              <a:spLocks noChangeShapeType="1"/>
            </p:cNvSpPr>
            <p:nvPr/>
          </p:nvSpPr>
          <p:spPr bwMode="auto">
            <a:xfrm>
              <a:off x="926" y="1501"/>
              <a:ext cx="808" cy="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5" name="Line 47"/>
            <p:cNvSpPr>
              <a:spLocks noChangeShapeType="1"/>
            </p:cNvSpPr>
            <p:nvPr/>
          </p:nvSpPr>
          <p:spPr bwMode="auto">
            <a:xfrm>
              <a:off x="926" y="1552"/>
              <a:ext cx="0" cy="106"/>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6" name="Line 48"/>
            <p:cNvSpPr>
              <a:spLocks noChangeShapeType="1"/>
            </p:cNvSpPr>
            <p:nvPr/>
          </p:nvSpPr>
          <p:spPr bwMode="auto">
            <a:xfrm>
              <a:off x="1739" y="1541"/>
              <a:ext cx="0" cy="106"/>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59400" name="Rectangle 49"/>
          <p:cNvSpPr>
            <a:spLocks noChangeArrowheads="1"/>
          </p:cNvSpPr>
          <p:nvPr/>
        </p:nvSpPr>
        <p:spPr bwMode="auto">
          <a:xfrm>
            <a:off x="4230688" y="4038600"/>
            <a:ext cx="4195762" cy="156845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01" name="Line 50"/>
          <p:cNvSpPr>
            <a:spLocks noChangeShapeType="1"/>
          </p:cNvSpPr>
          <p:nvPr/>
        </p:nvSpPr>
        <p:spPr bwMode="auto">
          <a:xfrm flipV="1">
            <a:off x="4244975" y="4703763"/>
            <a:ext cx="4178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02" name="Text Box 51"/>
          <p:cNvSpPr txBox="1">
            <a:spLocks noChangeArrowheads="1"/>
          </p:cNvSpPr>
          <p:nvPr/>
        </p:nvSpPr>
        <p:spPr bwMode="auto">
          <a:xfrm>
            <a:off x="5413375" y="4079875"/>
            <a:ext cx="1735138" cy="5810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600" i="0" dirty="0">
                <a:latin typeface="Arial" charset="0"/>
                <a:cs typeface="+mn-cs"/>
              </a:rPr>
              <a:t>MAC protocol</a:t>
            </a:r>
          </a:p>
          <a:p>
            <a:pPr algn="ctr" eaLnBrk="1" hangingPunct="1">
              <a:defRPr/>
            </a:pPr>
            <a:r>
              <a:rPr lang="en-US" sz="1600" i="0" dirty="0">
                <a:latin typeface="Arial" charset="0"/>
                <a:cs typeface="+mn-cs"/>
              </a:rPr>
              <a:t>and frame format</a:t>
            </a:r>
          </a:p>
        </p:txBody>
      </p:sp>
      <p:sp>
        <p:nvSpPr>
          <p:cNvPr id="59403" name="Text Box 52"/>
          <p:cNvSpPr txBox="1">
            <a:spLocks noChangeArrowheads="1"/>
          </p:cNvSpPr>
          <p:nvPr/>
        </p:nvSpPr>
        <p:spPr bwMode="auto">
          <a:xfrm>
            <a:off x="4398963" y="4794250"/>
            <a:ext cx="1250950"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100BASE-TX</a:t>
            </a:r>
          </a:p>
        </p:txBody>
      </p:sp>
      <p:sp>
        <p:nvSpPr>
          <p:cNvPr id="59404" name="Text Box 53"/>
          <p:cNvSpPr txBox="1">
            <a:spLocks noChangeArrowheads="1"/>
          </p:cNvSpPr>
          <p:nvPr/>
        </p:nvSpPr>
        <p:spPr bwMode="auto">
          <a:xfrm>
            <a:off x="4410075" y="5154613"/>
            <a:ext cx="1230313"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100BASE-T4</a:t>
            </a:r>
          </a:p>
        </p:txBody>
      </p:sp>
      <p:sp>
        <p:nvSpPr>
          <p:cNvPr id="59405" name="Text Box 54"/>
          <p:cNvSpPr txBox="1">
            <a:spLocks noChangeArrowheads="1"/>
          </p:cNvSpPr>
          <p:nvPr/>
        </p:nvSpPr>
        <p:spPr bwMode="auto">
          <a:xfrm>
            <a:off x="7081838" y="4789488"/>
            <a:ext cx="1250950"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100BASE-FX</a:t>
            </a:r>
          </a:p>
        </p:txBody>
      </p:sp>
      <p:sp>
        <p:nvSpPr>
          <p:cNvPr id="156685" name="Freeform 55"/>
          <p:cNvSpPr>
            <a:spLocks/>
          </p:cNvSpPr>
          <p:nvPr/>
        </p:nvSpPr>
        <p:spPr bwMode="auto">
          <a:xfrm>
            <a:off x="2887663" y="4684713"/>
            <a:ext cx="1393825" cy="611187"/>
          </a:xfrm>
          <a:custGeom>
            <a:avLst/>
            <a:gdLst>
              <a:gd name="T0" fmla="*/ 0 w 878"/>
              <a:gd name="T1" fmla="*/ 2147483647 h 385"/>
              <a:gd name="T2" fmla="*/ 2147483647 w 878"/>
              <a:gd name="T3" fmla="*/ 0 h 385"/>
              <a:gd name="T4" fmla="*/ 0 60000 65536"/>
              <a:gd name="T5" fmla="*/ 0 60000 65536"/>
            </a:gdLst>
            <a:ahLst/>
            <a:cxnLst>
              <a:cxn ang="T4">
                <a:pos x="T0" y="T1"/>
              </a:cxn>
              <a:cxn ang="T5">
                <a:pos x="T2" y="T3"/>
              </a:cxn>
            </a:cxnLst>
            <a:rect l="0" t="0" r="r" b="b"/>
            <a:pathLst>
              <a:path w="878" h="385">
                <a:moveTo>
                  <a:pt x="0" y="385"/>
                </a:moveTo>
                <a:lnTo>
                  <a:pt x="878" y="0"/>
                </a:lnTo>
              </a:path>
            </a:pathLst>
          </a:custGeom>
          <a:noFill/>
          <a:ln w="9525" cap="flat">
            <a:solidFill>
              <a:schemeClr val="tx1"/>
            </a:solidFill>
            <a:prstDash val="dash"/>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9407" name="Text Box 56"/>
          <p:cNvSpPr txBox="1">
            <a:spLocks noChangeArrowheads="1"/>
          </p:cNvSpPr>
          <p:nvPr/>
        </p:nvSpPr>
        <p:spPr bwMode="auto">
          <a:xfrm>
            <a:off x="5741988" y="4787900"/>
            <a:ext cx="1230312"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100BASE-T2</a:t>
            </a:r>
          </a:p>
        </p:txBody>
      </p:sp>
      <p:sp>
        <p:nvSpPr>
          <p:cNvPr id="59408" name="Text Box 57"/>
          <p:cNvSpPr txBox="1">
            <a:spLocks noChangeArrowheads="1"/>
          </p:cNvSpPr>
          <p:nvPr/>
        </p:nvSpPr>
        <p:spPr bwMode="auto">
          <a:xfrm>
            <a:off x="5724525" y="5148263"/>
            <a:ext cx="1262063"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100BASE-SX</a:t>
            </a:r>
          </a:p>
        </p:txBody>
      </p:sp>
      <p:sp>
        <p:nvSpPr>
          <p:cNvPr id="59409" name="Text Box 58"/>
          <p:cNvSpPr txBox="1">
            <a:spLocks noChangeArrowheads="1"/>
          </p:cNvSpPr>
          <p:nvPr/>
        </p:nvSpPr>
        <p:spPr bwMode="auto">
          <a:xfrm>
            <a:off x="7088188" y="5143500"/>
            <a:ext cx="1262062"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100BASE-BX</a:t>
            </a:r>
          </a:p>
        </p:txBody>
      </p:sp>
      <p:grpSp>
        <p:nvGrpSpPr>
          <p:cNvPr id="412739" name="Group 67"/>
          <p:cNvGrpSpPr>
            <a:grpSpLocks/>
          </p:cNvGrpSpPr>
          <p:nvPr/>
        </p:nvGrpSpPr>
        <p:grpSpPr bwMode="auto">
          <a:xfrm>
            <a:off x="5681663" y="4743450"/>
            <a:ext cx="2768600" cy="1565275"/>
            <a:chOff x="3579" y="2988"/>
            <a:chExt cx="1744" cy="986"/>
          </a:xfrm>
        </p:grpSpPr>
        <p:sp>
          <p:nvSpPr>
            <p:cNvPr id="156695" name="Freeform 59"/>
            <p:cNvSpPr>
              <a:spLocks/>
            </p:cNvSpPr>
            <p:nvPr/>
          </p:nvSpPr>
          <p:spPr bwMode="auto">
            <a:xfrm>
              <a:off x="3579" y="2988"/>
              <a:ext cx="1709" cy="489"/>
            </a:xfrm>
            <a:custGeom>
              <a:avLst/>
              <a:gdLst>
                <a:gd name="T0" fmla="*/ 842 w 1709"/>
                <a:gd name="T1" fmla="*/ 0 h 489"/>
                <a:gd name="T2" fmla="*/ 843 w 1709"/>
                <a:gd name="T3" fmla="*/ 239 h 489"/>
                <a:gd name="T4" fmla="*/ 5 w 1709"/>
                <a:gd name="T5" fmla="*/ 239 h 489"/>
                <a:gd name="T6" fmla="*/ 0 w 1709"/>
                <a:gd name="T7" fmla="*/ 489 h 489"/>
                <a:gd name="T8" fmla="*/ 1709 w 1709"/>
                <a:gd name="T9" fmla="*/ 489 h 489"/>
                <a:gd name="T10" fmla="*/ 1704 w 1709"/>
                <a:gd name="T11" fmla="*/ 0 h 489"/>
                <a:gd name="T12" fmla="*/ 842 w 1709"/>
                <a:gd name="T13" fmla="*/ 0 h 4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9" h="489">
                  <a:moveTo>
                    <a:pt x="842" y="0"/>
                  </a:moveTo>
                  <a:lnTo>
                    <a:pt x="843" y="239"/>
                  </a:lnTo>
                  <a:lnTo>
                    <a:pt x="5" y="239"/>
                  </a:lnTo>
                  <a:lnTo>
                    <a:pt x="0" y="489"/>
                  </a:lnTo>
                  <a:lnTo>
                    <a:pt x="1709" y="489"/>
                  </a:lnTo>
                  <a:cubicBezTo>
                    <a:pt x="1707" y="330"/>
                    <a:pt x="1706" y="159"/>
                    <a:pt x="1704" y="0"/>
                  </a:cubicBezTo>
                  <a:lnTo>
                    <a:pt x="842" y="0"/>
                  </a:lnTo>
                  <a:close/>
                </a:path>
              </a:pathLst>
            </a:custGeom>
            <a:noFill/>
            <a:ln w="19050" cap="flat" cmpd="sng">
              <a:solidFill>
                <a:srgbClr val="FF00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9417" name="Line 60"/>
            <p:cNvSpPr>
              <a:spLocks noChangeShapeType="1"/>
            </p:cNvSpPr>
            <p:nvPr/>
          </p:nvSpPr>
          <p:spPr bwMode="auto">
            <a:xfrm>
              <a:off x="4410" y="3494"/>
              <a:ext cx="227" cy="291"/>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8" name="Text Box 61"/>
            <p:cNvSpPr txBox="1">
              <a:spLocks noChangeArrowheads="1"/>
            </p:cNvSpPr>
            <p:nvPr/>
          </p:nvSpPr>
          <p:spPr bwMode="auto">
            <a:xfrm>
              <a:off x="4003" y="3741"/>
              <a:ext cx="132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C0000"/>
                  </a:solidFill>
                  <a:latin typeface="Arial" charset="0"/>
                  <a:cs typeface="Arial" charset="0"/>
                </a:rPr>
                <a:t>fiber physical layer</a:t>
              </a:r>
            </a:p>
          </p:txBody>
        </p:sp>
      </p:grpSp>
      <p:grpSp>
        <p:nvGrpSpPr>
          <p:cNvPr id="412738" name="Group 66"/>
          <p:cNvGrpSpPr>
            <a:grpSpLocks/>
          </p:cNvGrpSpPr>
          <p:nvPr/>
        </p:nvGrpSpPr>
        <p:grpSpPr bwMode="auto">
          <a:xfrm>
            <a:off x="3689350" y="4733925"/>
            <a:ext cx="3303588" cy="1874838"/>
            <a:chOff x="2324" y="2982"/>
            <a:chExt cx="2081" cy="1181"/>
          </a:xfrm>
        </p:grpSpPr>
        <p:sp>
          <p:nvSpPr>
            <p:cNvPr id="156692" name="Freeform 62"/>
            <p:cNvSpPr>
              <a:spLocks/>
            </p:cNvSpPr>
            <p:nvPr/>
          </p:nvSpPr>
          <p:spPr bwMode="auto">
            <a:xfrm>
              <a:off x="2741" y="2982"/>
              <a:ext cx="1664" cy="495"/>
            </a:xfrm>
            <a:custGeom>
              <a:avLst/>
              <a:gdLst>
                <a:gd name="T0" fmla="*/ 1664 w 1664"/>
                <a:gd name="T1" fmla="*/ 0 h 495"/>
                <a:gd name="T2" fmla="*/ 1652 w 1664"/>
                <a:gd name="T3" fmla="*/ 233 h 495"/>
                <a:gd name="T4" fmla="*/ 820 w 1664"/>
                <a:gd name="T5" fmla="*/ 233 h 495"/>
                <a:gd name="T6" fmla="*/ 814 w 1664"/>
                <a:gd name="T7" fmla="*/ 495 h 495"/>
                <a:gd name="T8" fmla="*/ 0 w 1664"/>
                <a:gd name="T9" fmla="*/ 495 h 495"/>
                <a:gd name="T10" fmla="*/ 0 w 1664"/>
                <a:gd name="T11" fmla="*/ 0 h 495"/>
                <a:gd name="T12" fmla="*/ 1664 w 1664"/>
                <a:gd name="T13" fmla="*/ 0 h 4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64" h="495">
                  <a:moveTo>
                    <a:pt x="1664" y="0"/>
                  </a:moveTo>
                  <a:lnTo>
                    <a:pt x="1652" y="233"/>
                  </a:lnTo>
                  <a:lnTo>
                    <a:pt x="820" y="233"/>
                  </a:lnTo>
                  <a:lnTo>
                    <a:pt x="814" y="495"/>
                  </a:lnTo>
                  <a:lnTo>
                    <a:pt x="0" y="495"/>
                  </a:lnTo>
                  <a:lnTo>
                    <a:pt x="0" y="0"/>
                  </a:lnTo>
                  <a:lnTo>
                    <a:pt x="1664" y="0"/>
                  </a:lnTo>
                  <a:close/>
                </a:path>
              </a:pathLst>
            </a:custGeom>
            <a:noFill/>
            <a:ln w="28575" cap="flat" cmpd="sng">
              <a:solidFill>
                <a:schemeClr val="accent2"/>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9414" name="Line 63"/>
            <p:cNvSpPr>
              <a:spLocks noChangeShapeType="1"/>
            </p:cNvSpPr>
            <p:nvPr/>
          </p:nvSpPr>
          <p:spPr bwMode="auto">
            <a:xfrm flipH="1">
              <a:off x="2929" y="3503"/>
              <a:ext cx="227" cy="291"/>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5" name="Text Box 65"/>
            <p:cNvSpPr txBox="1">
              <a:spLocks noChangeArrowheads="1"/>
            </p:cNvSpPr>
            <p:nvPr/>
          </p:nvSpPr>
          <p:spPr bwMode="auto">
            <a:xfrm>
              <a:off x="2324" y="3756"/>
              <a:ext cx="1328"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99"/>
                  </a:solidFill>
                  <a:latin typeface="Arial" charset="0"/>
                  <a:cs typeface="Arial" charset="0"/>
                </a:rPr>
                <a:t>copper (twisted</a:t>
              </a:r>
            </a:p>
            <a:p>
              <a:pPr>
                <a:defRPr/>
              </a:pPr>
              <a:r>
                <a:rPr lang="en-US" i="0" dirty="0">
                  <a:solidFill>
                    <a:srgbClr val="000099"/>
                  </a:solidFill>
                  <a:latin typeface="Arial" charset="0"/>
                  <a:cs typeface="Arial" charset="0"/>
                </a:rPr>
                <a:t>pair) physical layer</a:t>
              </a:r>
            </a:p>
          </p:txBody>
        </p:sp>
      </p:grpSp>
      <p:pic>
        <p:nvPicPr>
          <p:cNvPr id="156691" name="Picture 1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642145"/>
            <a:ext cx="3210910" cy="157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31</a:t>
            </a:fld>
            <a:endParaRPr lang="en-US" sz="1200" dirty="0">
              <a:latin typeface="Tahoma" charset="0"/>
            </a:endParaRPr>
          </a:p>
        </p:txBody>
      </p:sp>
      <p:sp>
        <p:nvSpPr>
          <p:cNvPr id="36"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153532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solidFill>
                  <a:srgbClr val="C00000"/>
                </a:solidFill>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32</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586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a:xfrm>
            <a:off x="148856" y="128574"/>
            <a:ext cx="7772400" cy="446315"/>
          </a:xfrm>
        </p:spPr>
        <p:txBody>
          <a:bodyPr/>
          <a:lstStyle/>
          <a:p>
            <a:pPr>
              <a:defRPr/>
            </a:pPr>
            <a:r>
              <a:rPr lang="en-US" sz="4000" dirty="0">
                <a:latin typeface="Gill Sans MT" charset="0"/>
                <a:cs typeface="+mj-cs"/>
              </a:rPr>
              <a:t>Data link layer </a:t>
            </a:r>
            <a:r>
              <a:rPr lang="en-US" dirty="0">
                <a:latin typeface="Gill Sans MT" charset="0"/>
                <a:cs typeface="+mj-cs"/>
              </a:rPr>
              <a:t>addresses</a:t>
            </a:r>
            <a:endParaRPr lang="en-US" sz="4000" dirty="0">
              <a:latin typeface="Gill Sans MT" charset="0"/>
              <a:cs typeface="+mj-cs"/>
            </a:endParaRPr>
          </a:p>
        </p:txBody>
      </p:sp>
      <p:sp>
        <p:nvSpPr>
          <p:cNvPr id="39941" name="Rectangle 3"/>
          <p:cNvSpPr>
            <a:spLocks noGrp="1" noChangeArrowheads="1"/>
          </p:cNvSpPr>
          <p:nvPr>
            <p:ph type="body" idx="1"/>
          </p:nvPr>
        </p:nvSpPr>
        <p:spPr>
          <a:xfrm>
            <a:off x="148856" y="1063256"/>
            <a:ext cx="8846288" cy="5635256"/>
          </a:xfrm>
        </p:spPr>
        <p:txBody>
          <a:bodyPr/>
          <a:lstStyle/>
          <a:p>
            <a:pPr>
              <a:defRPr/>
            </a:pPr>
            <a:r>
              <a:rPr lang="en-US" dirty="0">
                <a:latin typeface="Gill Sans MT" charset="0"/>
                <a:cs typeface="+mn-cs"/>
              </a:rPr>
              <a:t>a device interface address can also be referred to as: Link/MAC/LAN/Ethernet/physical/hardware address</a:t>
            </a:r>
            <a:r>
              <a:rPr lang="en-US" dirty="0">
                <a:solidFill>
                  <a:srgbClr val="FF0000"/>
                </a:solidFill>
                <a:latin typeface="Gill Sans MT" charset="0"/>
                <a:cs typeface="+mn-cs"/>
              </a:rPr>
              <a:t> </a:t>
            </a:r>
          </a:p>
          <a:p>
            <a:pPr>
              <a:defRPr/>
            </a:pPr>
            <a:r>
              <a:rPr lang="en-US" dirty="0">
                <a:latin typeface="Gill Sans MT" charset="0"/>
              </a:rPr>
              <a:t>function:</a:t>
            </a:r>
            <a:r>
              <a:rPr lang="en-US" dirty="0">
                <a:solidFill>
                  <a:schemeClr val="accent2"/>
                </a:solidFill>
                <a:latin typeface="Gill Sans MT" charset="0"/>
              </a:rPr>
              <a:t> </a:t>
            </a:r>
            <a:r>
              <a:rPr lang="en-US" i="1" dirty="0">
                <a:solidFill>
                  <a:srgbClr val="CC0000"/>
                </a:solidFill>
                <a:latin typeface="Gill Sans MT" charset="0"/>
              </a:rPr>
              <a:t>used ‘locally” to get data frame from one device interface to another device interface on </a:t>
            </a:r>
            <a:r>
              <a:rPr lang="en-US" b="1" i="1" u="sng" dirty="0">
                <a:solidFill>
                  <a:srgbClr val="CC0000"/>
                </a:solidFill>
                <a:latin typeface="Gill Sans MT" charset="0"/>
              </a:rPr>
              <a:t>same</a:t>
            </a:r>
            <a:r>
              <a:rPr lang="en-US" i="1" dirty="0">
                <a:solidFill>
                  <a:srgbClr val="CC0000"/>
                </a:solidFill>
                <a:latin typeface="Gill Sans MT" charset="0"/>
              </a:rPr>
              <a:t> physical layer network – Ethernet, </a:t>
            </a:r>
            <a:r>
              <a:rPr lang="en-US" i="1" dirty="0" err="1">
                <a:solidFill>
                  <a:srgbClr val="CC0000"/>
                </a:solidFill>
                <a:latin typeface="Gill Sans MT" charset="0"/>
              </a:rPr>
              <a:t>WiFi</a:t>
            </a:r>
            <a:r>
              <a:rPr lang="en-US" i="1" dirty="0">
                <a:solidFill>
                  <a:srgbClr val="CC0000"/>
                </a:solidFill>
                <a:latin typeface="Gill Sans MT" charset="0"/>
              </a:rPr>
              <a:t>,….., </a:t>
            </a:r>
          </a:p>
          <a:p>
            <a:pPr lvl="1">
              <a:defRPr/>
            </a:pPr>
            <a:r>
              <a:rPr lang="en-US" dirty="0">
                <a:latin typeface="Gill Sans MT" charset="0"/>
              </a:rPr>
              <a:t>address bits burned in ROM of device interface, also sometimes software settable</a:t>
            </a:r>
          </a:p>
          <a:p>
            <a:pPr lvl="1">
              <a:lnSpc>
                <a:spcPct val="90000"/>
              </a:lnSpc>
              <a:defRPr/>
            </a:pPr>
            <a:r>
              <a:rPr lang="en-US" dirty="0">
                <a:latin typeface="Gill Sans MT" charset="0"/>
              </a:rPr>
              <a:t>e.g.: Ethernet – 48bits (6octets): 1a-2f-bb-76-09-ad</a:t>
            </a: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r>
              <a:rPr lang="en-US" sz="2800" dirty="0" err="1">
                <a:latin typeface="Gill Sans MT" charset="0"/>
              </a:rPr>
              <a:t>ff:ff:ff:ff:ff:ff</a:t>
            </a:r>
            <a:r>
              <a:rPr lang="en-US" sz="2800" dirty="0">
                <a:latin typeface="Gill Sans MT" charset="0"/>
              </a:rPr>
              <a:t> – all “1”s -&gt; </a:t>
            </a:r>
            <a:r>
              <a:rPr lang="en-US" sz="2800" dirty="0">
                <a:solidFill>
                  <a:srgbClr val="C00000"/>
                </a:solidFill>
                <a:latin typeface="Gill Sans MT" charset="0"/>
              </a:rPr>
              <a:t>broadcast</a:t>
            </a:r>
            <a:r>
              <a:rPr lang="en-US" sz="2800" dirty="0">
                <a:latin typeface="Gill Sans MT" charset="0"/>
              </a:rPr>
              <a:t> address on local network</a:t>
            </a:r>
          </a:p>
          <a:p>
            <a:pPr lvl="1">
              <a:lnSpc>
                <a:spcPct val="90000"/>
              </a:lnSpc>
              <a:defRPr/>
            </a:pPr>
            <a:endParaRPr lang="en-US" dirty="0">
              <a:latin typeface="Gill Sans MT" charset="0"/>
            </a:endParaRPr>
          </a:p>
        </p:txBody>
      </p:sp>
      <p:pic>
        <p:nvPicPr>
          <p:cNvPr id="121861"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56" y="668867"/>
            <a:ext cx="5434363" cy="1795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3" name="Text Box 6"/>
          <p:cNvSpPr txBox="1">
            <a:spLocks noChangeArrowheads="1"/>
          </p:cNvSpPr>
          <p:nvPr/>
        </p:nvSpPr>
        <p:spPr bwMode="auto">
          <a:xfrm>
            <a:off x="58020" y="4268319"/>
            <a:ext cx="488467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solidFill>
                  <a:srgbClr val="000099"/>
                </a:solidFill>
                <a:latin typeface="Arial" charset="0"/>
                <a:cs typeface="+mn-cs"/>
              </a:rPr>
              <a:t>hexadecimal (base 16 - 2</a:t>
            </a:r>
            <a:r>
              <a:rPr lang="en-US" i="0" baseline="30000" dirty="0">
                <a:solidFill>
                  <a:srgbClr val="000099"/>
                </a:solidFill>
                <a:latin typeface="Arial" charset="0"/>
                <a:cs typeface="+mn-cs"/>
              </a:rPr>
              <a:t>4</a:t>
            </a:r>
            <a:r>
              <a:rPr lang="en-US" i="0" dirty="0">
                <a:solidFill>
                  <a:srgbClr val="000099"/>
                </a:solidFill>
                <a:latin typeface="Arial" charset="0"/>
                <a:cs typeface="+mn-cs"/>
              </a:rPr>
              <a:t>) notation</a:t>
            </a:r>
          </a:p>
          <a:p>
            <a:pPr algn="ctr">
              <a:defRPr/>
            </a:pPr>
            <a:r>
              <a:rPr lang="en-US" i="0" dirty="0">
                <a:solidFill>
                  <a:srgbClr val="000099"/>
                </a:solidFill>
                <a:latin typeface="Arial" charset="0"/>
                <a:cs typeface="+mn-cs"/>
              </a:rPr>
              <a:t>(each </a:t>
            </a:r>
            <a:r>
              <a:rPr lang="ja-JP" altLang="en-US" i="0" dirty="0">
                <a:solidFill>
                  <a:srgbClr val="000099"/>
                </a:solidFill>
                <a:latin typeface="Arial" charset="0"/>
                <a:cs typeface="+mn-cs"/>
              </a:rPr>
              <a:t>“</a:t>
            </a:r>
            <a:r>
              <a:rPr lang="en-US" i="0" dirty="0">
                <a:solidFill>
                  <a:srgbClr val="000099"/>
                </a:solidFill>
                <a:latin typeface="Arial" charset="0"/>
                <a:cs typeface="+mn-cs"/>
              </a:rPr>
              <a:t>numeral</a:t>
            </a:r>
            <a:r>
              <a:rPr lang="ja-JP" altLang="en-US" i="0" dirty="0">
                <a:solidFill>
                  <a:srgbClr val="000099"/>
                </a:solidFill>
                <a:latin typeface="Arial" charset="0"/>
                <a:cs typeface="+mn-cs"/>
              </a:rPr>
              <a:t>”</a:t>
            </a:r>
            <a:r>
              <a:rPr lang="en-US" i="0" dirty="0">
                <a:solidFill>
                  <a:srgbClr val="000099"/>
                </a:solidFill>
                <a:latin typeface="Arial" charset="0"/>
                <a:cs typeface="+mn-cs"/>
              </a:rPr>
              <a:t> represents 4 bits – 12x4=48)</a:t>
            </a:r>
          </a:p>
          <a:p>
            <a:pPr algn="ctr">
              <a:defRPr/>
            </a:pPr>
            <a:r>
              <a:rPr lang="en-US" i="0" dirty="0">
                <a:solidFill>
                  <a:srgbClr val="000099"/>
                </a:solidFill>
                <a:latin typeface="Arial" charset="0"/>
                <a:cs typeface="+mn-cs"/>
              </a:rPr>
              <a:t>2numerals = octet</a:t>
            </a:r>
          </a:p>
        </p:txBody>
      </p:sp>
      <p:sp>
        <p:nvSpPr>
          <p:cNvPr id="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33</a:t>
            </a:fld>
            <a:endParaRPr lang="en-US" sz="1200" dirty="0">
              <a:latin typeface="Tahoma" charset="0"/>
            </a:endParaRPr>
          </a:p>
        </p:txBody>
      </p:sp>
      <p:sp>
        <p:nvSpPr>
          <p:cNvPr id="1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92C432FE-092E-DE4B-9F6E-95C1BC633839}"/>
              </a:ext>
            </a:extLst>
          </p:cNvPr>
          <p:cNvCxnSpPr>
            <a:cxnSpLocks/>
          </p:cNvCxnSpPr>
          <p:nvPr/>
        </p:nvCxnSpPr>
        <p:spPr bwMode="auto">
          <a:xfrm flipV="1">
            <a:off x="4189109" y="4089262"/>
            <a:ext cx="935007" cy="5227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 name="Left Brace 3">
            <a:extLst>
              <a:ext uri="{FF2B5EF4-FFF2-40B4-BE49-F238E27FC236}">
                <a16:creationId xmlns:a16="http://schemas.microsoft.com/office/drawing/2014/main" id="{6707093F-2FB6-B74C-AB0D-E0EB3246AB2C}"/>
              </a:ext>
            </a:extLst>
          </p:cNvPr>
          <p:cNvSpPr/>
          <p:nvPr/>
        </p:nvSpPr>
        <p:spPr bwMode="auto">
          <a:xfrm rot="5400000">
            <a:off x="6604590" y="3910599"/>
            <a:ext cx="304445" cy="482462"/>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C60DC46B-984F-7F42-BB70-072701692090}"/>
              </a:ext>
            </a:extLst>
          </p:cNvPr>
          <p:cNvCxnSpPr>
            <a:cxnSpLocks/>
          </p:cNvCxnSpPr>
          <p:nvPr/>
        </p:nvCxnSpPr>
        <p:spPr bwMode="auto">
          <a:xfrm flipV="1">
            <a:off x="3797719" y="4089262"/>
            <a:ext cx="2832060" cy="2466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F2A77458-7D66-334A-AF41-692E701A8513}"/>
              </a:ext>
            </a:extLst>
          </p:cNvPr>
          <p:cNvSpPr txBox="1"/>
          <p:nvPr/>
        </p:nvSpPr>
        <p:spPr>
          <a:xfrm>
            <a:off x="5249480" y="4266248"/>
            <a:ext cx="3835089" cy="646331"/>
          </a:xfrm>
          <a:prstGeom prst="rect">
            <a:avLst/>
          </a:prstGeom>
          <a:noFill/>
          <a:ln>
            <a:solidFill>
              <a:schemeClr val="accent6"/>
            </a:solidFill>
          </a:ln>
        </p:spPr>
        <p:txBody>
          <a:bodyPr wrap="none" rtlCol="0">
            <a:spAutoFit/>
          </a:bodyPr>
          <a:lstStyle/>
          <a:p>
            <a:r>
              <a:rPr lang="en-US" dirty="0">
                <a:solidFill>
                  <a:schemeClr val="accent6"/>
                </a:solidFill>
              </a:rPr>
              <a:t>1=0001, 9=1001, 10=a=1010</a:t>
            </a:r>
          </a:p>
          <a:p>
            <a:r>
              <a:rPr lang="en-US" dirty="0">
                <a:solidFill>
                  <a:schemeClr val="accent6"/>
                </a:solidFill>
              </a:rPr>
              <a:t>11=b=1011, 14=e=1110, 15=f=1111</a:t>
            </a:r>
          </a:p>
        </p:txBody>
      </p:sp>
    </p:spTree>
    <p:extLst>
      <p:ext uri="{BB962C8B-B14F-4D97-AF65-F5344CB8AC3E}">
        <p14:creationId xmlns:p14="http://schemas.microsoft.com/office/powerpoint/2010/main" val="96474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4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9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build="allAtOnce"/>
      <p:bldP spid="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533400" y="135661"/>
            <a:ext cx="7772400" cy="486640"/>
          </a:xfrm>
        </p:spPr>
        <p:txBody>
          <a:bodyPr/>
          <a:lstStyle/>
          <a:p>
            <a:pPr>
              <a:defRPr/>
            </a:pPr>
            <a:r>
              <a:rPr lang="en-US" dirty="0">
                <a:latin typeface="Gill Sans MT" charset="0"/>
                <a:cs typeface="+mj-cs"/>
              </a:rPr>
              <a:t>Link addresses</a:t>
            </a:r>
          </a:p>
        </p:txBody>
      </p:sp>
      <p:sp>
        <p:nvSpPr>
          <p:cNvPr id="40965" name="Text Box 4"/>
          <p:cNvSpPr txBox="1">
            <a:spLocks noChangeArrowheads="1"/>
          </p:cNvSpPr>
          <p:nvPr/>
        </p:nvSpPr>
        <p:spPr bwMode="auto">
          <a:xfrm>
            <a:off x="114300" y="745726"/>
            <a:ext cx="8432799" cy="212365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457200" indent="-457200">
              <a:buFont typeface="Arial" panose="020B0604020202020204" pitchFamily="34" charset="0"/>
              <a:buChar char="•"/>
              <a:defRPr/>
            </a:pPr>
            <a:r>
              <a:rPr lang="en-US" sz="2400" i="0" dirty="0">
                <a:latin typeface="Gill Sans MT" charset="0"/>
                <a:cs typeface="+mn-cs"/>
              </a:rPr>
              <a:t>each device on shared </a:t>
            </a:r>
            <a:r>
              <a:rPr lang="en-US" sz="2400" i="0" dirty="0">
                <a:solidFill>
                  <a:srgbClr val="C00000"/>
                </a:solidFill>
                <a:latin typeface="Gill Sans MT" charset="0"/>
                <a:cs typeface="+mn-cs"/>
              </a:rPr>
              <a:t>link</a:t>
            </a:r>
            <a:r>
              <a:rPr lang="en-US" sz="2400" i="0" dirty="0">
                <a:latin typeface="Gill Sans MT" charset="0"/>
                <a:cs typeface="+mn-cs"/>
              </a:rPr>
              <a:t> has a unique </a:t>
            </a:r>
            <a:r>
              <a:rPr lang="en-US" sz="2400" i="0" dirty="0">
                <a:solidFill>
                  <a:srgbClr val="C00000"/>
                </a:solidFill>
                <a:latin typeface="Gill Sans MT" charset="0"/>
                <a:cs typeface="+mn-cs"/>
              </a:rPr>
              <a:t>link address</a:t>
            </a:r>
            <a:r>
              <a:rPr lang="en-US" sz="2400" i="0" dirty="0">
                <a:latin typeface="Gill Sans MT" charset="0"/>
                <a:cs typeface="+mn-cs"/>
              </a:rPr>
              <a:t>, usually referred to as the </a:t>
            </a:r>
            <a:r>
              <a:rPr lang="en-US" sz="2400" i="0" dirty="0">
                <a:solidFill>
                  <a:srgbClr val="C00000"/>
                </a:solidFill>
                <a:latin typeface="Gill Sans MT" charset="0"/>
                <a:cs typeface="+mn-cs"/>
              </a:rPr>
              <a:t>MAC address</a:t>
            </a:r>
            <a:r>
              <a:rPr lang="en-US" sz="2400" i="0" dirty="0">
                <a:latin typeface="Gill Sans MT" charset="0"/>
                <a:cs typeface="+mn-cs"/>
              </a:rPr>
              <a:t>, associated with interface card</a:t>
            </a:r>
          </a:p>
          <a:p>
            <a:pPr marL="457200" indent="-457200">
              <a:buFont typeface="Arial" panose="020B0604020202020204" pitchFamily="34" charset="0"/>
              <a:buChar char="•"/>
              <a:defRPr/>
            </a:pPr>
            <a:r>
              <a:rPr lang="en-US" sz="2400" i="0" dirty="0">
                <a:latin typeface="Gill Sans MT" charset="0"/>
                <a:cs typeface="+mn-cs"/>
              </a:rPr>
              <a:t>devices can have more than one interface/adapter</a:t>
            </a:r>
          </a:p>
          <a:p>
            <a:pPr marL="1200150" lvl="1" indent="-457200">
              <a:buFont typeface="Arial" panose="020B0604020202020204" pitchFamily="34" charset="0"/>
              <a:buChar char="•"/>
              <a:defRPr/>
            </a:pPr>
            <a:r>
              <a:rPr lang="en-US" sz="2000" i="0" dirty="0">
                <a:latin typeface="Gill Sans MT" charset="0"/>
                <a:cs typeface="+mn-cs"/>
              </a:rPr>
              <a:t>devices can be attached to multiple networks</a:t>
            </a:r>
          </a:p>
          <a:p>
            <a:pPr marL="1200150" lvl="1" indent="-457200">
              <a:buFont typeface="Arial" panose="020B0604020202020204" pitchFamily="34" charset="0"/>
              <a:buChar char="•"/>
              <a:defRPr/>
            </a:pPr>
            <a:r>
              <a:rPr lang="en-US" sz="2000" i="0" dirty="0">
                <a:latin typeface="Gill Sans MT" charset="0"/>
                <a:cs typeface="+mn-cs"/>
              </a:rPr>
              <a:t>one link address per adapter (Ethernet, </a:t>
            </a:r>
            <a:r>
              <a:rPr lang="en-US" sz="2000" i="0" dirty="0" err="1">
                <a:latin typeface="Gill Sans MT" charset="0"/>
                <a:cs typeface="+mn-cs"/>
              </a:rPr>
              <a:t>WiFi</a:t>
            </a:r>
            <a:r>
              <a:rPr lang="en-US" sz="2000" i="0" dirty="0">
                <a:latin typeface="Gill Sans MT" charset="0"/>
                <a:cs typeface="+mn-cs"/>
              </a:rPr>
              <a:t>, cellular)</a:t>
            </a:r>
          </a:p>
          <a:p>
            <a:pPr marL="1200150" lvl="1" indent="-457200">
              <a:buFont typeface="Arial" panose="020B0604020202020204" pitchFamily="34" charset="0"/>
              <a:buChar char="•"/>
              <a:defRPr/>
            </a:pPr>
            <a:r>
              <a:rPr lang="en-US" sz="2000" i="0" dirty="0">
                <a:latin typeface="Gill Sans MT" charset="0"/>
                <a:cs typeface="+mn-cs"/>
              </a:rPr>
              <a:t>if point to point no address necessary</a:t>
            </a:r>
            <a:endParaRPr lang="en-US" sz="2800" i="0" dirty="0">
              <a:latin typeface="Gill Sans MT" charset="0"/>
              <a:cs typeface="+mn-cs"/>
            </a:endParaRPr>
          </a:p>
        </p:txBody>
      </p:sp>
      <p:grpSp>
        <p:nvGrpSpPr>
          <p:cNvPr id="2" name="Group 1">
            <a:extLst>
              <a:ext uri="{FF2B5EF4-FFF2-40B4-BE49-F238E27FC236}">
                <a16:creationId xmlns:a16="http://schemas.microsoft.com/office/drawing/2014/main" id="{5690008E-180E-DB4C-B412-EE69D1282798}"/>
              </a:ext>
            </a:extLst>
          </p:cNvPr>
          <p:cNvGrpSpPr/>
          <p:nvPr/>
        </p:nvGrpSpPr>
        <p:grpSpPr>
          <a:xfrm>
            <a:off x="1785769" y="2777704"/>
            <a:ext cx="5916269" cy="3985388"/>
            <a:chOff x="351558" y="2025650"/>
            <a:chExt cx="5871184" cy="4367213"/>
          </a:xfrm>
        </p:grpSpPr>
        <p:sp>
          <p:nvSpPr>
            <p:cNvPr id="40966" name="Text Box 18"/>
            <p:cNvSpPr txBox="1">
              <a:spLocks noChangeArrowheads="1"/>
            </p:cNvSpPr>
            <p:nvPr/>
          </p:nvSpPr>
          <p:spPr bwMode="auto">
            <a:xfrm>
              <a:off x="1537613" y="2277845"/>
              <a:ext cx="966931" cy="383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Arial" charset="0"/>
                  <a:cs typeface="+mn-cs"/>
                </a:rPr>
                <a:t>adapter</a:t>
              </a:r>
            </a:p>
          </p:txBody>
        </p:sp>
        <p:sp>
          <p:nvSpPr>
            <p:cNvPr id="123910" name="Freeform 8"/>
            <p:cNvSpPr>
              <a:spLocks/>
            </p:cNvSpPr>
            <p:nvPr/>
          </p:nvSpPr>
          <p:spPr bwMode="auto">
            <a:xfrm>
              <a:off x="2152650" y="3262313"/>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p>
          </p:txBody>
        </p:sp>
        <p:sp>
          <p:nvSpPr>
            <p:cNvPr id="40968" name="Line 19"/>
            <p:cNvSpPr>
              <a:spLocks noChangeShapeType="1"/>
            </p:cNvSpPr>
            <p:nvPr/>
          </p:nvSpPr>
          <p:spPr bwMode="auto">
            <a:xfrm>
              <a:off x="1300163" y="3940175"/>
              <a:ext cx="9017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69" name="Line 20"/>
            <p:cNvSpPr>
              <a:spLocks noChangeShapeType="1"/>
            </p:cNvSpPr>
            <p:nvPr/>
          </p:nvSpPr>
          <p:spPr bwMode="auto">
            <a:xfrm>
              <a:off x="3309938" y="2808288"/>
              <a:ext cx="0" cy="6556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0" name="Line 21"/>
            <p:cNvSpPr>
              <a:spLocks noChangeShapeType="1"/>
            </p:cNvSpPr>
            <p:nvPr/>
          </p:nvSpPr>
          <p:spPr bwMode="auto">
            <a:xfrm flipH="1">
              <a:off x="4173538" y="4108450"/>
              <a:ext cx="7969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1" name="Line 22"/>
            <p:cNvSpPr>
              <a:spLocks noChangeShapeType="1"/>
            </p:cNvSpPr>
            <p:nvPr/>
          </p:nvSpPr>
          <p:spPr bwMode="auto">
            <a:xfrm flipV="1">
              <a:off x="3271838" y="5113338"/>
              <a:ext cx="0" cy="438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2" name="Text Box 24"/>
            <p:cNvSpPr txBox="1">
              <a:spLocks noChangeArrowheads="1"/>
            </p:cNvSpPr>
            <p:nvPr/>
          </p:nvSpPr>
          <p:spPr bwMode="auto">
            <a:xfrm>
              <a:off x="3709118" y="2513013"/>
              <a:ext cx="1624163"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1a-2f-bb-76-09-ad</a:t>
              </a:r>
            </a:p>
          </p:txBody>
        </p:sp>
        <p:sp>
          <p:nvSpPr>
            <p:cNvPr id="40973" name="Line 25"/>
            <p:cNvSpPr>
              <a:spLocks noChangeShapeType="1"/>
            </p:cNvSpPr>
            <p:nvPr/>
          </p:nvSpPr>
          <p:spPr bwMode="auto">
            <a:xfrm flipH="1" flipV="1">
              <a:off x="3449638" y="2652713"/>
              <a:ext cx="257175" cy="127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4" name="Line 26"/>
            <p:cNvSpPr>
              <a:spLocks noChangeShapeType="1"/>
            </p:cNvSpPr>
            <p:nvPr/>
          </p:nvSpPr>
          <p:spPr bwMode="auto">
            <a:xfrm flipV="1">
              <a:off x="4999038" y="428942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5" name="Text Box 27"/>
            <p:cNvSpPr txBox="1">
              <a:spLocks noChangeArrowheads="1"/>
            </p:cNvSpPr>
            <p:nvPr/>
          </p:nvSpPr>
          <p:spPr bwMode="auto">
            <a:xfrm>
              <a:off x="4477008" y="4662488"/>
              <a:ext cx="1745734"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58-23-D7-FA-20-B0</a:t>
              </a:r>
            </a:p>
          </p:txBody>
        </p:sp>
        <p:sp>
          <p:nvSpPr>
            <p:cNvPr id="40976" name="Line 28"/>
            <p:cNvSpPr>
              <a:spLocks noChangeShapeType="1"/>
            </p:cNvSpPr>
            <p:nvPr/>
          </p:nvSpPr>
          <p:spPr bwMode="auto">
            <a:xfrm flipH="1">
              <a:off x="3375025" y="5667375"/>
              <a:ext cx="3603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7" name="Text Box 29"/>
            <p:cNvSpPr txBox="1">
              <a:spLocks noChangeArrowheads="1"/>
            </p:cNvSpPr>
            <p:nvPr/>
          </p:nvSpPr>
          <p:spPr bwMode="auto">
            <a:xfrm>
              <a:off x="3876218" y="5551488"/>
              <a:ext cx="1591591"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0c-c4-11-6f-e3-98</a:t>
              </a:r>
            </a:p>
          </p:txBody>
        </p:sp>
        <p:sp>
          <p:nvSpPr>
            <p:cNvPr id="40978" name="Line 30"/>
            <p:cNvSpPr>
              <a:spLocks noChangeShapeType="1"/>
            </p:cNvSpPr>
            <p:nvPr/>
          </p:nvSpPr>
          <p:spPr bwMode="auto">
            <a:xfrm flipV="1">
              <a:off x="1236663" y="4095750"/>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9" name="Text Box 31"/>
            <p:cNvSpPr txBox="1">
              <a:spLocks noChangeArrowheads="1"/>
            </p:cNvSpPr>
            <p:nvPr/>
          </p:nvSpPr>
          <p:spPr bwMode="auto">
            <a:xfrm>
              <a:off x="351558" y="4470400"/>
              <a:ext cx="1624163"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71-65-f7-2b-08-53</a:t>
              </a:r>
            </a:p>
          </p:txBody>
        </p:sp>
        <p:sp>
          <p:nvSpPr>
            <p:cNvPr id="40980" name="Text Box 32"/>
            <p:cNvSpPr txBox="1">
              <a:spLocks noChangeArrowheads="1"/>
            </p:cNvSpPr>
            <p:nvPr/>
          </p:nvSpPr>
          <p:spPr bwMode="auto">
            <a:xfrm>
              <a:off x="2571217" y="3702368"/>
              <a:ext cx="1095172" cy="9581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Arial" charset="0"/>
                  <a:cs typeface="+mn-cs"/>
                </a:rPr>
                <a:t>   LAN</a:t>
              </a:r>
            </a:p>
            <a:p>
              <a:pPr algn="ctr">
                <a:defRPr/>
              </a:pPr>
              <a:r>
                <a:rPr lang="en-US" i="0" dirty="0">
                  <a:latin typeface="Arial" charset="0"/>
                  <a:cs typeface="+mn-cs"/>
                </a:rPr>
                <a:t>(wired or</a:t>
              </a:r>
            </a:p>
            <a:p>
              <a:pPr algn="ctr">
                <a:defRPr/>
              </a:pPr>
              <a:r>
                <a:rPr lang="en-US" i="0" dirty="0">
                  <a:latin typeface="Arial" charset="0"/>
                  <a:cs typeface="+mn-cs"/>
                </a:rPr>
                <a:t>wireless)</a:t>
              </a:r>
            </a:p>
          </p:txBody>
        </p:sp>
        <p:sp>
          <p:nvSpPr>
            <p:cNvPr id="526373" name="Rectangle 37"/>
            <p:cNvSpPr>
              <a:spLocks noChangeArrowheads="1"/>
            </p:cNvSpPr>
            <p:nvPr/>
          </p:nvSpPr>
          <p:spPr bwMode="auto">
            <a:xfrm>
              <a:off x="1351153" y="2328645"/>
              <a:ext cx="160338" cy="2555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25" name="Group 51"/>
            <p:cNvGrpSpPr>
              <a:grpSpLocks/>
            </p:cNvGrpSpPr>
            <p:nvPr/>
          </p:nvGrpSpPr>
          <p:grpSpPr bwMode="auto">
            <a:xfrm>
              <a:off x="423863" y="3562350"/>
              <a:ext cx="922337" cy="658813"/>
              <a:chOff x="267" y="2244"/>
              <a:chExt cx="581" cy="415"/>
            </a:xfrm>
          </p:grpSpPr>
          <p:sp>
            <p:nvSpPr>
              <p:cNvPr id="526372" name="Rectangle 36"/>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43" name="Group 38"/>
              <p:cNvGrpSpPr>
                <a:grpSpLocks/>
              </p:cNvGrpSpPr>
              <p:nvPr/>
            </p:nvGrpSpPr>
            <p:grpSpPr bwMode="auto">
              <a:xfrm>
                <a:off x="267" y="2244"/>
                <a:ext cx="512" cy="415"/>
                <a:chOff x="-44" y="1473"/>
                <a:chExt cx="981" cy="1105"/>
              </a:xfrm>
            </p:grpSpPr>
            <p:pic>
              <p:nvPicPr>
                <p:cNvPr id="123944" name="Picture 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45" name="Freeform 40"/>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6" name="Group 50"/>
            <p:cNvGrpSpPr>
              <a:grpSpLocks/>
            </p:cNvGrpSpPr>
            <p:nvPr/>
          </p:nvGrpSpPr>
          <p:grpSpPr bwMode="auto">
            <a:xfrm>
              <a:off x="2744788" y="5559425"/>
              <a:ext cx="812800" cy="833438"/>
              <a:chOff x="1729" y="3502"/>
              <a:chExt cx="512" cy="525"/>
            </a:xfrm>
          </p:grpSpPr>
          <p:sp>
            <p:nvSpPr>
              <p:cNvPr id="526370" name="Rectangle 34"/>
              <p:cNvSpPr>
                <a:spLocks noChangeArrowheads="1"/>
              </p:cNvSpPr>
              <p:nvPr/>
            </p:nvSpPr>
            <p:spPr bwMode="auto">
              <a:xfrm>
                <a:off x="2021" y="3502"/>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9" name="Group 41"/>
              <p:cNvGrpSpPr>
                <a:grpSpLocks/>
              </p:cNvGrpSpPr>
              <p:nvPr/>
            </p:nvGrpSpPr>
            <p:grpSpPr bwMode="auto">
              <a:xfrm>
                <a:off x="1729" y="3612"/>
                <a:ext cx="512" cy="415"/>
                <a:chOff x="-44" y="1473"/>
                <a:chExt cx="981" cy="1105"/>
              </a:xfrm>
            </p:grpSpPr>
            <p:pic>
              <p:nvPicPr>
                <p:cNvPr id="123940" name="Picture 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41" name="Freeform 43"/>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7" name="Group 52"/>
            <p:cNvGrpSpPr>
              <a:grpSpLocks/>
            </p:cNvGrpSpPr>
            <p:nvPr/>
          </p:nvGrpSpPr>
          <p:grpSpPr bwMode="auto">
            <a:xfrm>
              <a:off x="2770188" y="2025650"/>
              <a:ext cx="812800" cy="776288"/>
              <a:chOff x="1745" y="1276"/>
              <a:chExt cx="512" cy="489"/>
            </a:xfrm>
          </p:grpSpPr>
          <p:sp>
            <p:nvSpPr>
              <p:cNvPr id="526350" name="Rectangle 14"/>
              <p:cNvSpPr>
                <a:spLocks noChangeArrowheads="1"/>
              </p:cNvSpPr>
              <p:nvPr/>
            </p:nvSpPr>
            <p:spPr bwMode="auto">
              <a:xfrm>
                <a:off x="2039" y="160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5" name="Group 44"/>
              <p:cNvGrpSpPr>
                <a:grpSpLocks/>
              </p:cNvGrpSpPr>
              <p:nvPr/>
            </p:nvGrpSpPr>
            <p:grpSpPr bwMode="auto">
              <a:xfrm>
                <a:off x="1745" y="1276"/>
                <a:ext cx="512" cy="415"/>
                <a:chOff x="-44" y="1473"/>
                <a:chExt cx="981" cy="1105"/>
              </a:xfrm>
            </p:grpSpPr>
            <p:pic>
              <p:nvPicPr>
                <p:cNvPr id="12393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3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8" name="Group 53"/>
            <p:cNvGrpSpPr>
              <a:grpSpLocks/>
            </p:cNvGrpSpPr>
            <p:nvPr/>
          </p:nvGrpSpPr>
          <p:grpSpPr bwMode="auto">
            <a:xfrm>
              <a:off x="4868863" y="3836988"/>
              <a:ext cx="812800" cy="658812"/>
              <a:chOff x="3067" y="2417"/>
              <a:chExt cx="512" cy="415"/>
            </a:xfrm>
          </p:grpSpPr>
          <p:sp>
            <p:nvSpPr>
              <p:cNvPr id="526371" name="Rectangle 35"/>
              <p:cNvSpPr>
                <a:spLocks noChangeArrowheads="1"/>
              </p:cNvSpPr>
              <p:nvPr/>
            </p:nvSpPr>
            <p:spPr bwMode="auto">
              <a:xfrm rot="-5400000">
                <a:off x="3162" y="251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1" name="Group 47"/>
              <p:cNvGrpSpPr>
                <a:grpSpLocks/>
              </p:cNvGrpSpPr>
              <p:nvPr/>
            </p:nvGrpSpPr>
            <p:grpSpPr bwMode="auto">
              <a:xfrm>
                <a:off x="3067" y="2417"/>
                <a:ext cx="512" cy="415"/>
                <a:chOff x="-44" y="1473"/>
                <a:chExt cx="981" cy="1105"/>
              </a:xfrm>
            </p:grpSpPr>
            <p:pic>
              <p:nvPicPr>
                <p:cNvPr id="123932" name="Picture 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33" name="Freeform 4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pic>
        <p:nvPicPr>
          <p:cNvPr id="123929" name="Picture 20"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635139"/>
            <a:ext cx="4620491" cy="134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34</a:t>
            </a:fld>
            <a:endParaRPr lang="en-US" sz="1200" dirty="0">
              <a:latin typeface="Tahoma" charset="0"/>
            </a:endParaRPr>
          </a:p>
        </p:txBody>
      </p:sp>
      <p:sp>
        <p:nvSpPr>
          <p:cNvPr id="44"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78891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04" y="675940"/>
            <a:ext cx="6444432" cy="210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89" name="Rectangle 2"/>
          <p:cNvSpPr>
            <a:spLocks noGrp="1" noChangeArrowheads="1"/>
          </p:cNvSpPr>
          <p:nvPr>
            <p:ph type="title"/>
          </p:nvPr>
        </p:nvSpPr>
        <p:spPr>
          <a:xfrm>
            <a:off x="533400" y="135660"/>
            <a:ext cx="7772400" cy="626340"/>
          </a:xfrm>
        </p:spPr>
        <p:txBody>
          <a:bodyPr/>
          <a:lstStyle/>
          <a:p>
            <a:pPr>
              <a:defRPr/>
            </a:pPr>
            <a:r>
              <a:rPr lang="en-US" dirty="0">
                <a:latin typeface="Gill Sans MT" charset="0"/>
                <a:cs typeface="+mj-cs"/>
              </a:rPr>
              <a:t>MAC/Link addresses (more)</a:t>
            </a:r>
          </a:p>
        </p:txBody>
      </p:sp>
      <p:sp>
        <p:nvSpPr>
          <p:cNvPr id="41990" name="Rectangle 3"/>
          <p:cNvSpPr>
            <a:spLocks noGrp="1" noChangeArrowheads="1"/>
          </p:cNvSpPr>
          <p:nvPr>
            <p:ph type="body" idx="1"/>
          </p:nvPr>
        </p:nvSpPr>
        <p:spPr>
          <a:xfrm>
            <a:off x="550332" y="863599"/>
            <a:ext cx="8288867" cy="5672667"/>
          </a:xfrm>
        </p:spPr>
        <p:txBody>
          <a:bodyPr/>
          <a:lstStyle/>
          <a:p>
            <a:pPr>
              <a:defRPr/>
            </a:pPr>
            <a:r>
              <a:rPr lang="en-US" sz="2400" dirty="0">
                <a:latin typeface="Gill Sans MT" charset="0"/>
                <a:cs typeface="+mn-cs"/>
              </a:rPr>
              <a:t>MAC/link address allocation administered by IEEE</a:t>
            </a:r>
          </a:p>
          <a:p>
            <a:pPr>
              <a:defRPr/>
            </a:pPr>
            <a:r>
              <a:rPr lang="en-US" sz="2400" dirty="0">
                <a:latin typeface="Gill Sans MT" charset="0"/>
                <a:cs typeface="+mn-cs"/>
              </a:rPr>
              <a:t>manufacturers buy a range of MAC address space (to assure uniqueness)</a:t>
            </a:r>
          </a:p>
          <a:p>
            <a:pPr>
              <a:defRPr/>
            </a:pPr>
            <a:r>
              <a:rPr lang="en-US" sz="2400" dirty="0">
                <a:latin typeface="Gill Sans MT" charset="0"/>
                <a:cs typeface="+mn-cs"/>
              </a:rPr>
              <a:t>address analogy:</a:t>
            </a:r>
          </a:p>
          <a:p>
            <a:pPr lvl="1">
              <a:defRPr/>
            </a:pPr>
            <a:r>
              <a:rPr lang="en-US" sz="2000" dirty="0">
                <a:latin typeface="Gill Sans MT" charset="0"/>
              </a:rPr>
              <a:t>MAC/link address: like </a:t>
            </a:r>
            <a:r>
              <a:rPr lang="en-US" sz="2000" dirty="0">
                <a:solidFill>
                  <a:srgbClr val="C00000"/>
                </a:solidFill>
                <a:latin typeface="Gill Sans MT" charset="0"/>
              </a:rPr>
              <a:t>Social Security Number </a:t>
            </a:r>
            <a:r>
              <a:rPr lang="en-US" sz="2000" dirty="0">
                <a:latin typeface="Gill Sans MT" charset="0"/>
              </a:rPr>
              <a:t>(SSN)</a:t>
            </a:r>
          </a:p>
          <a:p>
            <a:pPr lvl="1">
              <a:defRPr/>
            </a:pPr>
            <a:r>
              <a:rPr lang="en-US" sz="2000" dirty="0">
                <a:latin typeface="Gill Sans MT" charset="0"/>
              </a:rPr>
              <a:t>Internet address: like </a:t>
            </a:r>
            <a:r>
              <a:rPr lang="en-US" sz="2000" dirty="0">
                <a:solidFill>
                  <a:srgbClr val="C00000"/>
                </a:solidFill>
                <a:latin typeface="Gill Sans MT" charset="0"/>
              </a:rPr>
              <a:t>postal address</a:t>
            </a:r>
          </a:p>
          <a:p>
            <a:pPr>
              <a:defRPr/>
            </a:pPr>
            <a:r>
              <a:rPr lang="en-US" sz="2400" dirty="0">
                <a:latin typeface="Gill Sans MT" charset="0"/>
                <a:cs typeface="+mn-cs"/>
              </a:rPr>
              <a:t> MAC/link -&gt; flat address, not location aware  </a:t>
            </a:r>
            <a:r>
              <a:rPr lang="en-US" sz="2400" dirty="0">
                <a:latin typeface="MS Mincho" charset="0"/>
                <a:ea typeface="MS Mincho" charset="0"/>
                <a:cs typeface="MS Mincho" charset="0"/>
              </a:rPr>
              <a:t>➜</a:t>
            </a:r>
            <a:r>
              <a:rPr lang="en-US" sz="2400" dirty="0">
                <a:latin typeface="Gill Sans MT" charset="0"/>
                <a:cs typeface="+mn-cs"/>
              </a:rPr>
              <a:t> </a:t>
            </a:r>
            <a:r>
              <a:rPr lang="en-US" sz="2400" dirty="0">
                <a:solidFill>
                  <a:srgbClr val="C00000"/>
                </a:solidFill>
                <a:latin typeface="Gill Sans MT" charset="0"/>
                <a:cs typeface="+mn-cs"/>
              </a:rPr>
              <a:t>portable</a:t>
            </a:r>
            <a:r>
              <a:rPr lang="en-US" sz="2400" dirty="0">
                <a:latin typeface="Gill Sans MT" charset="0"/>
                <a:cs typeface="+mn-cs"/>
              </a:rPr>
              <a:t> </a:t>
            </a:r>
          </a:p>
          <a:p>
            <a:pPr lvl="1">
              <a:defRPr/>
            </a:pPr>
            <a:r>
              <a:rPr lang="en-US" sz="2000" dirty="0">
                <a:latin typeface="Gill Sans MT" charset="0"/>
              </a:rPr>
              <a:t>device mobility - a device’s link card moves with the device</a:t>
            </a:r>
          </a:p>
          <a:p>
            <a:pPr lvl="1">
              <a:defRPr/>
            </a:pPr>
            <a:r>
              <a:rPr lang="en-US" sz="2000" dirty="0">
                <a:latin typeface="Gill Sans MT" charset="0"/>
              </a:rPr>
              <a:t>people move - their SSN goes along, does not change </a:t>
            </a:r>
          </a:p>
          <a:p>
            <a:pPr>
              <a:defRPr/>
            </a:pPr>
            <a:r>
              <a:rPr lang="en-US" sz="2400" dirty="0">
                <a:latin typeface="Gill Sans MT" charset="0"/>
                <a:cs typeface="+mn-cs"/>
              </a:rPr>
              <a:t>Internet -&gt; hierarchical address, location based </a:t>
            </a:r>
            <a:r>
              <a:rPr lang="en-US" sz="2400" dirty="0">
                <a:latin typeface="MS Mincho" charset="0"/>
                <a:ea typeface="MS Mincho" charset="0"/>
                <a:cs typeface="MS Mincho" charset="0"/>
              </a:rPr>
              <a:t>➜</a:t>
            </a:r>
            <a:r>
              <a:rPr lang="en-US" sz="2400" dirty="0">
                <a:latin typeface="Gill Sans MT" charset="0"/>
                <a:cs typeface="+mn-cs"/>
              </a:rPr>
              <a:t> </a:t>
            </a:r>
            <a:r>
              <a:rPr lang="en-US" sz="2400" i="1" dirty="0">
                <a:solidFill>
                  <a:srgbClr val="C00000"/>
                </a:solidFill>
                <a:latin typeface="Gill Sans MT" charset="0"/>
                <a:cs typeface="+mn-cs"/>
              </a:rPr>
              <a:t>not</a:t>
            </a:r>
            <a:r>
              <a:rPr lang="en-US" sz="2400" dirty="0">
                <a:solidFill>
                  <a:srgbClr val="C00000"/>
                </a:solidFill>
                <a:latin typeface="Gill Sans MT" charset="0"/>
                <a:cs typeface="+mn-cs"/>
              </a:rPr>
              <a:t> portable</a:t>
            </a:r>
          </a:p>
          <a:p>
            <a:pPr lvl="1">
              <a:defRPr/>
            </a:pPr>
            <a:r>
              <a:rPr lang="en-US" sz="2000" dirty="0">
                <a:latin typeface="Gill Sans MT" charset="0"/>
              </a:rPr>
              <a:t>address changes based on which (sub)</a:t>
            </a:r>
            <a:r>
              <a:rPr lang="en-US" sz="2000" dirty="0">
                <a:solidFill>
                  <a:srgbClr val="C00000"/>
                </a:solidFill>
                <a:latin typeface="Gill Sans MT" charset="0"/>
              </a:rPr>
              <a:t>network</a:t>
            </a:r>
            <a:r>
              <a:rPr lang="en-US" sz="2000" dirty="0">
                <a:latin typeface="Gill Sans MT" charset="0"/>
              </a:rPr>
              <a:t> the device is currently located in, e.g., UCI, Cox OC, Sprint, Starbucks </a:t>
            </a:r>
          </a:p>
          <a:p>
            <a:pPr lvl="1">
              <a:defRPr/>
            </a:pPr>
            <a:r>
              <a:rPr lang="en-US" sz="2000" dirty="0">
                <a:latin typeface="Gill Sans MT" charset="0"/>
              </a:rPr>
              <a:t>people move - their postal address changes</a:t>
            </a:r>
          </a:p>
          <a:p>
            <a:pPr>
              <a:defRPr/>
            </a:pPr>
            <a:endParaRPr lang="en-US" sz="3200" dirty="0">
              <a:latin typeface="Gill Sans MT" charset="0"/>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226437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Footer Placeholder 2">
            <a:extLst>
              <a:ext uri="{FF2B5EF4-FFF2-40B4-BE49-F238E27FC236}">
                <a16:creationId xmlns:a16="http://schemas.microsoft.com/office/drawing/2014/main" id="{7F2AE78F-A23D-3149-8BEC-C8F11ED2F1D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Introduction</a:t>
            </a:r>
          </a:p>
        </p:txBody>
      </p:sp>
      <p:pic>
        <p:nvPicPr>
          <p:cNvPr id="131076" name="Picture 193" descr="underline_base">
            <a:extLst>
              <a:ext uri="{FF2B5EF4-FFF2-40B4-BE49-F238E27FC236}">
                <a16:creationId xmlns:a16="http://schemas.microsoft.com/office/drawing/2014/main" id="{BBE3A79B-F00A-844D-8738-AF7A4F8CC50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819" y="918906"/>
            <a:ext cx="2269095" cy="18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Freeform 2">
            <a:extLst>
              <a:ext uri="{FF2B5EF4-FFF2-40B4-BE49-F238E27FC236}">
                <a16:creationId xmlns:a16="http://schemas.microsoft.com/office/drawing/2014/main" id="{3656B41F-964D-2344-A18A-025174EFACE3}"/>
              </a:ext>
            </a:extLst>
          </p:cNvPr>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080" name="Text Box 8">
            <a:extLst>
              <a:ext uri="{FF2B5EF4-FFF2-40B4-BE49-F238E27FC236}">
                <a16:creationId xmlns:a16="http://schemas.microsoft.com/office/drawing/2014/main" id="{C2C48E59-6EB2-3E4B-8CCF-2E713395D998}"/>
              </a:ext>
            </a:extLst>
          </p:cNvPr>
          <p:cNvSpPr txBox="1">
            <a:spLocks noChangeArrowheads="1"/>
          </p:cNvSpPr>
          <p:nvPr/>
        </p:nvSpPr>
        <p:spPr bwMode="auto">
          <a:xfrm>
            <a:off x="2716213" y="22383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99"/>
                </a:solidFill>
              </a:rPr>
              <a:t>source</a:t>
            </a:r>
          </a:p>
        </p:txBody>
      </p:sp>
      <p:sp>
        <p:nvSpPr>
          <p:cNvPr id="131081" name="Freeform 10">
            <a:extLst>
              <a:ext uri="{FF2B5EF4-FFF2-40B4-BE49-F238E27FC236}">
                <a16:creationId xmlns:a16="http://schemas.microsoft.com/office/drawing/2014/main" id="{89F668ED-CB1A-CE46-B863-8966ADEE37C7}"/>
              </a:ext>
            </a:extLst>
          </p:cNvPr>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82" name="Rectangle 23">
            <a:extLst>
              <a:ext uri="{FF2B5EF4-FFF2-40B4-BE49-F238E27FC236}">
                <a16:creationId xmlns:a16="http://schemas.microsoft.com/office/drawing/2014/main" id="{CC7639A9-311D-E842-9EBF-237D5D21998E}"/>
              </a:ext>
            </a:extLst>
          </p:cNvPr>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83" name="Rectangle 24">
            <a:extLst>
              <a:ext uri="{FF2B5EF4-FFF2-40B4-BE49-F238E27FC236}">
                <a16:creationId xmlns:a16="http://schemas.microsoft.com/office/drawing/2014/main" id="{89270A01-91CE-7441-B659-77F507A88C6E}"/>
              </a:ext>
            </a:extLst>
          </p:cNvPr>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84" name="Line 25">
            <a:extLst>
              <a:ext uri="{FF2B5EF4-FFF2-40B4-BE49-F238E27FC236}">
                <a16:creationId xmlns:a16="http://schemas.microsoft.com/office/drawing/2014/main" id="{D58C4E12-6BC9-5A47-9FBD-56CCF1891E38}"/>
              </a:ext>
            </a:extLst>
          </p:cNvPr>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5" name="Text Box 26">
            <a:extLst>
              <a:ext uri="{FF2B5EF4-FFF2-40B4-BE49-F238E27FC236}">
                <a16:creationId xmlns:a16="http://schemas.microsoft.com/office/drawing/2014/main" id="{E20C434E-0840-D647-A292-05F0761CCE6A}"/>
              </a:ext>
            </a:extLst>
          </p:cNvPr>
          <p:cNvSpPr txBox="1">
            <a:spLocks noChangeArrowheads="1"/>
          </p:cNvSpPr>
          <p:nvPr/>
        </p:nvSpPr>
        <p:spPr bwMode="auto">
          <a:xfrm>
            <a:off x="2554288"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application</a:t>
            </a:r>
          </a:p>
          <a:p>
            <a:pPr algn="ctr">
              <a:lnSpc>
                <a:spcPct val="110000"/>
              </a:lnSpc>
            </a:pPr>
            <a:r>
              <a:rPr lang="en-US" altLang="en-US" sz="1800"/>
              <a:t>transport</a:t>
            </a:r>
          </a:p>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086" name="Line 27">
            <a:extLst>
              <a:ext uri="{FF2B5EF4-FFF2-40B4-BE49-F238E27FC236}">
                <a16:creationId xmlns:a16="http://schemas.microsoft.com/office/drawing/2014/main" id="{DEDF7519-0845-034E-902A-E0B61C15F27B}"/>
              </a:ext>
            </a:extLst>
          </p:cNvPr>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7" name="Line 28">
            <a:extLst>
              <a:ext uri="{FF2B5EF4-FFF2-40B4-BE49-F238E27FC236}">
                <a16:creationId xmlns:a16="http://schemas.microsoft.com/office/drawing/2014/main" id="{2693BE66-C31C-214C-AF75-C34E22C0031C}"/>
              </a:ext>
            </a:extLst>
          </p:cNvPr>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8" name="Line 29">
            <a:extLst>
              <a:ext uri="{FF2B5EF4-FFF2-40B4-BE49-F238E27FC236}">
                <a16:creationId xmlns:a16="http://schemas.microsoft.com/office/drawing/2014/main" id="{FEDD6F8A-0BF5-6F43-A28C-06A1F1D1E7A4}"/>
              </a:ext>
            </a:extLst>
          </p:cNvPr>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39">
            <a:extLst>
              <a:ext uri="{FF2B5EF4-FFF2-40B4-BE49-F238E27FC236}">
                <a16:creationId xmlns:a16="http://schemas.microsoft.com/office/drawing/2014/main" id="{2DB06614-F87A-3A48-A0C0-375D42342D57}"/>
              </a:ext>
            </a:extLst>
          </p:cNvPr>
          <p:cNvGrpSpPr>
            <a:grpSpLocks/>
          </p:cNvGrpSpPr>
          <p:nvPr/>
        </p:nvGrpSpPr>
        <p:grpSpPr bwMode="auto">
          <a:xfrm>
            <a:off x="1219200" y="1368425"/>
            <a:ext cx="1208088" cy="303213"/>
            <a:chOff x="501" y="1990"/>
            <a:chExt cx="761" cy="191"/>
          </a:xfrm>
        </p:grpSpPr>
        <p:sp>
          <p:nvSpPr>
            <p:cNvPr id="131199" name="Rectangle 40">
              <a:extLst>
                <a:ext uri="{FF2B5EF4-FFF2-40B4-BE49-F238E27FC236}">
                  <a16:creationId xmlns:a16="http://schemas.microsoft.com/office/drawing/2014/main" id="{6AF14F20-316E-FF4F-AF4A-6AC587F303D9}"/>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0" name="Rectangle 41">
              <a:extLst>
                <a:ext uri="{FF2B5EF4-FFF2-40B4-BE49-F238E27FC236}">
                  <a16:creationId xmlns:a16="http://schemas.microsoft.com/office/drawing/2014/main" id="{E9834897-2C15-F343-8E5F-B33F9D0E443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201" name="Rectangle 42">
              <a:extLst>
                <a:ext uri="{FF2B5EF4-FFF2-40B4-BE49-F238E27FC236}">
                  <a16:creationId xmlns:a16="http://schemas.microsoft.com/office/drawing/2014/main" id="{8499A68F-90CD-5F44-8022-947F0D2D86E8}"/>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n</a:t>
              </a:r>
            </a:p>
          </p:txBody>
        </p:sp>
        <p:sp>
          <p:nvSpPr>
            <p:cNvPr id="131202" name="Rectangle 43">
              <a:extLst>
                <a:ext uri="{FF2B5EF4-FFF2-40B4-BE49-F238E27FC236}">
                  <a16:creationId xmlns:a16="http://schemas.microsoft.com/office/drawing/2014/main" id="{F410FF63-CDF6-C246-8B0B-D2B216E726DB}"/>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203" name="Line 44">
              <a:extLst>
                <a:ext uri="{FF2B5EF4-FFF2-40B4-BE49-F238E27FC236}">
                  <a16:creationId xmlns:a16="http://schemas.microsoft.com/office/drawing/2014/main" id="{42365AE7-BFC9-9A42-BB3A-E10F44DF33E9}"/>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204" name="Line 45">
              <a:extLst>
                <a:ext uri="{FF2B5EF4-FFF2-40B4-BE49-F238E27FC236}">
                  <a16:creationId xmlns:a16="http://schemas.microsoft.com/office/drawing/2014/main" id="{CA868B09-4C04-4846-9DF1-B529A65A02CE}"/>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45" name="Text Box 5">
            <a:extLst>
              <a:ext uri="{FF2B5EF4-FFF2-40B4-BE49-F238E27FC236}">
                <a16:creationId xmlns:a16="http://schemas.microsoft.com/office/drawing/2014/main" id="{193B1602-99BB-E644-8F12-4FBE12FF685B}"/>
              </a:ext>
            </a:extLst>
          </p:cNvPr>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segment</a:t>
            </a:r>
          </a:p>
        </p:txBody>
      </p:sp>
      <p:grpSp>
        <p:nvGrpSpPr>
          <p:cNvPr id="6" name="Group 178">
            <a:extLst>
              <a:ext uri="{FF2B5EF4-FFF2-40B4-BE49-F238E27FC236}">
                <a16:creationId xmlns:a16="http://schemas.microsoft.com/office/drawing/2014/main" id="{9FDD0422-B149-B843-AD57-8C993E0184BB}"/>
              </a:ext>
            </a:extLst>
          </p:cNvPr>
          <p:cNvGrpSpPr>
            <a:grpSpLocks/>
          </p:cNvGrpSpPr>
          <p:nvPr/>
        </p:nvGrpSpPr>
        <p:grpSpPr bwMode="auto">
          <a:xfrm>
            <a:off x="1533525" y="1033463"/>
            <a:ext cx="301625" cy="292100"/>
            <a:chOff x="1962" y="2058"/>
            <a:chExt cx="190" cy="184"/>
          </a:xfrm>
        </p:grpSpPr>
        <p:sp>
          <p:nvSpPr>
            <p:cNvPr id="131197" name="Rectangle 47">
              <a:extLst>
                <a:ext uri="{FF2B5EF4-FFF2-40B4-BE49-F238E27FC236}">
                  <a16:creationId xmlns:a16="http://schemas.microsoft.com/office/drawing/2014/main" id="{CF3C5AF6-EEA2-1246-ADE4-78550BAE3C6C}"/>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98" name="Rectangle 48">
              <a:extLst>
                <a:ext uri="{FF2B5EF4-FFF2-40B4-BE49-F238E27FC236}">
                  <a16:creationId xmlns:a16="http://schemas.microsoft.com/office/drawing/2014/main" id="{983D0125-7382-3D4A-B726-C78A3F312E04}"/>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grpSp>
      <p:sp>
        <p:nvSpPr>
          <p:cNvPr id="112644" name="Text Box 4">
            <a:extLst>
              <a:ext uri="{FF2B5EF4-FFF2-40B4-BE49-F238E27FC236}">
                <a16:creationId xmlns:a16="http://schemas.microsoft.com/office/drawing/2014/main" id="{700C43B3-AF32-3A42-B9ED-12D4A648A9FD}"/>
              </a:ext>
            </a:extLst>
          </p:cNvPr>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datagram</a:t>
            </a:r>
          </a:p>
        </p:txBody>
      </p:sp>
      <p:sp>
        <p:nvSpPr>
          <p:cNvPr id="131093" name="Text Box 54">
            <a:extLst>
              <a:ext uri="{FF2B5EF4-FFF2-40B4-BE49-F238E27FC236}">
                <a16:creationId xmlns:a16="http://schemas.microsoft.com/office/drawing/2014/main" id="{5C62B40C-9845-704E-A225-BE38B79FD039}"/>
              </a:ext>
            </a:extLst>
          </p:cNvPr>
          <p:cNvSpPr txBox="1">
            <a:spLocks noChangeArrowheads="1"/>
          </p:cNvSpPr>
          <p:nvPr/>
        </p:nvSpPr>
        <p:spPr bwMode="auto">
          <a:xfrm>
            <a:off x="1547813" y="4157663"/>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solidFill>
                  <a:srgbClr val="000099"/>
                </a:solidFill>
              </a:rPr>
              <a:t>destination</a:t>
            </a:r>
          </a:p>
        </p:txBody>
      </p:sp>
      <p:sp>
        <p:nvSpPr>
          <p:cNvPr id="131094" name="Freeform 56">
            <a:extLst>
              <a:ext uri="{FF2B5EF4-FFF2-40B4-BE49-F238E27FC236}">
                <a16:creationId xmlns:a16="http://schemas.microsoft.com/office/drawing/2014/main" id="{4A12EB94-A196-0343-A5E4-2D5708B3BFB7}"/>
              </a:ext>
            </a:extLst>
          </p:cNvPr>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95" name="Rectangle 57">
            <a:extLst>
              <a:ext uri="{FF2B5EF4-FFF2-40B4-BE49-F238E27FC236}">
                <a16:creationId xmlns:a16="http://schemas.microsoft.com/office/drawing/2014/main" id="{4C66F5CA-34B4-5548-879E-324EFE9247AC}"/>
              </a:ext>
            </a:extLst>
          </p:cNvPr>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96" name="Rectangle 58">
            <a:extLst>
              <a:ext uri="{FF2B5EF4-FFF2-40B4-BE49-F238E27FC236}">
                <a16:creationId xmlns:a16="http://schemas.microsoft.com/office/drawing/2014/main" id="{C25A12F7-DA8D-FB43-8330-BAEC6CA95AB7}"/>
              </a:ext>
            </a:extLst>
          </p:cNvPr>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97" name="Line 59">
            <a:extLst>
              <a:ext uri="{FF2B5EF4-FFF2-40B4-BE49-F238E27FC236}">
                <a16:creationId xmlns:a16="http://schemas.microsoft.com/office/drawing/2014/main" id="{FB24E867-7837-7F40-8471-B3B8E45E691D}"/>
              </a:ext>
            </a:extLst>
          </p:cNvPr>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98" name="Text Box 60">
            <a:extLst>
              <a:ext uri="{FF2B5EF4-FFF2-40B4-BE49-F238E27FC236}">
                <a16:creationId xmlns:a16="http://schemas.microsoft.com/office/drawing/2014/main" id="{259E62B8-E461-A24C-874E-454E863A4209}"/>
              </a:ext>
            </a:extLst>
          </p:cNvPr>
          <p:cNvSpPr txBox="1">
            <a:spLocks noChangeArrowheads="1"/>
          </p:cNvSpPr>
          <p:nvPr/>
        </p:nvSpPr>
        <p:spPr bwMode="auto">
          <a:xfrm>
            <a:off x="1665288"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application</a:t>
            </a:r>
          </a:p>
          <a:p>
            <a:pPr algn="ctr">
              <a:lnSpc>
                <a:spcPct val="110000"/>
              </a:lnSpc>
            </a:pPr>
            <a:r>
              <a:rPr lang="en-US" altLang="en-US" sz="1800"/>
              <a:t>transport</a:t>
            </a:r>
          </a:p>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099" name="Line 61">
            <a:extLst>
              <a:ext uri="{FF2B5EF4-FFF2-40B4-BE49-F238E27FC236}">
                <a16:creationId xmlns:a16="http://schemas.microsoft.com/office/drawing/2014/main" id="{318615FF-341C-F94A-A71B-36FCF01AAEF3}"/>
              </a:ext>
            </a:extLst>
          </p:cNvPr>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0" name="Line 62">
            <a:extLst>
              <a:ext uri="{FF2B5EF4-FFF2-40B4-BE49-F238E27FC236}">
                <a16:creationId xmlns:a16="http://schemas.microsoft.com/office/drawing/2014/main" id="{8A0AAF9A-51DF-E743-B947-F09512962CAF}"/>
              </a:ext>
            </a:extLst>
          </p:cNvPr>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1" name="Line 63">
            <a:extLst>
              <a:ext uri="{FF2B5EF4-FFF2-40B4-BE49-F238E27FC236}">
                <a16:creationId xmlns:a16="http://schemas.microsoft.com/office/drawing/2014/main" id="{C741CBCD-9321-3F45-A1B2-9AE2A228D98C}"/>
              </a:ext>
            </a:extLst>
          </p:cNvPr>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31174" name="Group 73">
            <a:extLst>
              <a:ext uri="{FF2B5EF4-FFF2-40B4-BE49-F238E27FC236}">
                <a16:creationId xmlns:a16="http://schemas.microsoft.com/office/drawing/2014/main" id="{82CC8FEB-9B5A-A748-979D-34A726B36EAD}"/>
              </a:ext>
            </a:extLst>
          </p:cNvPr>
          <p:cNvGrpSpPr>
            <a:grpSpLocks/>
          </p:cNvGrpSpPr>
          <p:nvPr/>
        </p:nvGrpSpPr>
        <p:grpSpPr bwMode="auto">
          <a:xfrm>
            <a:off x="420688" y="5229225"/>
            <a:ext cx="1208087" cy="303213"/>
            <a:chOff x="501" y="1990"/>
            <a:chExt cx="761" cy="191"/>
          </a:xfrm>
        </p:grpSpPr>
        <p:sp>
          <p:nvSpPr>
            <p:cNvPr id="131183" name="Rectangle 74">
              <a:extLst>
                <a:ext uri="{FF2B5EF4-FFF2-40B4-BE49-F238E27FC236}">
                  <a16:creationId xmlns:a16="http://schemas.microsoft.com/office/drawing/2014/main" id="{469D542C-F356-FC46-825E-404ECAA2F85F}"/>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p>
          </p:txBody>
        </p:sp>
        <p:sp>
          <p:nvSpPr>
            <p:cNvPr id="131184" name="Rectangle 75">
              <a:extLst>
                <a:ext uri="{FF2B5EF4-FFF2-40B4-BE49-F238E27FC236}">
                  <a16:creationId xmlns:a16="http://schemas.microsoft.com/office/drawing/2014/main" id="{67C49097-301A-EC47-B8F7-3CA1374BAFB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185" name="Rectangle 76">
              <a:extLst>
                <a:ext uri="{FF2B5EF4-FFF2-40B4-BE49-F238E27FC236}">
                  <a16:creationId xmlns:a16="http://schemas.microsoft.com/office/drawing/2014/main" id="{88CE65C5-53D7-B64B-B318-3FF2384ACAF3}"/>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31186" name="Rectangle 77">
              <a:extLst>
                <a:ext uri="{FF2B5EF4-FFF2-40B4-BE49-F238E27FC236}">
                  <a16:creationId xmlns:a16="http://schemas.microsoft.com/office/drawing/2014/main" id="{63892CD3-EBF0-A047-9991-6EA62D9C21E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187" name="Line 78">
              <a:extLst>
                <a:ext uri="{FF2B5EF4-FFF2-40B4-BE49-F238E27FC236}">
                  <a16:creationId xmlns:a16="http://schemas.microsoft.com/office/drawing/2014/main" id="{37213793-932D-E14D-8787-9184AB86393A}"/>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88" name="Line 79">
              <a:extLst>
                <a:ext uri="{FF2B5EF4-FFF2-40B4-BE49-F238E27FC236}">
                  <a16:creationId xmlns:a16="http://schemas.microsoft.com/office/drawing/2014/main" id="{F04DAC9F-740A-7C4B-B56C-EB00D2C56FC0}"/>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5" name="Group 80">
            <a:extLst>
              <a:ext uri="{FF2B5EF4-FFF2-40B4-BE49-F238E27FC236}">
                <a16:creationId xmlns:a16="http://schemas.microsoft.com/office/drawing/2014/main" id="{B92F6D89-D440-7743-92EA-6BEE63F39EA0}"/>
              </a:ext>
            </a:extLst>
          </p:cNvPr>
          <p:cNvGrpSpPr>
            <a:grpSpLocks/>
          </p:cNvGrpSpPr>
          <p:nvPr/>
        </p:nvGrpSpPr>
        <p:grpSpPr bwMode="auto">
          <a:xfrm>
            <a:off x="723900" y="4921250"/>
            <a:ext cx="890588" cy="303213"/>
            <a:chOff x="645" y="1734"/>
            <a:chExt cx="561" cy="191"/>
          </a:xfrm>
        </p:grpSpPr>
        <p:sp>
          <p:nvSpPr>
            <p:cNvPr id="131179" name="Rectangle 81">
              <a:extLst>
                <a:ext uri="{FF2B5EF4-FFF2-40B4-BE49-F238E27FC236}">
                  <a16:creationId xmlns:a16="http://schemas.microsoft.com/office/drawing/2014/main" id="{58918A34-551D-764A-8361-7CD39660BFA7}"/>
                </a:ext>
              </a:extLst>
            </p:cNvPr>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80" name="Rectangle 82">
              <a:extLst>
                <a:ext uri="{FF2B5EF4-FFF2-40B4-BE49-F238E27FC236}">
                  <a16:creationId xmlns:a16="http://schemas.microsoft.com/office/drawing/2014/main" id="{BCC759A9-3E31-5F49-AAA9-40FA69B86478}"/>
                </a:ext>
              </a:extLst>
            </p:cNvPr>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181" name="Rectangle 83">
              <a:extLst>
                <a:ext uri="{FF2B5EF4-FFF2-40B4-BE49-F238E27FC236}">
                  <a16:creationId xmlns:a16="http://schemas.microsoft.com/office/drawing/2014/main" id="{4130A4FB-07FA-634C-9F41-F0487DA35776}"/>
                </a:ext>
              </a:extLst>
            </p:cNvPr>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182" name="Line 84">
              <a:extLst>
                <a:ext uri="{FF2B5EF4-FFF2-40B4-BE49-F238E27FC236}">
                  <a16:creationId xmlns:a16="http://schemas.microsoft.com/office/drawing/2014/main" id="{A537C7B2-CEE3-9B49-A87B-3E6F18A8BE51}"/>
                </a:ext>
              </a:extLst>
            </p:cNvPr>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6" name="Group 85">
            <a:extLst>
              <a:ext uri="{FF2B5EF4-FFF2-40B4-BE49-F238E27FC236}">
                <a16:creationId xmlns:a16="http://schemas.microsoft.com/office/drawing/2014/main" id="{EAB3C929-D4AE-B54F-8FE0-486D2A2C2D38}"/>
              </a:ext>
            </a:extLst>
          </p:cNvPr>
          <p:cNvGrpSpPr>
            <a:grpSpLocks/>
          </p:cNvGrpSpPr>
          <p:nvPr/>
        </p:nvGrpSpPr>
        <p:grpSpPr bwMode="auto">
          <a:xfrm>
            <a:off x="930275" y="4610100"/>
            <a:ext cx="679450" cy="301625"/>
            <a:chOff x="780" y="1553"/>
            <a:chExt cx="428" cy="190"/>
          </a:xfrm>
        </p:grpSpPr>
        <p:sp>
          <p:nvSpPr>
            <p:cNvPr id="131177" name="Rectangle 86">
              <a:extLst>
                <a:ext uri="{FF2B5EF4-FFF2-40B4-BE49-F238E27FC236}">
                  <a16:creationId xmlns:a16="http://schemas.microsoft.com/office/drawing/2014/main" id="{1D33D345-567B-D94A-AD12-155D09301B37}"/>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78" name="Rectangle 87">
              <a:extLst>
                <a:ext uri="{FF2B5EF4-FFF2-40B4-BE49-F238E27FC236}">
                  <a16:creationId xmlns:a16="http://schemas.microsoft.com/office/drawing/2014/main" id="{FB20E5E9-5404-F745-944D-EBD13480D0F1}"/>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sp>
        <p:nvSpPr>
          <p:cNvPr id="131111" name="Rectangle 168">
            <a:extLst>
              <a:ext uri="{FF2B5EF4-FFF2-40B4-BE49-F238E27FC236}">
                <a16:creationId xmlns:a16="http://schemas.microsoft.com/office/drawing/2014/main" id="{DAD9AD38-BE4C-C545-98A6-ADFD4C7B3D6C}"/>
              </a:ext>
            </a:extLst>
          </p:cNvPr>
          <p:cNvSpPr>
            <a:spLocks noGrp="1" noChangeArrowheads="1"/>
          </p:cNvSpPr>
          <p:nvPr>
            <p:ph type="title" idx="4294967295"/>
          </p:nvPr>
        </p:nvSpPr>
        <p:spPr>
          <a:xfrm>
            <a:off x="5119431" y="197708"/>
            <a:ext cx="3805237" cy="691978"/>
          </a:xfrm>
        </p:spPr>
        <p:txBody>
          <a:bodyPr/>
          <a:lstStyle/>
          <a:p>
            <a:pPr eaLnBrk="1" hangingPunct="1"/>
            <a:r>
              <a:rPr lang="en-US" altLang="en-US" dirty="0">
                <a:ea typeface="ＭＳ Ｐゴシック" panose="020B0600070205080204" pitchFamily="34" charset="-128"/>
              </a:rPr>
              <a:t>Example</a:t>
            </a:r>
          </a:p>
        </p:txBody>
      </p:sp>
      <p:sp>
        <p:nvSpPr>
          <p:cNvPr id="112814" name="Text Box 174">
            <a:extLst>
              <a:ext uri="{FF2B5EF4-FFF2-40B4-BE49-F238E27FC236}">
                <a16:creationId xmlns:a16="http://schemas.microsoft.com/office/drawing/2014/main" id="{EC0F36EA-8D11-A647-924E-47282CD18A0A}"/>
              </a:ext>
            </a:extLst>
          </p:cNvPr>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message</a:t>
            </a:r>
          </a:p>
        </p:txBody>
      </p:sp>
      <p:grpSp>
        <p:nvGrpSpPr>
          <p:cNvPr id="17" name="Group 175">
            <a:extLst>
              <a:ext uri="{FF2B5EF4-FFF2-40B4-BE49-F238E27FC236}">
                <a16:creationId xmlns:a16="http://schemas.microsoft.com/office/drawing/2014/main" id="{52857B7E-E18B-EA47-A464-7CC4738B5BDB}"/>
              </a:ext>
            </a:extLst>
          </p:cNvPr>
          <p:cNvGrpSpPr>
            <a:grpSpLocks/>
          </p:cNvGrpSpPr>
          <p:nvPr/>
        </p:nvGrpSpPr>
        <p:grpSpPr bwMode="auto">
          <a:xfrm>
            <a:off x="1763713" y="719138"/>
            <a:ext cx="679450" cy="301625"/>
            <a:chOff x="780" y="1553"/>
            <a:chExt cx="428" cy="190"/>
          </a:xfrm>
        </p:grpSpPr>
        <p:sp>
          <p:nvSpPr>
            <p:cNvPr id="131132" name="Rectangle 176">
              <a:extLst>
                <a:ext uri="{FF2B5EF4-FFF2-40B4-BE49-F238E27FC236}">
                  <a16:creationId xmlns:a16="http://schemas.microsoft.com/office/drawing/2014/main" id="{B8A93764-D5DA-1042-8336-4884704F8CF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33" name="Rectangle 177">
              <a:extLst>
                <a:ext uri="{FF2B5EF4-FFF2-40B4-BE49-F238E27FC236}">
                  <a16:creationId xmlns:a16="http://schemas.microsoft.com/office/drawing/2014/main" id="{1FBB9691-2465-1740-825E-18203483FD0D}"/>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grpSp>
        <p:nvGrpSpPr>
          <p:cNvPr id="18" name="Group 185">
            <a:extLst>
              <a:ext uri="{FF2B5EF4-FFF2-40B4-BE49-F238E27FC236}">
                <a16:creationId xmlns:a16="http://schemas.microsoft.com/office/drawing/2014/main" id="{4EEB8B52-E018-7C49-B3CF-F6B1200C38C2}"/>
              </a:ext>
            </a:extLst>
          </p:cNvPr>
          <p:cNvGrpSpPr>
            <a:grpSpLocks/>
          </p:cNvGrpSpPr>
          <p:nvPr/>
        </p:nvGrpSpPr>
        <p:grpSpPr bwMode="auto">
          <a:xfrm>
            <a:off x="1528763" y="1039813"/>
            <a:ext cx="903287" cy="301625"/>
            <a:chOff x="1851" y="2046"/>
            <a:chExt cx="569" cy="190"/>
          </a:xfrm>
        </p:grpSpPr>
        <p:grpSp>
          <p:nvGrpSpPr>
            <p:cNvPr id="131126" name="Group 179">
              <a:extLst>
                <a:ext uri="{FF2B5EF4-FFF2-40B4-BE49-F238E27FC236}">
                  <a16:creationId xmlns:a16="http://schemas.microsoft.com/office/drawing/2014/main" id="{B1A0235F-F9C0-D540-A995-E610699648F6}"/>
                </a:ext>
              </a:extLst>
            </p:cNvPr>
            <p:cNvGrpSpPr>
              <a:grpSpLocks/>
            </p:cNvGrpSpPr>
            <p:nvPr/>
          </p:nvGrpSpPr>
          <p:grpSpPr bwMode="auto">
            <a:xfrm>
              <a:off x="1851" y="2047"/>
              <a:ext cx="190" cy="184"/>
              <a:chOff x="1962" y="2058"/>
              <a:chExt cx="190" cy="184"/>
            </a:xfrm>
          </p:grpSpPr>
          <p:sp>
            <p:nvSpPr>
              <p:cNvPr id="131130" name="Rectangle 180">
                <a:extLst>
                  <a:ext uri="{FF2B5EF4-FFF2-40B4-BE49-F238E27FC236}">
                    <a16:creationId xmlns:a16="http://schemas.microsoft.com/office/drawing/2014/main" id="{51C829B7-26B4-D444-9FB3-7F07BDD29BD0}"/>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31" name="Rectangle 181">
                <a:extLst>
                  <a:ext uri="{FF2B5EF4-FFF2-40B4-BE49-F238E27FC236}">
                    <a16:creationId xmlns:a16="http://schemas.microsoft.com/office/drawing/2014/main" id="{3EEBA0E9-6B86-7E4C-A9C6-591F7EE20655}"/>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grpSp>
        <p:grpSp>
          <p:nvGrpSpPr>
            <p:cNvPr id="131127" name="Group 182">
              <a:extLst>
                <a:ext uri="{FF2B5EF4-FFF2-40B4-BE49-F238E27FC236}">
                  <a16:creationId xmlns:a16="http://schemas.microsoft.com/office/drawing/2014/main" id="{3648E1F5-C96D-6544-8F79-B25A0146CA9B}"/>
                </a:ext>
              </a:extLst>
            </p:cNvPr>
            <p:cNvGrpSpPr>
              <a:grpSpLocks/>
            </p:cNvGrpSpPr>
            <p:nvPr/>
          </p:nvGrpSpPr>
          <p:grpSpPr bwMode="auto">
            <a:xfrm>
              <a:off x="1992" y="2046"/>
              <a:ext cx="428" cy="190"/>
              <a:chOff x="780" y="1553"/>
              <a:chExt cx="428" cy="190"/>
            </a:xfrm>
          </p:grpSpPr>
          <p:sp>
            <p:nvSpPr>
              <p:cNvPr id="131128" name="Rectangle 183">
                <a:extLst>
                  <a:ext uri="{FF2B5EF4-FFF2-40B4-BE49-F238E27FC236}">
                    <a16:creationId xmlns:a16="http://schemas.microsoft.com/office/drawing/2014/main" id="{7E212304-7E2A-D144-870D-50B0F73D965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29" name="Rectangle 184">
                <a:extLst>
                  <a:ext uri="{FF2B5EF4-FFF2-40B4-BE49-F238E27FC236}">
                    <a16:creationId xmlns:a16="http://schemas.microsoft.com/office/drawing/2014/main" id="{2CFC55B6-0954-E941-AF5E-61813AAF7C2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grpSp>
      <p:grpSp>
        <p:nvGrpSpPr>
          <p:cNvPr id="131117" name="Group 187">
            <a:extLst>
              <a:ext uri="{FF2B5EF4-FFF2-40B4-BE49-F238E27FC236}">
                <a16:creationId xmlns:a16="http://schemas.microsoft.com/office/drawing/2014/main" id="{BC55200B-8FDC-0949-A87B-5D2308D5B7F5}"/>
              </a:ext>
            </a:extLst>
          </p:cNvPr>
          <p:cNvGrpSpPr>
            <a:grpSpLocks/>
          </p:cNvGrpSpPr>
          <p:nvPr/>
        </p:nvGrpSpPr>
        <p:grpSpPr bwMode="auto">
          <a:xfrm flipH="1">
            <a:off x="3178175" y="4970463"/>
            <a:ext cx="803275" cy="771525"/>
            <a:chOff x="-44" y="1473"/>
            <a:chExt cx="981" cy="1105"/>
          </a:xfrm>
        </p:grpSpPr>
        <p:pic>
          <p:nvPicPr>
            <p:cNvPr id="131122" name="Picture 188" descr="desktop_computer_stylized_medium">
              <a:extLst>
                <a:ext uri="{FF2B5EF4-FFF2-40B4-BE49-F238E27FC236}">
                  <a16:creationId xmlns:a16="http://schemas.microsoft.com/office/drawing/2014/main" id="{FAB5CA59-68F9-BF45-8E5A-378AF937E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a:extLst>
                <a:ext uri="{FF2B5EF4-FFF2-40B4-BE49-F238E27FC236}">
                  <a16:creationId xmlns:a16="http://schemas.microsoft.com/office/drawing/2014/main" id="{6A3056C6-518F-9340-ABB4-D174F0854D0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31118" name="Group 190">
            <a:extLst>
              <a:ext uri="{FF2B5EF4-FFF2-40B4-BE49-F238E27FC236}">
                <a16:creationId xmlns:a16="http://schemas.microsoft.com/office/drawing/2014/main" id="{B4DA8F42-2B81-4D42-A4D6-69D7CF13F6BB}"/>
              </a:ext>
            </a:extLst>
          </p:cNvPr>
          <p:cNvGrpSpPr>
            <a:grpSpLocks/>
          </p:cNvGrpSpPr>
          <p:nvPr/>
        </p:nvGrpSpPr>
        <p:grpSpPr bwMode="auto">
          <a:xfrm flipH="1">
            <a:off x="4140200" y="1087438"/>
            <a:ext cx="803275" cy="771525"/>
            <a:chOff x="-44" y="1473"/>
            <a:chExt cx="981" cy="1105"/>
          </a:xfrm>
        </p:grpSpPr>
        <p:pic>
          <p:nvPicPr>
            <p:cNvPr id="131120" name="Picture 191" descr="desktop_computer_stylized_medium">
              <a:extLst>
                <a:ext uri="{FF2B5EF4-FFF2-40B4-BE49-F238E27FC236}">
                  <a16:creationId xmlns:a16="http://schemas.microsoft.com/office/drawing/2014/main" id="{93B7582F-97BD-B34E-B830-7299FBE4C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a:extLst>
                <a:ext uri="{FF2B5EF4-FFF2-40B4-BE49-F238E27FC236}">
                  <a16:creationId xmlns:a16="http://schemas.microsoft.com/office/drawing/2014/main" id="{06445532-4592-874E-8918-BE490F12296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19" name="Slide Number Placeholder 3">
            <a:extLst>
              <a:ext uri="{FF2B5EF4-FFF2-40B4-BE49-F238E27FC236}">
                <a16:creationId xmlns:a16="http://schemas.microsoft.com/office/drawing/2014/main" id="{F1D4E18C-4D81-304E-A342-AF7C7540A4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1-</a:t>
            </a:r>
            <a:fld id="{779BF926-FC4E-C04F-BF92-587BA1834073}" type="slidenum">
              <a:rPr lang="en-US" altLang="en-US" sz="1200">
                <a:latin typeface="Tahoma" panose="020B0604030504040204" pitchFamily="34" charset="0"/>
              </a:rPr>
              <a:pPr/>
              <a:t>36</a:t>
            </a:fld>
            <a:endParaRPr lang="en-US" altLang="en-US" sz="1200">
              <a:latin typeface="Tahoma" panose="020B0604030504040204" pitchFamily="34" charset="0"/>
            </a:endParaRPr>
          </a:p>
        </p:txBody>
      </p:sp>
      <p:grpSp>
        <p:nvGrpSpPr>
          <p:cNvPr id="7" name="Group 6">
            <a:extLst>
              <a:ext uri="{FF2B5EF4-FFF2-40B4-BE49-F238E27FC236}">
                <a16:creationId xmlns:a16="http://schemas.microsoft.com/office/drawing/2014/main" id="{E040827D-3A32-2749-AE09-DD2B98DB1C1D}"/>
              </a:ext>
            </a:extLst>
          </p:cNvPr>
          <p:cNvGrpSpPr/>
          <p:nvPr/>
        </p:nvGrpSpPr>
        <p:grpSpPr>
          <a:xfrm>
            <a:off x="194232" y="1692490"/>
            <a:ext cx="2317708" cy="338554"/>
            <a:chOff x="293088" y="2903451"/>
            <a:chExt cx="2317708" cy="338554"/>
          </a:xfrm>
        </p:grpSpPr>
        <p:sp>
          <p:nvSpPr>
            <p:cNvPr id="224" name="Rectangle 157">
              <a:extLst>
                <a:ext uri="{FF2B5EF4-FFF2-40B4-BE49-F238E27FC236}">
                  <a16:creationId xmlns:a16="http://schemas.microsoft.com/office/drawing/2014/main" id="{756116CA-6645-2246-AB9B-078F1FF8877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 name="Rectangle 158">
              <a:extLst>
                <a:ext uri="{FF2B5EF4-FFF2-40B4-BE49-F238E27FC236}">
                  <a16:creationId xmlns:a16="http://schemas.microsoft.com/office/drawing/2014/main" id="{17A728E2-0C09-534A-B87B-E34B2322D76C}"/>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226" name="Rectangle 159">
              <a:extLst>
                <a:ext uri="{FF2B5EF4-FFF2-40B4-BE49-F238E27FC236}">
                  <a16:creationId xmlns:a16="http://schemas.microsoft.com/office/drawing/2014/main" id="{5EA62ED3-8F43-F547-AC40-C7491B1509F0}"/>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227" name="Rectangle 160">
              <a:extLst>
                <a:ext uri="{FF2B5EF4-FFF2-40B4-BE49-F238E27FC236}">
                  <a16:creationId xmlns:a16="http://schemas.microsoft.com/office/drawing/2014/main" id="{F090CB34-A955-314D-B44A-28F413FFFB48}"/>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228" name="Rectangle 161">
              <a:extLst>
                <a:ext uri="{FF2B5EF4-FFF2-40B4-BE49-F238E27FC236}">
                  <a16:creationId xmlns:a16="http://schemas.microsoft.com/office/drawing/2014/main" id="{0876D943-F47D-494E-958A-9A292A0BD3F1}"/>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229" name="Line 162">
              <a:extLst>
                <a:ext uri="{FF2B5EF4-FFF2-40B4-BE49-F238E27FC236}">
                  <a16:creationId xmlns:a16="http://schemas.microsoft.com/office/drawing/2014/main" id="{CA8D6C30-ECB2-E549-A943-C027D930E99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63">
              <a:extLst>
                <a:ext uri="{FF2B5EF4-FFF2-40B4-BE49-F238E27FC236}">
                  <a16:creationId xmlns:a16="http://schemas.microsoft.com/office/drawing/2014/main" id="{55436905-26D7-D840-BC20-3142CAC9DEA7}"/>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64">
              <a:extLst>
                <a:ext uri="{FF2B5EF4-FFF2-40B4-BE49-F238E27FC236}">
                  <a16:creationId xmlns:a16="http://schemas.microsoft.com/office/drawing/2014/main" id="{46A9F808-6D2B-7543-981C-087B4498331B}"/>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Text Box 7">
              <a:extLst>
                <a:ext uri="{FF2B5EF4-FFF2-40B4-BE49-F238E27FC236}">
                  <a16:creationId xmlns:a16="http://schemas.microsoft.com/office/drawing/2014/main" id="{6F31595C-67FC-6C40-887B-1EEA8AC7DA14}"/>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243" name="Rectangle 160">
              <a:extLst>
                <a:ext uri="{FF2B5EF4-FFF2-40B4-BE49-F238E27FC236}">
                  <a16:creationId xmlns:a16="http://schemas.microsoft.com/office/drawing/2014/main" id="{27F7EA00-93C2-944C-BF69-FBF08E0F8360}"/>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244" name="Line 164">
              <a:extLst>
                <a:ext uri="{FF2B5EF4-FFF2-40B4-BE49-F238E27FC236}">
                  <a16:creationId xmlns:a16="http://schemas.microsoft.com/office/drawing/2014/main" id="{55231D46-6236-264C-8764-840BD355F1D4}"/>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81" name="Group 280">
            <a:extLst>
              <a:ext uri="{FF2B5EF4-FFF2-40B4-BE49-F238E27FC236}">
                <a16:creationId xmlns:a16="http://schemas.microsoft.com/office/drawing/2014/main" id="{CCA8C5DC-13ED-E448-8C8E-5C8598897523}"/>
              </a:ext>
            </a:extLst>
          </p:cNvPr>
          <p:cNvGrpSpPr/>
          <p:nvPr/>
        </p:nvGrpSpPr>
        <p:grpSpPr>
          <a:xfrm>
            <a:off x="4914902" y="1677086"/>
            <a:ext cx="2317708" cy="338554"/>
            <a:chOff x="293088" y="2903451"/>
            <a:chExt cx="2317708" cy="338554"/>
          </a:xfrm>
        </p:grpSpPr>
        <p:sp>
          <p:nvSpPr>
            <p:cNvPr id="282" name="Rectangle 157">
              <a:extLst>
                <a:ext uri="{FF2B5EF4-FFF2-40B4-BE49-F238E27FC236}">
                  <a16:creationId xmlns:a16="http://schemas.microsoft.com/office/drawing/2014/main" id="{FC8AE8A2-614E-344A-8F11-8A7D7F417DC5}"/>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83" name="Rectangle 158">
              <a:extLst>
                <a:ext uri="{FF2B5EF4-FFF2-40B4-BE49-F238E27FC236}">
                  <a16:creationId xmlns:a16="http://schemas.microsoft.com/office/drawing/2014/main" id="{08DBD500-A308-CD48-AA92-B69F653A1250}"/>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284" name="Rectangle 159">
              <a:extLst>
                <a:ext uri="{FF2B5EF4-FFF2-40B4-BE49-F238E27FC236}">
                  <a16:creationId xmlns:a16="http://schemas.microsoft.com/office/drawing/2014/main" id="{B93D6051-D30F-6942-A2FE-02B8A2F2791B}"/>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285" name="Rectangle 160">
              <a:extLst>
                <a:ext uri="{FF2B5EF4-FFF2-40B4-BE49-F238E27FC236}">
                  <a16:creationId xmlns:a16="http://schemas.microsoft.com/office/drawing/2014/main" id="{F3A39DC7-D5D2-4246-9358-46069DDB924C}"/>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286" name="Rectangle 161">
              <a:extLst>
                <a:ext uri="{FF2B5EF4-FFF2-40B4-BE49-F238E27FC236}">
                  <a16:creationId xmlns:a16="http://schemas.microsoft.com/office/drawing/2014/main" id="{B718BD74-7829-B14F-8DFC-C65330BE142A}"/>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287" name="Line 162">
              <a:extLst>
                <a:ext uri="{FF2B5EF4-FFF2-40B4-BE49-F238E27FC236}">
                  <a16:creationId xmlns:a16="http://schemas.microsoft.com/office/drawing/2014/main" id="{4F7438F7-DC01-0942-BFAE-0BD3C157D9E5}"/>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63">
              <a:extLst>
                <a:ext uri="{FF2B5EF4-FFF2-40B4-BE49-F238E27FC236}">
                  <a16:creationId xmlns:a16="http://schemas.microsoft.com/office/drawing/2014/main" id="{E5D5EAD7-CC3C-EA49-BA88-42009F64E8B3}"/>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 name="Line 164">
              <a:extLst>
                <a:ext uri="{FF2B5EF4-FFF2-40B4-BE49-F238E27FC236}">
                  <a16:creationId xmlns:a16="http://schemas.microsoft.com/office/drawing/2014/main" id="{F687DEC6-00C2-8940-856D-4D5ED29E0FC6}"/>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Text Box 7">
              <a:extLst>
                <a:ext uri="{FF2B5EF4-FFF2-40B4-BE49-F238E27FC236}">
                  <a16:creationId xmlns:a16="http://schemas.microsoft.com/office/drawing/2014/main" id="{9FC6777A-394A-D04B-BC85-7673CEC8AF9A}"/>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291" name="Rectangle 160">
              <a:extLst>
                <a:ext uri="{FF2B5EF4-FFF2-40B4-BE49-F238E27FC236}">
                  <a16:creationId xmlns:a16="http://schemas.microsoft.com/office/drawing/2014/main" id="{7AAE0BAA-1A84-094D-84CF-4D90BCC91488}"/>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292" name="Line 164">
              <a:extLst>
                <a:ext uri="{FF2B5EF4-FFF2-40B4-BE49-F238E27FC236}">
                  <a16:creationId xmlns:a16="http://schemas.microsoft.com/office/drawing/2014/main" id="{29B27E9F-F62D-234B-B33E-8353F94400B9}"/>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2" name="TextBox 191">
            <a:extLst>
              <a:ext uri="{FF2B5EF4-FFF2-40B4-BE49-F238E27FC236}">
                <a16:creationId xmlns:a16="http://schemas.microsoft.com/office/drawing/2014/main" id="{37E35E59-2B3C-134B-AF56-09A05F47EC15}"/>
              </a:ext>
            </a:extLst>
          </p:cNvPr>
          <p:cNvSpPr txBox="1"/>
          <p:nvPr/>
        </p:nvSpPr>
        <p:spPr>
          <a:xfrm>
            <a:off x="188766" y="2538229"/>
            <a:ext cx="2869696" cy="954107"/>
          </a:xfrm>
          <a:prstGeom prst="rect">
            <a:avLst/>
          </a:prstGeom>
          <a:noFill/>
        </p:spPr>
        <p:txBody>
          <a:bodyPr wrap="none" rtlCol="0">
            <a:spAutoFit/>
          </a:bodyPr>
          <a:lstStyle/>
          <a:p>
            <a:r>
              <a:rPr lang="en-US" sz="1400" dirty="0" err="1"/>
              <a:t>H</a:t>
            </a:r>
            <a:r>
              <a:rPr lang="en-US" sz="1400" baseline="-25000" dirty="0" err="1"/>
              <a:t>x</a:t>
            </a:r>
            <a:r>
              <a:rPr lang="en-US" sz="1400" dirty="0"/>
              <a:t>: header</a:t>
            </a:r>
          </a:p>
          <a:p>
            <a:r>
              <a:rPr lang="en-US" sz="1400" dirty="0"/>
              <a:t>T</a:t>
            </a:r>
            <a:r>
              <a:rPr lang="en-US" sz="1400" baseline="-25000" dirty="0"/>
              <a:t>x</a:t>
            </a:r>
            <a:r>
              <a:rPr lang="en-US" sz="1400" dirty="0"/>
              <a:t>: trailer</a:t>
            </a:r>
          </a:p>
          <a:p>
            <a:r>
              <a:rPr lang="en-US" sz="1400" dirty="0"/>
              <a:t>M: message</a:t>
            </a:r>
          </a:p>
          <a:p>
            <a:r>
              <a:rPr lang="en-US" sz="1000" dirty="0"/>
              <a:t>X</a:t>
            </a:r>
            <a:r>
              <a:rPr lang="en-US" sz="1400" dirty="0"/>
              <a:t>: t - transport, n - network, l - link</a:t>
            </a:r>
          </a:p>
        </p:txBody>
      </p:sp>
      <p:grpSp>
        <p:nvGrpSpPr>
          <p:cNvPr id="8" name="Group 7">
            <a:extLst>
              <a:ext uri="{FF2B5EF4-FFF2-40B4-BE49-F238E27FC236}">
                <a16:creationId xmlns:a16="http://schemas.microsoft.com/office/drawing/2014/main" id="{4AC79AB8-9F28-CD4E-8EA7-3B213EF7D148}"/>
              </a:ext>
            </a:extLst>
          </p:cNvPr>
          <p:cNvGrpSpPr/>
          <p:nvPr/>
        </p:nvGrpSpPr>
        <p:grpSpPr>
          <a:xfrm>
            <a:off x="5610149" y="2849680"/>
            <a:ext cx="3209866" cy="979144"/>
            <a:chOff x="5610149" y="2849680"/>
            <a:chExt cx="3209866" cy="979144"/>
          </a:xfrm>
        </p:grpSpPr>
        <p:sp>
          <p:nvSpPr>
            <p:cNvPr id="131077" name="Freeform 3">
              <a:extLst>
                <a:ext uri="{FF2B5EF4-FFF2-40B4-BE49-F238E27FC236}">
                  <a16:creationId xmlns:a16="http://schemas.microsoft.com/office/drawing/2014/main" id="{D68281B0-FD5C-8446-84C9-4EC70D71F610}"/>
                </a:ext>
              </a:extLst>
            </p:cNvPr>
            <p:cNvSpPr>
              <a:spLocks/>
            </p:cNvSpPr>
            <p:nvPr/>
          </p:nvSpPr>
          <p:spPr bwMode="auto">
            <a:xfrm>
              <a:off x="6945146" y="2849680"/>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 name="Group 2">
              <a:extLst>
                <a:ext uri="{FF2B5EF4-FFF2-40B4-BE49-F238E27FC236}">
                  <a16:creationId xmlns:a16="http://schemas.microsoft.com/office/drawing/2014/main" id="{925A4513-0865-DC46-BAF9-9258BD881AA7}"/>
                </a:ext>
              </a:extLst>
            </p:cNvPr>
            <p:cNvGrpSpPr/>
            <p:nvPr/>
          </p:nvGrpSpPr>
          <p:grpSpPr>
            <a:xfrm>
              <a:off x="5610149" y="2853949"/>
              <a:ext cx="3209866" cy="974875"/>
              <a:chOff x="5610149" y="2853949"/>
              <a:chExt cx="3209866" cy="974875"/>
            </a:xfrm>
          </p:grpSpPr>
          <p:grpSp>
            <p:nvGrpSpPr>
              <p:cNvPr id="131104" name="Group 94">
                <a:extLst>
                  <a:ext uri="{FF2B5EF4-FFF2-40B4-BE49-F238E27FC236}">
                    <a16:creationId xmlns:a16="http://schemas.microsoft.com/office/drawing/2014/main" id="{EAD80B58-07BC-6F42-A616-F720D2EB6A93}"/>
                  </a:ext>
                </a:extLst>
              </p:cNvPr>
              <p:cNvGrpSpPr>
                <a:grpSpLocks/>
              </p:cNvGrpSpPr>
              <p:nvPr/>
            </p:nvGrpSpPr>
            <p:grpSpPr bwMode="auto">
              <a:xfrm>
                <a:off x="5610149" y="2853949"/>
                <a:ext cx="1387475" cy="733425"/>
                <a:chOff x="4696" y="597"/>
                <a:chExt cx="874" cy="462"/>
              </a:xfrm>
            </p:grpSpPr>
            <p:sp>
              <p:nvSpPr>
                <p:cNvPr id="131164" name="Rectangle 95">
                  <a:extLst>
                    <a:ext uri="{FF2B5EF4-FFF2-40B4-BE49-F238E27FC236}">
                      <a16:creationId xmlns:a16="http://schemas.microsoft.com/office/drawing/2014/main" id="{1193E628-A327-5A47-A348-B156219E0866}"/>
                    </a:ext>
                  </a:extLst>
                </p:cNvPr>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65" name="Rectangle 96">
                  <a:extLst>
                    <a:ext uri="{FF2B5EF4-FFF2-40B4-BE49-F238E27FC236}">
                      <a16:creationId xmlns:a16="http://schemas.microsoft.com/office/drawing/2014/main" id="{DA7DBF3C-9D55-0A4D-9FF8-D6768D40D183}"/>
                    </a:ext>
                  </a:extLst>
                </p:cNvPr>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66" name="Line 97">
                  <a:extLst>
                    <a:ext uri="{FF2B5EF4-FFF2-40B4-BE49-F238E27FC236}">
                      <a16:creationId xmlns:a16="http://schemas.microsoft.com/office/drawing/2014/main" id="{143B6F1A-9321-A643-AAEA-6788A4521FB9}"/>
                    </a:ext>
                  </a:extLst>
                </p:cNvPr>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7" name="Text Box 98">
                  <a:extLst>
                    <a:ext uri="{FF2B5EF4-FFF2-40B4-BE49-F238E27FC236}">
                      <a16:creationId xmlns:a16="http://schemas.microsoft.com/office/drawing/2014/main" id="{A9DE7AC3-186E-A440-85F5-C4C29F84EAE8}"/>
                    </a:ext>
                  </a:extLst>
                </p:cNvPr>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link</a:t>
                  </a:r>
                </a:p>
                <a:p>
                  <a:pPr algn="ctr">
                    <a:lnSpc>
                      <a:spcPct val="110000"/>
                    </a:lnSpc>
                  </a:pPr>
                  <a:r>
                    <a:rPr lang="en-US" altLang="en-US" sz="1800"/>
                    <a:t>physical</a:t>
                  </a:r>
                </a:p>
              </p:txBody>
            </p:sp>
          </p:grpSp>
          <p:sp>
            <p:nvSpPr>
              <p:cNvPr id="131110" name="Text Box 167">
                <a:extLst>
                  <a:ext uri="{FF2B5EF4-FFF2-40B4-BE49-F238E27FC236}">
                    <a16:creationId xmlns:a16="http://schemas.microsoft.com/office/drawing/2014/main" id="{B44EA8C0-859E-FD4A-AF33-30649384D01B}"/>
                  </a:ext>
                </a:extLst>
              </p:cNvPr>
              <p:cNvSpPr txBox="1">
                <a:spLocks noChangeArrowheads="1"/>
              </p:cNvSpPr>
              <p:nvPr/>
            </p:nvSpPr>
            <p:spPr bwMode="auto">
              <a:xfrm>
                <a:off x="7494011" y="3109971"/>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t>Hub (LAN)</a:t>
                </a:r>
              </a:p>
            </p:txBody>
          </p:sp>
          <p:grpSp>
            <p:nvGrpSpPr>
              <p:cNvPr id="131078" name="Group 180">
                <a:extLst>
                  <a:ext uri="{FF2B5EF4-FFF2-40B4-BE49-F238E27FC236}">
                    <a16:creationId xmlns:a16="http://schemas.microsoft.com/office/drawing/2014/main" id="{C4B3E35C-FEC0-7547-A983-E614ED75E7D5}"/>
                  </a:ext>
                </a:extLst>
              </p:cNvPr>
              <p:cNvGrpSpPr>
                <a:grpSpLocks/>
              </p:cNvGrpSpPr>
              <p:nvPr/>
            </p:nvGrpSpPr>
            <p:grpSpPr bwMode="auto">
              <a:xfrm>
                <a:off x="7339914" y="3473224"/>
                <a:ext cx="1052512" cy="355600"/>
                <a:chOff x="4410" y="1365"/>
                <a:chExt cx="663" cy="224"/>
              </a:xfrm>
            </p:grpSpPr>
            <p:sp>
              <p:nvSpPr>
                <p:cNvPr id="131205" name="Rectangle 181">
                  <a:extLst>
                    <a:ext uri="{FF2B5EF4-FFF2-40B4-BE49-F238E27FC236}">
                      <a16:creationId xmlns:a16="http://schemas.microsoft.com/office/drawing/2014/main" id="{E8F25DC2-F212-464B-9AF2-FDC879A5C9D1}"/>
                    </a:ext>
                  </a:extLst>
                </p:cNvPr>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6" name="AutoShape 182">
                  <a:extLst>
                    <a:ext uri="{FF2B5EF4-FFF2-40B4-BE49-F238E27FC236}">
                      <a16:creationId xmlns:a16="http://schemas.microsoft.com/office/drawing/2014/main" id="{1C8AA168-F6E8-0C4D-9F80-3E372883C2B8}"/>
                    </a:ext>
                  </a:extLst>
                </p:cNvPr>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7" name="Freeform 183">
                  <a:extLst>
                    <a:ext uri="{FF2B5EF4-FFF2-40B4-BE49-F238E27FC236}">
                      <a16:creationId xmlns:a16="http://schemas.microsoft.com/office/drawing/2014/main" id="{ED5F62E0-BA4A-194E-9C65-2B228E0BF9F7}"/>
                    </a:ext>
                  </a:extLst>
                </p:cNvPr>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131208" name="Freeform 184">
                  <a:extLst>
                    <a:ext uri="{FF2B5EF4-FFF2-40B4-BE49-F238E27FC236}">
                      <a16:creationId xmlns:a16="http://schemas.microsoft.com/office/drawing/2014/main" id="{14516CB0-9019-B140-A722-F344ADBC3B70}"/>
                    </a:ext>
                  </a:extLst>
                </p:cNvPr>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31209" name="Freeform 185">
                  <a:extLst>
                    <a:ext uri="{FF2B5EF4-FFF2-40B4-BE49-F238E27FC236}">
                      <a16:creationId xmlns:a16="http://schemas.microsoft.com/office/drawing/2014/main" id="{20205169-EAA0-2543-91B9-312709B2A17F}"/>
                    </a:ext>
                  </a:extLst>
                </p:cNvPr>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grpSp>
      <p:grpSp>
        <p:nvGrpSpPr>
          <p:cNvPr id="129" name="Group 128">
            <a:extLst>
              <a:ext uri="{FF2B5EF4-FFF2-40B4-BE49-F238E27FC236}">
                <a16:creationId xmlns:a16="http://schemas.microsoft.com/office/drawing/2014/main" id="{4B09DAA0-8F60-1240-AF48-9239DD05AD03}"/>
              </a:ext>
            </a:extLst>
          </p:cNvPr>
          <p:cNvGrpSpPr/>
          <p:nvPr/>
        </p:nvGrpSpPr>
        <p:grpSpPr>
          <a:xfrm>
            <a:off x="46080" y="5631826"/>
            <a:ext cx="1536658" cy="315569"/>
            <a:chOff x="1074138" y="2925676"/>
            <a:chExt cx="1536658" cy="315569"/>
          </a:xfrm>
        </p:grpSpPr>
        <p:sp>
          <p:nvSpPr>
            <p:cNvPr id="130" name="Rectangle 157">
              <a:extLst>
                <a:ext uri="{FF2B5EF4-FFF2-40B4-BE49-F238E27FC236}">
                  <a16:creationId xmlns:a16="http://schemas.microsoft.com/office/drawing/2014/main" id="{F63BCD63-3E4F-0047-AA8C-7B1453E12BB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 name="Rectangle 158">
              <a:extLst>
                <a:ext uri="{FF2B5EF4-FFF2-40B4-BE49-F238E27FC236}">
                  <a16:creationId xmlns:a16="http://schemas.microsoft.com/office/drawing/2014/main" id="{6C4E4B2C-BCC2-724D-90EF-8A47B3777144}"/>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2" name="Rectangle 159">
              <a:extLst>
                <a:ext uri="{FF2B5EF4-FFF2-40B4-BE49-F238E27FC236}">
                  <a16:creationId xmlns:a16="http://schemas.microsoft.com/office/drawing/2014/main" id="{54F7260A-4CAF-8B43-820E-C7911C61A0CC}"/>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33" name="Rectangle 160">
              <a:extLst>
                <a:ext uri="{FF2B5EF4-FFF2-40B4-BE49-F238E27FC236}">
                  <a16:creationId xmlns:a16="http://schemas.microsoft.com/office/drawing/2014/main" id="{349F6418-CE0F-D34F-981B-831488D6638F}"/>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134" name="Rectangle 161">
              <a:extLst>
                <a:ext uri="{FF2B5EF4-FFF2-40B4-BE49-F238E27FC236}">
                  <a16:creationId xmlns:a16="http://schemas.microsoft.com/office/drawing/2014/main" id="{AF7490A7-671A-754B-9702-A4EB9329A369}"/>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135" name="Line 162">
              <a:extLst>
                <a:ext uri="{FF2B5EF4-FFF2-40B4-BE49-F238E27FC236}">
                  <a16:creationId xmlns:a16="http://schemas.microsoft.com/office/drawing/2014/main" id="{A6A96CAB-0475-604F-8F90-746B66A255E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63">
              <a:extLst>
                <a:ext uri="{FF2B5EF4-FFF2-40B4-BE49-F238E27FC236}">
                  <a16:creationId xmlns:a16="http://schemas.microsoft.com/office/drawing/2014/main" id="{D66F676E-6118-BB4A-8B04-3B55498BCD81}"/>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64">
              <a:extLst>
                <a:ext uri="{FF2B5EF4-FFF2-40B4-BE49-F238E27FC236}">
                  <a16:creationId xmlns:a16="http://schemas.microsoft.com/office/drawing/2014/main" id="{DF34E0DA-B783-B240-97E1-0FA1238C8283}"/>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Rectangle 160">
              <a:extLst>
                <a:ext uri="{FF2B5EF4-FFF2-40B4-BE49-F238E27FC236}">
                  <a16:creationId xmlns:a16="http://schemas.microsoft.com/office/drawing/2014/main" id="{85B58E2E-E34C-E940-82FD-FE8ED1B94687}"/>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140" name="Line 164">
              <a:extLst>
                <a:ext uri="{FF2B5EF4-FFF2-40B4-BE49-F238E27FC236}">
                  <a16:creationId xmlns:a16="http://schemas.microsoft.com/office/drawing/2014/main" id="{57E5E7D7-D4AD-D14E-B20C-85EE34B89BC9}"/>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142">
            <a:extLst>
              <a:ext uri="{FF2B5EF4-FFF2-40B4-BE49-F238E27FC236}">
                <a16:creationId xmlns:a16="http://schemas.microsoft.com/office/drawing/2014/main" id="{2281AE96-56C3-244D-A53F-226735E57AAA}"/>
              </a:ext>
            </a:extLst>
          </p:cNvPr>
          <p:cNvGrpSpPr/>
          <p:nvPr/>
        </p:nvGrpSpPr>
        <p:grpSpPr>
          <a:xfrm>
            <a:off x="4914902" y="1483996"/>
            <a:ext cx="2317708" cy="338554"/>
            <a:chOff x="293088" y="2903451"/>
            <a:chExt cx="2317708" cy="338554"/>
          </a:xfrm>
        </p:grpSpPr>
        <p:sp>
          <p:nvSpPr>
            <p:cNvPr id="144" name="Rectangle 157">
              <a:extLst>
                <a:ext uri="{FF2B5EF4-FFF2-40B4-BE49-F238E27FC236}">
                  <a16:creationId xmlns:a16="http://schemas.microsoft.com/office/drawing/2014/main" id="{DAFC81DA-C8A3-0442-913B-0C664823922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45" name="Rectangle 158">
              <a:extLst>
                <a:ext uri="{FF2B5EF4-FFF2-40B4-BE49-F238E27FC236}">
                  <a16:creationId xmlns:a16="http://schemas.microsoft.com/office/drawing/2014/main" id="{B0B5E74F-A52F-0942-814F-2F49A7E2A809}"/>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46" name="Rectangle 159">
              <a:extLst>
                <a:ext uri="{FF2B5EF4-FFF2-40B4-BE49-F238E27FC236}">
                  <a16:creationId xmlns:a16="http://schemas.microsoft.com/office/drawing/2014/main" id="{DDBCB884-1C2E-5343-A39C-9C882A6F079C}"/>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47" name="Rectangle 160">
              <a:extLst>
                <a:ext uri="{FF2B5EF4-FFF2-40B4-BE49-F238E27FC236}">
                  <a16:creationId xmlns:a16="http://schemas.microsoft.com/office/drawing/2014/main" id="{DB16D7C4-69B7-FC47-B661-47958F0A90FB}"/>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148" name="Rectangle 161">
              <a:extLst>
                <a:ext uri="{FF2B5EF4-FFF2-40B4-BE49-F238E27FC236}">
                  <a16:creationId xmlns:a16="http://schemas.microsoft.com/office/drawing/2014/main" id="{39B588CD-CC34-3E49-8F3C-C1D2E93072E4}"/>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149" name="Line 162">
              <a:extLst>
                <a:ext uri="{FF2B5EF4-FFF2-40B4-BE49-F238E27FC236}">
                  <a16:creationId xmlns:a16="http://schemas.microsoft.com/office/drawing/2014/main" id="{86869CDA-AF24-D34F-8DB1-86144B40BB9E}"/>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63">
              <a:extLst>
                <a:ext uri="{FF2B5EF4-FFF2-40B4-BE49-F238E27FC236}">
                  <a16:creationId xmlns:a16="http://schemas.microsoft.com/office/drawing/2014/main" id="{45A506FA-6C95-8D43-B092-73CBDBB0CD59}"/>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64">
              <a:extLst>
                <a:ext uri="{FF2B5EF4-FFF2-40B4-BE49-F238E27FC236}">
                  <a16:creationId xmlns:a16="http://schemas.microsoft.com/office/drawing/2014/main" id="{2AAEE623-276D-C849-ACCE-6854E081C41E}"/>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Text Box 7">
              <a:extLst>
                <a:ext uri="{FF2B5EF4-FFF2-40B4-BE49-F238E27FC236}">
                  <a16:creationId xmlns:a16="http://schemas.microsoft.com/office/drawing/2014/main" id="{5B876267-A790-1242-BCCE-6FB73FC3731F}"/>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153" name="Rectangle 160">
              <a:extLst>
                <a:ext uri="{FF2B5EF4-FFF2-40B4-BE49-F238E27FC236}">
                  <a16:creationId xmlns:a16="http://schemas.microsoft.com/office/drawing/2014/main" id="{EFE1D8E9-26D0-F742-B58C-A0878513ED21}"/>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154" name="Line 164">
              <a:extLst>
                <a:ext uri="{FF2B5EF4-FFF2-40B4-BE49-F238E27FC236}">
                  <a16:creationId xmlns:a16="http://schemas.microsoft.com/office/drawing/2014/main" id="{3E3438E0-8C5A-564F-995E-44EDE1A052FC}"/>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483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3.88889E-6 -2.22222E-6 L 0.00104 0.47199 " pathEditMode="relative" rAng="0" ptsTypes="AA">
                                      <p:cBhvr>
                                        <p:cTn id="8" dur="2000" fill="hold"/>
                                        <p:tgtEl>
                                          <p:spTgt spid="143"/>
                                        </p:tgtEl>
                                        <p:attrNameLst>
                                          <p:attrName>ppt_x</p:attrName>
                                          <p:attrName>ppt_y</p:attrName>
                                        </p:attrNameLst>
                                      </p:cBhvr>
                                      <p:rCtr x="52" y="23588"/>
                                    </p:animMotion>
                                  </p:childTnLst>
                                  <p:subTnLst>
                                    <p:set>
                                      <p:cBhvr override="childStyle">
                                        <p:cTn dur="1" fill="hold" display="0" masterRel="sameClick" afterEffect="1">
                                          <p:stCondLst>
                                            <p:cond evt="end" delay="0">
                                              <p:tn val="7"/>
                                            </p:cond>
                                          </p:stCondLst>
                                        </p:cTn>
                                        <p:tgtEl>
                                          <p:spTgt spid="14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1"/>
                                        </p:tgtEl>
                                        <p:attrNameLst>
                                          <p:attrName>style.visibility</p:attrName>
                                        </p:attrNameLst>
                                      </p:cBhvr>
                                      <p:to>
                                        <p:strVal val="visible"/>
                                      </p:to>
                                    </p:set>
                                  </p:childTnLst>
                                </p:cTn>
                              </p:par>
                            </p:childTnLst>
                          </p:cTn>
                        </p:par>
                        <p:par>
                          <p:cTn id="17" fill="hold">
                            <p:stCondLst>
                              <p:cond delay="0"/>
                            </p:stCondLst>
                            <p:childTnLst>
                              <p:par>
                                <p:cTn id="18" presetID="50" presetClass="path" presetSubtype="0" accel="50000" decel="50000" fill="hold" nodeType="afterEffect">
                                  <p:stCondLst>
                                    <p:cond delay="0"/>
                                  </p:stCondLst>
                                  <p:childTnLst>
                                    <p:animMotion origin="layout" path="M 0.08437 0.02153 L 0.16527 0.02153 C 0.20139 0.02153 0.24618 0.13426 0.24618 0.22616 L 0.24618 0.43079 " pathEditMode="relative" rAng="0" ptsTypes="AAAA">
                                      <p:cBhvr>
                                        <p:cTn id="19" dur="2000" fill="hold"/>
                                        <p:tgtEl>
                                          <p:spTgt spid="281"/>
                                        </p:tgtEl>
                                        <p:attrNameLst>
                                          <p:attrName>ppt_x</p:attrName>
                                          <p:attrName>ppt_y</p:attrName>
                                        </p:attrNameLst>
                                      </p:cBhvr>
                                      <p:rCtr x="8090" y="20463"/>
                                    </p:animMotion>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618 0.43079 L -0.02552 0.43148 " pathEditMode="fixed" rAng="0" ptsTypes="AA">
                                      <p:cBhvr>
                                        <p:cTn id="22" dur="2000" fill="hold"/>
                                        <p:tgtEl>
                                          <p:spTgt spid="281"/>
                                        </p:tgtEl>
                                        <p:attrNameLst>
                                          <p:attrName>ppt_x</p:attrName>
                                          <p:attrName>ppt_y</p:attrName>
                                        </p:attrNameLst>
                                      </p:cBhvr>
                                      <p:rCtr x="-1359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C38E93AC-1D66-8C4A-A65A-DCE356E98306}"/>
              </a:ext>
            </a:extLst>
          </p:cNvPr>
          <p:cNvGrpSpPr/>
          <p:nvPr/>
        </p:nvGrpSpPr>
        <p:grpSpPr>
          <a:xfrm>
            <a:off x="2681546" y="2739747"/>
            <a:ext cx="6251816" cy="3115784"/>
            <a:chOff x="2681546" y="2739747"/>
            <a:chExt cx="6251816" cy="3115784"/>
          </a:xfrm>
        </p:grpSpPr>
        <p:grpSp>
          <p:nvGrpSpPr>
            <p:cNvPr id="62" name="Group 61">
              <a:extLst>
                <a:ext uri="{FF2B5EF4-FFF2-40B4-BE49-F238E27FC236}">
                  <a16:creationId xmlns:a16="http://schemas.microsoft.com/office/drawing/2014/main" id="{CB8C07F4-BCE4-E845-B738-3118569A8D7A}"/>
                </a:ext>
              </a:extLst>
            </p:cNvPr>
            <p:cNvGrpSpPr/>
            <p:nvPr/>
          </p:nvGrpSpPr>
          <p:grpSpPr>
            <a:xfrm>
              <a:off x="2681546" y="2739747"/>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228221" cy="307777"/>
                  </a:xfrm>
                  <a:prstGeom prst="rect">
                    <a:avLst/>
                  </a:prstGeom>
                </p:spPr>
                <p:txBody>
                  <a:bodyPr wrap="none">
                    <a:spAutoFit/>
                  </a:bodyPr>
                  <a:lstStyle/>
                  <a:p>
                    <a:pPr>
                      <a:defRPr/>
                    </a:pPr>
                    <a:r>
                      <a:rPr lang="en-US" sz="1400" dirty="0">
                        <a:solidFill>
                          <a:srgbClr val="C00000"/>
                        </a:solidFill>
                      </a:rPr>
                      <a:t>137.196.49</a:t>
                    </a:r>
                    <a:r>
                      <a:rPr lang="en-US" sz="1400" dirty="0"/>
                      <a:t>.3</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391931" y="3238630"/>
              <a:ext cx="157447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grpSp>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0"/>
            <a:ext cx="7772400" cy="590474"/>
          </a:xfrm>
        </p:spPr>
        <p:txBody>
          <a:bodyPr/>
          <a:lstStyle/>
          <a:p>
            <a:r>
              <a:rPr lang="en-US" dirty="0"/>
              <a:t>Local/Adjacent/Neighbor devices</a:t>
            </a:r>
          </a:p>
        </p:txBody>
      </p:sp>
      <p:sp>
        <p:nvSpPr>
          <p:cNvPr id="4" name="Footer Placeholder 3">
            <a:extLst>
              <a:ext uri="{FF2B5EF4-FFF2-40B4-BE49-F238E27FC236}">
                <a16:creationId xmlns:a16="http://schemas.microsoft.com/office/drawing/2014/main" id="{2D0D21D4-315E-B642-951F-C68EEEEF0B0D}"/>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37</a:t>
            </a:fld>
            <a:endParaRPr lang="en-US" dirty="0"/>
          </a:p>
        </p:txBody>
      </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58" y="593929"/>
            <a:ext cx="7605160" cy="168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TextBox 48">
            <a:extLst>
              <a:ext uri="{FF2B5EF4-FFF2-40B4-BE49-F238E27FC236}">
                <a16:creationId xmlns:a16="http://schemas.microsoft.com/office/drawing/2014/main" id="{8019DAE8-AA87-8A44-A203-059D63F506AF}"/>
              </a:ext>
            </a:extLst>
          </p:cNvPr>
          <p:cNvSpPr txBox="1"/>
          <p:nvPr/>
        </p:nvSpPr>
        <p:spPr>
          <a:xfrm>
            <a:off x="149328" y="779898"/>
            <a:ext cx="864002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n-lt"/>
              </a:rPr>
              <a:t>a device can determine whether a destination is </a:t>
            </a:r>
            <a:r>
              <a:rPr lang="en-US" sz="2000" dirty="0">
                <a:solidFill>
                  <a:srgbClr val="C00000"/>
                </a:solidFill>
                <a:latin typeface="+mn-lt"/>
              </a:rPr>
              <a:t>local</a:t>
            </a:r>
            <a:r>
              <a:rPr lang="en-US" sz="2000" dirty="0">
                <a:latin typeface="+mn-lt"/>
              </a:rPr>
              <a:t> (i.e., a </a:t>
            </a:r>
            <a:r>
              <a:rPr lang="en-US" sz="2000" dirty="0">
                <a:solidFill>
                  <a:srgbClr val="C00000"/>
                </a:solidFill>
                <a:latin typeface="+mn-lt"/>
              </a:rPr>
              <a:t>neighbor </a:t>
            </a:r>
            <a:r>
              <a:rPr lang="en-US" sz="2000" dirty="0">
                <a:latin typeface="+mn-lt"/>
              </a:rPr>
              <a:t>on same network) or </a:t>
            </a:r>
            <a:r>
              <a:rPr lang="en-US" sz="2000" dirty="0">
                <a:solidFill>
                  <a:schemeClr val="accent5">
                    <a:lumMod val="75000"/>
                  </a:schemeClr>
                </a:solidFill>
                <a:latin typeface="+mn-lt"/>
              </a:rPr>
              <a:t>remote</a:t>
            </a:r>
            <a:r>
              <a:rPr lang="en-US" sz="2000" dirty="0">
                <a:latin typeface="+mn-lt"/>
              </a:rPr>
              <a:t> (different network), using the </a:t>
            </a:r>
            <a:r>
              <a:rPr lang="en-US" sz="2000" dirty="0">
                <a:solidFill>
                  <a:srgbClr val="C00000"/>
                </a:solidFill>
                <a:latin typeface="+mn-lt"/>
              </a:rPr>
              <a:t>destination’s network address</a:t>
            </a:r>
          </a:p>
          <a:p>
            <a:pPr marL="800100" lvl="1" indent="-342900">
              <a:buFont typeface="Arial" panose="020B0604020202020204" pitchFamily="34" charset="0"/>
              <a:buChar char="•"/>
            </a:pPr>
            <a:r>
              <a:rPr lang="en-US" dirty="0">
                <a:latin typeface="+mn-lt"/>
              </a:rPr>
              <a:t>using postal address analogy, can identify a neighbor living on same street</a:t>
            </a:r>
            <a:endParaRPr lang="en-US" sz="2000" dirty="0">
              <a:latin typeface="+mn-lt"/>
            </a:endParaRPr>
          </a:p>
          <a:p>
            <a:pPr marL="342900" indent="-342900">
              <a:buFont typeface="Arial" panose="020B0604020202020204" pitchFamily="34" charset="0"/>
              <a:buChar char="•"/>
            </a:pPr>
            <a:r>
              <a:rPr lang="en-US" sz="2000" dirty="0">
                <a:latin typeface="+mn-lt"/>
              </a:rPr>
              <a:t>a </a:t>
            </a:r>
            <a:r>
              <a:rPr lang="en-US" sz="2000" dirty="0">
                <a:solidFill>
                  <a:srgbClr val="C00000"/>
                </a:solidFill>
                <a:latin typeface="+mn-lt"/>
              </a:rPr>
              <a:t>local </a:t>
            </a:r>
            <a:r>
              <a:rPr lang="en-US" sz="2000" dirty="0">
                <a:latin typeface="+mn-lt"/>
              </a:rPr>
              <a:t>destination, can be </a:t>
            </a:r>
            <a:r>
              <a:rPr lang="en-US" sz="2000" dirty="0">
                <a:solidFill>
                  <a:srgbClr val="C00000"/>
                </a:solidFill>
                <a:latin typeface="+mn-lt"/>
              </a:rPr>
              <a:t>reached directly </a:t>
            </a:r>
            <a:r>
              <a:rPr lang="en-US" sz="2000" dirty="0">
                <a:latin typeface="+mn-lt"/>
              </a:rPr>
              <a:t>using the device’s </a:t>
            </a:r>
            <a:r>
              <a:rPr lang="en-US" sz="2000" dirty="0">
                <a:solidFill>
                  <a:srgbClr val="C00000"/>
                </a:solidFill>
                <a:latin typeface="+mn-lt"/>
              </a:rPr>
              <a:t>link address</a:t>
            </a:r>
            <a:endParaRPr lang="en-US" sz="2000" dirty="0">
              <a:latin typeface="+mn-lt"/>
            </a:endParaRPr>
          </a:p>
        </p:txBody>
      </p:sp>
      <p:grpSp>
        <p:nvGrpSpPr>
          <p:cNvPr id="91" name="Group 90">
            <a:extLst>
              <a:ext uri="{FF2B5EF4-FFF2-40B4-BE49-F238E27FC236}">
                <a16:creationId xmlns:a16="http://schemas.microsoft.com/office/drawing/2014/main" id="{DA8372F3-51F4-C945-90A2-068738B5F910}"/>
              </a:ext>
            </a:extLst>
          </p:cNvPr>
          <p:cNvGrpSpPr/>
          <p:nvPr/>
        </p:nvGrpSpPr>
        <p:grpSpPr>
          <a:xfrm>
            <a:off x="513404" y="3450295"/>
            <a:ext cx="3773424" cy="847344"/>
            <a:chOff x="566928" y="2743200"/>
            <a:chExt cx="3773424" cy="847344"/>
          </a:xfrm>
        </p:grpSpPr>
        <p:sp>
          <p:nvSpPr>
            <p:cNvPr id="89" name="Rectangle 88">
              <a:extLst>
                <a:ext uri="{FF2B5EF4-FFF2-40B4-BE49-F238E27FC236}">
                  <a16:creationId xmlns:a16="http://schemas.microsoft.com/office/drawing/2014/main" id="{A3364E70-B784-E044-945D-D11419AB1FDF}"/>
                </a:ext>
              </a:extLst>
            </p:cNvPr>
            <p:cNvSpPr/>
            <p:nvPr/>
          </p:nvSpPr>
          <p:spPr bwMode="auto">
            <a:xfrm>
              <a:off x="566928" y="2743200"/>
              <a:ext cx="1261872" cy="493776"/>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C5EE924A-BD3A-B947-850A-59A7869442CB}"/>
                </a:ext>
              </a:extLst>
            </p:cNvPr>
            <p:cNvSpPr/>
            <p:nvPr/>
          </p:nvSpPr>
          <p:spPr bwMode="auto">
            <a:xfrm>
              <a:off x="3078480" y="3096768"/>
              <a:ext cx="1261872" cy="493776"/>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4" name="Elbow Connector 63">
            <a:extLst>
              <a:ext uri="{FF2B5EF4-FFF2-40B4-BE49-F238E27FC236}">
                <a16:creationId xmlns:a16="http://schemas.microsoft.com/office/drawing/2014/main" id="{C9F2F2B0-86A4-1B4C-BCF0-A559D054C589}"/>
              </a:ext>
            </a:extLst>
          </p:cNvPr>
          <p:cNvCxnSpPr>
            <a:cxnSpLocks/>
            <a:stCxn id="7" idx="2"/>
            <a:endCxn id="17" idx="2"/>
          </p:cNvCxnSpPr>
          <p:nvPr/>
        </p:nvCxnSpPr>
        <p:spPr bwMode="auto">
          <a:xfrm rot="16200000" flipH="1">
            <a:off x="2479410" y="3964974"/>
            <a:ext cx="59442" cy="2484940"/>
          </a:xfrm>
          <a:prstGeom prst="bentConnector3">
            <a:avLst>
              <a:gd name="adj1" fmla="val 484577"/>
            </a:avLst>
          </a:prstGeom>
          <a:solidFill>
            <a:schemeClr val="accent1"/>
          </a:solidFill>
          <a:ln w="28575" cap="flat" cmpd="sng" algn="ctr">
            <a:solidFill>
              <a:srgbClr val="C00000"/>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07B460E-9EB6-E149-8313-9E44E5AE0024}"/>
              </a:ext>
            </a:extLst>
          </p:cNvPr>
          <p:cNvCxnSpPr/>
          <p:nvPr/>
        </p:nvCxnSpPr>
        <p:spPr bwMode="auto">
          <a:xfrm>
            <a:off x="513404" y="5112176"/>
            <a:ext cx="1447139"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80ACAA7E-25F2-3946-9C5B-0832565C9106}"/>
              </a:ext>
            </a:extLst>
          </p:cNvPr>
          <p:cNvCxnSpPr/>
          <p:nvPr/>
        </p:nvCxnSpPr>
        <p:spPr bwMode="auto">
          <a:xfrm>
            <a:off x="2997338" y="5179629"/>
            <a:ext cx="1447139"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 name="Group 5">
            <a:extLst>
              <a:ext uri="{FF2B5EF4-FFF2-40B4-BE49-F238E27FC236}">
                <a16:creationId xmlns:a16="http://schemas.microsoft.com/office/drawing/2014/main" id="{231BC589-4030-1342-98BA-D6B7B00251F1}"/>
              </a:ext>
            </a:extLst>
          </p:cNvPr>
          <p:cNvGrpSpPr/>
          <p:nvPr/>
        </p:nvGrpSpPr>
        <p:grpSpPr>
          <a:xfrm>
            <a:off x="421964" y="2850799"/>
            <a:ext cx="4141718" cy="3445226"/>
            <a:chOff x="1572154" y="2651368"/>
            <a:chExt cx="4969974" cy="3281649"/>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2027237"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651368"/>
              <a:ext cx="4773123" cy="3281649"/>
              <a:chOff x="363538" y="2973101"/>
              <a:chExt cx="4773123" cy="3281649"/>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948961"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902198" y="2973101"/>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1473839"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sp>
        <p:nvSpPr>
          <p:cNvPr id="94" name="Rectangle 93">
            <a:extLst>
              <a:ext uri="{FF2B5EF4-FFF2-40B4-BE49-F238E27FC236}">
                <a16:creationId xmlns:a16="http://schemas.microsoft.com/office/drawing/2014/main" id="{13416B97-0F63-BD43-B4EC-F1B6071DF153}"/>
              </a:ext>
            </a:extLst>
          </p:cNvPr>
          <p:cNvSpPr/>
          <p:nvPr/>
        </p:nvSpPr>
        <p:spPr bwMode="auto">
          <a:xfrm>
            <a:off x="5335808" y="5454754"/>
            <a:ext cx="1261872" cy="493776"/>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E75E5B5-119C-3147-818C-BD440439FF53}"/>
              </a:ext>
            </a:extLst>
          </p:cNvPr>
          <p:cNvSpPr/>
          <p:nvPr/>
        </p:nvSpPr>
        <p:spPr bwMode="auto">
          <a:xfrm>
            <a:off x="1035961" y="2714051"/>
            <a:ext cx="1261872" cy="493776"/>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92D050"/>
              </a:solidFill>
            </a:endParaRPr>
          </a:p>
        </p:txBody>
      </p:sp>
      <p:cxnSp>
        <p:nvCxnSpPr>
          <p:cNvPr id="66" name="Straight Arrow Connector 65">
            <a:extLst>
              <a:ext uri="{FF2B5EF4-FFF2-40B4-BE49-F238E27FC236}">
                <a16:creationId xmlns:a16="http://schemas.microsoft.com/office/drawing/2014/main" id="{CD171DA0-AE98-DE49-BBBD-25E05B4E7787}"/>
              </a:ext>
            </a:extLst>
          </p:cNvPr>
          <p:cNvCxnSpPr>
            <a:cxnSpLocks/>
          </p:cNvCxnSpPr>
          <p:nvPr/>
        </p:nvCxnSpPr>
        <p:spPr bwMode="auto">
          <a:xfrm flipH="1">
            <a:off x="1811053" y="1149927"/>
            <a:ext cx="3841602" cy="2294494"/>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4340472A-54B6-D54A-AA55-1B628B8E1011}"/>
              </a:ext>
            </a:extLst>
          </p:cNvPr>
          <p:cNvCxnSpPr>
            <a:cxnSpLocks/>
          </p:cNvCxnSpPr>
          <p:nvPr/>
        </p:nvCxnSpPr>
        <p:spPr bwMode="auto">
          <a:xfrm flipH="1">
            <a:off x="1885550" y="1551709"/>
            <a:ext cx="261905" cy="1073539"/>
          </a:xfrm>
          <a:prstGeom prst="straightConnector1">
            <a:avLst/>
          </a:prstGeom>
          <a:ln>
            <a:solidFill>
              <a:schemeClr val="accent5">
                <a:lumMod val="75000"/>
              </a:schemeClr>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cxnSp>
      <p:cxnSp>
        <p:nvCxnSpPr>
          <p:cNvPr id="98" name="Straight Arrow Connector 97">
            <a:extLst>
              <a:ext uri="{FF2B5EF4-FFF2-40B4-BE49-F238E27FC236}">
                <a16:creationId xmlns:a16="http://schemas.microsoft.com/office/drawing/2014/main" id="{CDA2998C-2BB4-0E41-9E8C-7F63803ECE45}"/>
              </a:ext>
            </a:extLst>
          </p:cNvPr>
          <p:cNvCxnSpPr>
            <a:cxnSpLocks/>
          </p:cNvCxnSpPr>
          <p:nvPr/>
        </p:nvCxnSpPr>
        <p:spPr bwMode="auto">
          <a:xfrm>
            <a:off x="2299855" y="1551709"/>
            <a:ext cx="3348733" cy="3731199"/>
          </a:xfrm>
          <a:prstGeom prst="straightConnector1">
            <a:avLst/>
          </a:prstGeom>
          <a:ln>
            <a:solidFill>
              <a:schemeClr val="accent5">
                <a:lumMod val="75000"/>
              </a:schemeClr>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cxnSp>
      <p:cxnSp>
        <p:nvCxnSpPr>
          <p:cNvPr id="103" name="Straight Arrow Connector 102">
            <a:extLst>
              <a:ext uri="{FF2B5EF4-FFF2-40B4-BE49-F238E27FC236}">
                <a16:creationId xmlns:a16="http://schemas.microsoft.com/office/drawing/2014/main" id="{31DA1433-5E76-CD45-B54C-E02FAA8E4382}"/>
              </a:ext>
            </a:extLst>
          </p:cNvPr>
          <p:cNvCxnSpPr>
            <a:cxnSpLocks/>
          </p:cNvCxnSpPr>
          <p:nvPr/>
        </p:nvCxnSpPr>
        <p:spPr bwMode="auto">
          <a:xfrm flipH="1">
            <a:off x="4286829" y="1108364"/>
            <a:ext cx="1545935" cy="262152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4091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subTnLst>
                                    <p:set>
                                      <p:cBhvr override="childStyle">
                                        <p:cTn dur="1" fill="hold" display="0" masterRel="nextClick" afterEffect="1"/>
                                        <p:tgtEl>
                                          <p:spTgt spid="10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subTnLst>
                                    <p:set>
                                      <p:cBhvr override="childStyle">
                                        <p:cTn dur="1" fill="hold" display="0" masterRel="nextClick" afterEffect="1"/>
                                        <p:tgtEl>
                                          <p:spTgt spid="9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subTnLst>
                                    <p:set>
                                      <p:cBhvr override="childStyle">
                                        <p:cTn dur="1" fill="hold" display="0" masterRel="nextClick" afterEffect="1"/>
                                        <p:tgtEl>
                                          <p:spTgt spid="9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xEl>
                                              <p:pRg st="2" end="2"/>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0"/>
            <a:ext cx="7772400" cy="590474"/>
          </a:xfrm>
        </p:spPr>
        <p:txBody>
          <a:bodyPr/>
          <a:lstStyle/>
          <a:p>
            <a:r>
              <a:rPr lang="en-US" dirty="0"/>
              <a:t>Remote devices</a:t>
            </a:r>
          </a:p>
        </p:txBody>
      </p:sp>
      <p:sp>
        <p:nvSpPr>
          <p:cNvPr id="4" name="Footer Placeholder 3">
            <a:extLst>
              <a:ext uri="{FF2B5EF4-FFF2-40B4-BE49-F238E27FC236}">
                <a16:creationId xmlns:a16="http://schemas.microsoft.com/office/drawing/2014/main" id="{2D0D21D4-315E-B642-951F-C68EEEEF0B0D}"/>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38</a:t>
            </a:fld>
            <a:endParaRPr lang="en-US" dirty="0"/>
          </a:p>
        </p:txBody>
      </p:sp>
      <p:grpSp>
        <p:nvGrpSpPr>
          <p:cNvPr id="6" name="Group 5">
            <a:extLst>
              <a:ext uri="{FF2B5EF4-FFF2-40B4-BE49-F238E27FC236}">
                <a16:creationId xmlns:a16="http://schemas.microsoft.com/office/drawing/2014/main" id="{231BC589-4030-1342-98BA-D6B7B00251F1}"/>
              </a:ext>
            </a:extLst>
          </p:cNvPr>
          <p:cNvGrpSpPr/>
          <p:nvPr/>
        </p:nvGrpSpPr>
        <p:grpSpPr>
          <a:xfrm>
            <a:off x="475488" y="2143704"/>
            <a:ext cx="3871048" cy="3445226"/>
            <a:chOff x="1572154" y="2651368"/>
            <a:chExt cx="4645176" cy="3281649"/>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651368"/>
              <a:ext cx="4448325" cy="3281649"/>
              <a:chOff x="363538" y="2973101"/>
              <a:chExt cx="4448325" cy="3281649"/>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902198" y="2973101"/>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1473839"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59" y="593929"/>
            <a:ext cx="3806372" cy="15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 name="Rectangle 91">
            <a:extLst>
              <a:ext uri="{FF2B5EF4-FFF2-40B4-BE49-F238E27FC236}">
                <a16:creationId xmlns:a16="http://schemas.microsoft.com/office/drawing/2014/main" id="{592DC482-63DA-7A49-8065-1EABAABB0FA5}"/>
              </a:ext>
            </a:extLst>
          </p:cNvPr>
          <p:cNvSpPr/>
          <p:nvPr/>
        </p:nvSpPr>
        <p:spPr bwMode="auto">
          <a:xfrm>
            <a:off x="859536" y="5102352"/>
            <a:ext cx="1261872" cy="493776"/>
          </a:xfrm>
          <a:prstGeom prst="rect">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2D2097CC-77D4-5F4B-BF37-3C207035E3B1}"/>
              </a:ext>
            </a:extLst>
          </p:cNvPr>
          <p:cNvSpPr/>
          <p:nvPr/>
        </p:nvSpPr>
        <p:spPr bwMode="auto">
          <a:xfrm>
            <a:off x="5126736" y="4724400"/>
            <a:ext cx="1261872" cy="493776"/>
          </a:xfrm>
          <a:prstGeom prst="rect">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A7D5FA90-6119-514A-8CE3-9431C5E4965B}"/>
              </a:ext>
            </a:extLst>
          </p:cNvPr>
          <p:cNvSpPr/>
          <p:nvPr/>
        </p:nvSpPr>
        <p:spPr bwMode="auto">
          <a:xfrm>
            <a:off x="4809744" y="2121408"/>
            <a:ext cx="1152144" cy="65836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4" name="Straight Arrow Connector 103">
            <a:extLst>
              <a:ext uri="{FF2B5EF4-FFF2-40B4-BE49-F238E27FC236}">
                <a16:creationId xmlns:a16="http://schemas.microsoft.com/office/drawing/2014/main" id="{775E04C2-708B-7146-BEBF-BB01EED7CBF6}"/>
              </a:ext>
            </a:extLst>
          </p:cNvPr>
          <p:cNvCxnSpPr>
            <a:cxnSpLocks/>
          </p:cNvCxnSpPr>
          <p:nvPr/>
        </p:nvCxnSpPr>
        <p:spPr bwMode="auto">
          <a:xfrm flipV="1">
            <a:off x="3122429" y="2570927"/>
            <a:ext cx="1483561" cy="2291020"/>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7" name="Straight Arrow Connector 106">
            <a:extLst>
              <a:ext uri="{FF2B5EF4-FFF2-40B4-BE49-F238E27FC236}">
                <a16:creationId xmlns:a16="http://schemas.microsoft.com/office/drawing/2014/main" id="{8411889C-CF58-C149-B1C4-8E26491608F3}"/>
              </a:ext>
            </a:extLst>
          </p:cNvPr>
          <p:cNvCxnSpPr>
            <a:cxnSpLocks/>
            <a:stCxn id="96" idx="2"/>
          </p:cNvCxnSpPr>
          <p:nvPr/>
        </p:nvCxnSpPr>
        <p:spPr bwMode="auto">
          <a:xfrm>
            <a:off x="6232690" y="2839312"/>
            <a:ext cx="123068" cy="1655804"/>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2" name="Group 61">
            <a:extLst>
              <a:ext uri="{FF2B5EF4-FFF2-40B4-BE49-F238E27FC236}">
                <a16:creationId xmlns:a16="http://schemas.microsoft.com/office/drawing/2014/main" id="{CB8C07F4-BCE4-E845-B738-3118569A8D7A}"/>
              </a:ext>
            </a:extLst>
          </p:cNvPr>
          <p:cNvGrpSpPr/>
          <p:nvPr/>
        </p:nvGrpSpPr>
        <p:grpSpPr>
          <a:xfrm>
            <a:off x="2523744" y="2063959"/>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228221" cy="307777"/>
                </a:xfrm>
                <a:prstGeom prst="rect">
                  <a:avLst/>
                </a:prstGeom>
              </p:spPr>
              <p:txBody>
                <a:bodyPr wrap="none">
                  <a:spAutoFit/>
                </a:bodyPr>
                <a:lstStyle/>
                <a:p>
                  <a:pPr>
                    <a:defRPr/>
                  </a:pPr>
                  <a:r>
                    <a:rPr lang="en-US" sz="1400" dirty="0">
                      <a:solidFill>
                        <a:srgbClr val="C00000"/>
                      </a:solidFill>
                    </a:rPr>
                    <a:t>137.196.49</a:t>
                  </a:r>
                  <a:r>
                    <a:rPr lang="en-US" sz="1400" dirty="0"/>
                    <a:t>.3</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3" name="TextBox 2">
            <a:extLst>
              <a:ext uri="{FF2B5EF4-FFF2-40B4-BE49-F238E27FC236}">
                <a16:creationId xmlns:a16="http://schemas.microsoft.com/office/drawing/2014/main" id="{CE475426-CBC3-4F45-B759-61650B5ECC9A}"/>
              </a:ext>
            </a:extLst>
          </p:cNvPr>
          <p:cNvSpPr txBox="1"/>
          <p:nvPr/>
        </p:nvSpPr>
        <p:spPr>
          <a:xfrm>
            <a:off x="222659" y="805805"/>
            <a:ext cx="86400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devices on different “</a:t>
            </a:r>
            <a:r>
              <a:rPr lang="en-US" dirty="0">
                <a:solidFill>
                  <a:srgbClr val="C00000"/>
                </a:solidFill>
              </a:rPr>
              <a:t>networks</a:t>
            </a:r>
            <a:r>
              <a:rPr lang="en-US" dirty="0"/>
              <a:t>” (e.g. from </a:t>
            </a:r>
            <a:r>
              <a:rPr lang="en-US" dirty="0">
                <a:solidFill>
                  <a:srgbClr val="C00000"/>
                </a:solidFill>
              </a:rPr>
              <a:t>137.196.7</a:t>
            </a:r>
            <a:r>
              <a:rPr lang="en-US" dirty="0"/>
              <a:t>.88 to 1</a:t>
            </a:r>
            <a:r>
              <a:rPr lang="en-US" dirty="0">
                <a:solidFill>
                  <a:srgbClr val="C00000"/>
                </a:solidFill>
              </a:rPr>
              <a:t>37.196.49</a:t>
            </a:r>
            <a:r>
              <a:rPr lang="en-US" dirty="0"/>
              <a:t>.3) can only be reached via a </a:t>
            </a:r>
            <a:r>
              <a:rPr lang="en-US" dirty="0">
                <a:solidFill>
                  <a:srgbClr val="00B050"/>
                </a:solidFill>
              </a:rPr>
              <a:t>router </a:t>
            </a:r>
            <a:r>
              <a:rPr lang="en-US" dirty="0"/>
              <a:t>that is connected to source’s network (i.e., is local)</a:t>
            </a:r>
          </a:p>
          <a:p>
            <a:pPr marL="285750" indent="-285750">
              <a:buFont typeface="Arial" panose="020B0604020202020204" pitchFamily="34" charset="0"/>
              <a:buChar char="•"/>
            </a:pPr>
            <a:r>
              <a:rPr lang="en-US" dirty="0"/>
              <a:t>path from source to a remote destination may involve multiple hops (router to router) to get to remote device’s network </a:t>
            </a:r>
          </a:p>
        </p:txBody>
      </p:sp>
      <p:cxnSp>
        <p:nvCxnSpPr>
          <p:cNvPr id="66" name="Elbow Connector 65">
            <a:extLst>
              <a:ext uri="{FF2B5EF4-FFF2-40B4-BE49-F238E27FC236}">
                <a16:creationId xmlns:a16="http://schemas.microsoft.com/office/drawing/2014/main" id="{24D9711D-E9CC-0F4C-A068-EFE110F914D5}"/>
              </a:ext>
            </a:extLst>
          </p:cNvPr>
          <p:cNvCxnSpPr>
            <a:cxnSpLocks/>
            <a:stCxn id="92" idx="2"/>
            <a:endCxn id="93" idx="2"/>
          </p:cNvCxnSpPr>
          <p:nvPr/>
        </p:nvCxnSpPr>
        <p:spPr bwMode="auto">
          <a:xfrm rot="5400000" flipH="1" flipV="1">
            <a:off x="3435096" y="3273552"/>
            <a:ext cx="377952" cy="4267200"/>
          </a:xfrm>
          <a:prstGeom prst="bentConnector3">
            <a:avLst>
              <a:gd name="adj1" fmla="val -60484"/>
            </a:avLst>
          </a:prstGeom>
          <a:solidFill>
            <a:schemeClr val="accent1"/>
          </a:solidFill>
          <a:ln w="38100" cap="flat" cmpd="sng" algn="ctr">
            <a:solidFill>
              <a:schemeClr val="accent5">
                <a:lumMod val="75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445455" y="2531535"/>
            <a:ext cx="157447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cxnSp>
        <p:nvCxnSpPr>
          <p:cNvPr id="78" name="Straight Connector 77">
            <a:extLst>
              <a:ext uri="{FF2B5EF4-FFF2-40B4-BE49-F238E27FC236}">
                <a16:creationId xmlns:a16="http://schemas.microsoft.com/office/drawing/2014/main" id="{5BA39EFE-932C-324B-BFBE-B9749FD40094}"/>
              </a:ext>
            </a:extLst>
          </p:cNvPr>
          <p:cNvCxnSpPr>
            <a:cxnSpLocks/>
          </p:cNvCxnSpPr>
          <p:nvPr/>
        </p:nvCxnSpPr>
        <p:spPr bwMode="auto">
          <a:xfrm flipV="1">
            <a:off x="3719162" y="2507478"/>
            <a:ext cx="1394376" cy="1997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EAB3EE6A-CCBE-9647-9700-87CDE3B38E25}"/>
              </a:ext>
            </a:extLst>
          </p:cNvPr>
          <p:cNvCxnSpPr>
            <a:cxnSpLocks/>
          </p:cNvCxnSpPr>
          <p:nvPr/>
        </p:nvCxnSpPr>
        <p:spPr bwMode="auto">
          <a:xfrm>
            <a:off x="2718283" y="5135141"/>
            <a:ext cx="1389883"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3" name="Straight Connector 102">
            <a:extLst>
              <a:ext uri="{FF2B5EF4-FFF2-40B4-BE49-F238E27FC236}">
                <a16:creationId xmlns:a16="http://schemas.microsoft.com/office/drawing/2014/main" id="{50DF6C4C-0716-B54A-8BFB-96B732748D4A}"/>
              </a:ext>
            </a:extLst>
          </p:cNvPr>
          <p:cNvCxnSpPr>
            <a:cxnSpLocks/>
          </p:cNvCxnSpPr>
          <p:nvPr/>
        </p:nvCxnSpPr>
        <p:spPr bwMode="auto">
          <a:xfrm flipV="1">
            <a:off x="5520688" y="2835374"/>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C4C27375-9DD1-074E-B6EE-CF868EB02C99}"/>
              </a:ext>
            </a:extLst>
          </p:cNvPr>
          <p:cNvCxnSpPr>
            <a:cxnSpLocks/>
          </p:cNvCxnSpPr>
          <p:nvPr/>
        </p:nvCxnSpPr>
        <p:spPr bwMode="auto">
          <a:xfrm flipV="1">
            <a:off x="6116836" y="4752659"/>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5BCB0123-3848-964D-A640-C892753E0047}"/>
              </a:ext>
            </a:extLst>
          </p:cNvPr>
          <p:cNvCxnSpPr>
            <a:cxnSpLocks/>
          </p:cNvCxnSpPr>
          <p:nvPr/>
        </p:nvCxnSpPr>
        <p:spPr bwMode="auto">
          <a:xfrm>
            <a:off x="2629235" y="1154243"/>
            <a:ext cx="2347499" cy="3794701"/>
          </a:xfrm>
          <a:prstGeom prst="straightConnector1">
            <a:avLst/>
          </a:prstGeom>
          <a:ln>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78CEE13-7496-4D4A-919F-0A2661A7BF51}"/>
              </a:ext>
            </a:extLst>
          </p:cNvPr>
          <p:cNvCxnSpPr>
            <a:cxnSpLocks/>
          </p:cNvCxnSpPr>
          <p:nvPr/>
        </p:nvCxnSpPr>
        <p:spPr bwMode="auto">
          <a:xfrm flipH="1">
            <a:off x="1643633" y="1154243"/>
            <a:ext cx="849340" cy="3697624"/>
          </a:xfrm>
          <a:prstGeom prst="straightConnector1">
            <a:avLst/>
          </a:prstGeom>
          <a:ln>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8EFE399-D557-9142-BA74-32631081F137}"/>
              </a:ext>
            </a:extLst>
          </p:cNvPr>
          <p:cNvCxnSpPr/>
          <p:nvPr/>
        </p:nvCxnSpPr>
        <p:spPr bwMode="auto">
          <a:xfrm>
            <a:off x="2983783" y="1405969"/>
            <a:ext cx="2304484" cy="6579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2A5842E3-7736-AC46-AE91-4CA4C2D48BC2}"/>
              </a:ext>
            </a:extLst>
          </p:cNvPr>
          <p:cNvCxnSpPr>
            <a:cxnSpLocks/>
          </p:cNvCxnSpPr>
          <p:nvPr/>
        </p:nvCxnSpPr>
        <p:spPr bwMode="auto">
          <a:xfrm>
            <a:off x="859536" y="1693889"/>
            <a:ext cx="2772487" cy="40098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5823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subTnLst>
                                    <p:set>
                                      <p:cBhvr override="childStyle">
                                        <p:cTn dur="1" fill="hold" display="0" masterRel="nextClick" afterEffect="1"/>
                                        <p:tgtEl>
                                          <p:spTgt spid="97"/>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subTnLst>
                                    <p:set>
                                      <p:cBhvr override="childStyle">
                                        <p:cTn dur="1" fill="hold" display="0" masterRel="nextClick" afterEffect="1"/>
                                        <p:tgtEl>
                                          <p:spTgt spid="8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4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7937500"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3" name="Rectangle 3"/>
          <p:cNvSpPr>
            <a:spLocks noGrp="1" noChangeArrowheads="1"/>
          </p:cNvSpPr>
          <p:nvPr>
            <p:ph type="title"/>
          </p:nvPr>
        </p:nvSpPr>
        <p:spPr>
          <a:xfrm>
            <a:off x="501650" y="241300"/>
            <a:ext cx="8191500" cy="530225"/>
          </a:xfrm>
        </p:spPr>
        <p:txBody>
          <a:bodyPr/>
          <a:lstStyle/>
          <a:p>
            <a:pPr>
              <a:defRPr/>
            </a:pPr>
            <a:r>
              <a:rPr lang="en-US" sz="4000" dirty="0">
                <a:latin typeface="Gill Sans MT" charset="0"/>
                <a:cs typeface="+mj-cs"/>
              </a:rPr>
              <a:t>Network to Link address translation</a:t>
            </a:r>
          </a:p>
        </p:txBody>
      </p:sp>
      <p:grpSp>
        <p:nvGrpSpPr>
          <p:cNvPr id="128006" name="Group 41"/>
          <p:cNvGrpSpPr>
            <a:grpSpLocks/>
          </p:cNvGrpSpPr>
          <p:nvPr/>
        </p:nvGrpSpPr>
        <p:grpSpPr bwMode="auto">
          <a:xfrm>
            <a:off x="287337" y="1012826"/>
            <a:ext cx="4189413" cy="1647828"/>
            <a:chOff x="133" y="883"/>
            <a:chExt cx="2639" cy="1038"/>
          </a:xfrm>
        </p:grpSpPr>
        <p:sp>
          <p:nvSpPr>
            <p:cNvPr id="43056" name="Text Box 6"/>
            <p:cNvSpPr txBox="1">
              <a:spLocks noChangeArrowheads="1"/>
            </p:cNvSpPr>
            <p:nvPr/>
          </p:nvSpPr>
          <p:spPr bwMode="auto">
            <a:xfrm>
              <a:off x="133" y="893"/>
              <a:ext cx="2591" cy="10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228600" indent="-228600">
                <a:buFont typeface="Arial" panose="020B0604020202020204" pitchFamily="34" charset="0"/>
                <a:buChar char="•"/>
                <a:defRPr/>
              </a:pPr>
              <a:r>
                <a:rPr lang="en-US" sz="2000" i="0" dirty="0">
                  <a:latin typeface="+mn-lt"/>
                  <a:cs typeface="+mn-cs"/>
                </a:rPr>
                <a:t>How to connect to a </a:t>
              </a:r>
              <a:r>
                <a:rPr lang="en-US" sz="2000" i="0" dirty="0">
                  <a:solidFill>
                    <a:srgbClr val="C00000"/>
                  </a:solidFill>
                  <a:latin typeface="+mn-lt"/>
                  <a:cs typeface="+mn-cs"/>
                </a:rPr>
                <a:t>local</a:t>
              </a:r>
              <a:r>
                <a:rPr lang="en-US" sz="2000" i="0" dirty="0">
                  <a:latin typeface="+mn-lt"/>
                  <a:cs typeface="+mn-cs"/>
                </a:rPr>
                <a:t> device?</a:t>
              </a:r>
            </a:p>
            <a:p>
              <a:pPr marL="628650" lvl="2">
                <a:buFont typeface="Arial" panose="020B0604020202020204" pitchFamily="34" charset="0"/>
                <a:buChar char="•"/>
                <a:defRPr/>
              </a:pPr>
              <a:r>
                <a:rPr lang="en-US" sz="2000" i="0" dirty="0">
                  <a:solidFill>
                    <a:srgbClr val="C00000"/>
                  </a:solidFill>
                  <a:latin typeface="+mn-lt"/>
                  <a:cs typeface="+mn-cs"/>
                </a:rPr>
                <a:t>Point to point </a:t>
              </a:r>
              <a:r>
                <a:rPr lang="en-US" sz="2000" i="0" dirty="0">
                  <a:latin typeface="+mn-lt"/>
                  <a:cs typeface="+mn-cs"/>
                </a:rPr>
                <a:t>dedicated link, don’t need h/w address.</a:t>
              </a:r>
            </a:p>
            <a:p>
              <a:pPr marL="628650" lvl="2">
                <a:buFont typeface="Arial" panose="020B0604020202020204" pitchFamily="34" charset="0"/>
                <a:buChar char="•"/>
                <a:defRPr/>
              </a:pPr>
              <a:r>
                <a:rPr lang="en-US" sz="2000" i="0" dirty="0">
                  <a:solidFill>
                    <a:srgbClr val="C00000"/>
                  </a:solidFill>
                  <a:latin typeface="+mn-lt"/>
                  <a:cs typeface="+mn-cs"/>
                </a:rPr>
                <a:t>Shared/broadcast medium</a:t>
              </a:r>
              <a:r>
                <a:rPr lang="en-US" sz="2000" i="0" dirty="0">
                  <a:latin typeface="+mn-lt"/>
                  <a:cs typeface="+mn-cs"/>
                </a:rPr>
                <a:t>, need device’s link (h/w) address </a:t>
              </a:r>
            </a:p>
          </p:txBody>
        </p:sp>
        <p:sp>
          <p:nvSpPr>
            <p:cNvPr id="43057" name="Rectangle 7"/>
            <p:cNvSpPr>
              <a:spLocks noChangeArrowheads="1"/>
            </p:cNvSpPr>
            <p:nvPr/>
          </p:nvSpPr>
          <p:spPr bwMode="auto">
            <a:xfrm>
              <a:off x="163" y="883"/>
              <a:ext cx="2609" cy="1027"/>
            </a:xfrm>
            <a:prstGeom prst="rect">
              <a:avLst/>
            </a:prstGeom>
            <a:noFill/>
            <a:ln w="9525">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128007" name="Freeform 10"/>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43017" name="Line 18"/>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18" name="Line 19"/>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19" name="Line 20"/>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0" name="Line 21"/>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1" name="Text Box 22"/>
          <p:cNvSpPr txBox="1">
            <a:spLocks noChangeArrowheads="1"/>
          </p:cNvSpPr>
          <p:nvPr/>
        </p:nvSpPr>
        <p:spPr bwMode="auto">
          <a:xfrm>
            <a:off x="2806700" y="3386138"/>
            <a:ext cx="17811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43022" name="Line 23"/>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3" name="Line 24"/>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4" name="Text Box 25"/>
          <p:cNvSpPr txBox="1">
            <a:spLocks noChangeArrowheads="1"/>
          </p:cNvSpPr>
          <p:nvPr/>
        </p:nvSpPr>
        <p:spPr bwMode="auto">
          <a:xfrm>
            <a:off x="3187700" y="4953000"/>
            <a:ext cx="17399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43025" name="Line 26"/>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6" name="Text Box 27"/>
          <p:cNvSpPr txBox="1">
            <a:spLocks noChangeArrowheads="1"/>
          </p:cNvSpPr>
          <p:nvPr/>
        </p:nvSpPr>
        <p:spPr bwMode="auto">
          <a:xfrm>
            <a:off x="2816225" y="5578475"/>
            <a:ext cx="17494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0C-C4-11-6F-E3-98</a:t>
            </a:r>
          </a:p>
        </p:txBody>
      </p:sp>
      <p:sp>
        <p:nvSpPr>
          <p:cNvPr id="43027" name="Line 28"/>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8" name="Text Box 29"/>
          <p:cNvSpPr txBox="1">
            <a:spLocks noChangeArrowheads="1"/>
          </p:cNvSpPr>
          <p:nvPr/>
        </p:nvSpPr>
        <p:spPr bwMode="auto">
          <a:xfrm>
            <a:off x="166688" y="4811713"/>
            <a:ext cx="16891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sp>
        <p:nvSpPr>
          <p:cNvPr id="43029" name="Text Box 30"/>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43030" name="Text Box 31"/>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137.196.7.23</a:t>
            </a:r>
          </a:p>
        </p:txBody>
      </p:sp>
      <p:sp>
        <p:nvSpPr>
          <p:cNvPr id="43031" name="Line 32"/>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2" name="Text Box 33"/>
          <p:cNvSpPr txBox="1">
            <a:spLocks noChangeArrowheads="1"/>
          </p:cNvSpPr>
          <p:nvPr/>
        </p:nvSpPr>
        <p:spPr bwMode="auto">
          <a:xfrm>
            <a:off x="2944813" y="2987675"/>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137.196.7.78</a:t>
            </a:r>
          </a:p>
        </p:txBody>
      </p:sp>
      <p:sp>
        <p:nvSpPr>
          <p:cNvPr id="43033" name="Line 34"/>
          <p:cNvSpPr>
            <a:spLocks noChangeShapeType="1"/>
          </p:cNvSpPr>
          <p:nvPr/>
        </p:nvSpPr>
        <p:spPr bwMode="auto">
          <a:xfrm flipH="1" flipV="1">
            <a:off x="2774950" y="3125788"/>
            <a:ext cx="234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4" name="Line 35"/>
          <p:cNvSpPr>
            <a:spLocks noChangeShapeType="1"/>
          </p:cNvSpPr>
          <p:nvPr/>
        </p:nvSpPr>
        <p:spPr bwMode="auto">
          <a:xfrm>
            <a:off x="3954463" y="4121150"/>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5" name="Text Box 36"/>
          <p:cNvSpPr txBox="1">
            <a:spLocks noChangeArrowheads="1"/>
          </p:cNvSpPr>
          <p:nvPr/>
        </p:nvSpPr>
        <p:spPr bwMode="auto">
          <a:xfrm>
            <a:off x="3344863" y="388778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137.196.7.14</a:t>
            </a:r>
          </a:p>
        </p:txBody>
      </p:sp>
      <p:sp>
        <p:nvSpPr>
          <p:cNvPr id="43036" name="Line 38"/>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7" name="Text Box 39"/>
          <p:cNvSpPr txBox="1">
            <a:spLocks noChangeArrowheads="1"/>
          </p:cNvSpPr>
          <p:nvPr/>
        </p:nvSpPr>
        <p:spPr bwMode="auto">
          <a:xfrm>
            <a:off x="955675" y="5848350"/>
            <a:ext cx="12176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137.196.7.88</a:t>
            </a:r>
          </a:p>
        </p:txBody>
      </p:sp>
      <p:sp>
        <p:nvSpPr>
          <p:cNvPr id="399403" name="Rectangle 43"/>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0" name="Group 44"/>
          <p:cNvGrpSpPr>
            <a:grpSpLocks/>
          </p:cNvGrpSpPr>
          <p:nvPr/>
        </p:nvGrpSpPr>
        <p:grpSpPr bwMode="auto">
          <a:xfrm>
            <a:off x="3562350" y="4357688"/>
            <a:ext cx="598488" cy="520700"/>
            <a:chOff x="-44" y="1473"/>
            <a:chExt cx="981" cy="1105"/>
          </a:xfrm>
        </p:grpSpPr>
        <p:pic>
          <p:nvPicPr>
            <p:cNvPr id="12804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28031" name="Group 47"/>
          <p:cNvGrpSpPr>
            <a:grpSpLocks/>
          </p:cNvGrpSpPr>
          <p:nvPr/>
        </p:nvGrpSpPr>
        <p:grpSpPr bwMode="auto">
          <a:xfrm>
            <a:off x="657225" y="4160838"/>
            <a:ext cx="709613"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42" name="Group 49"/>
            <p:cNvGrpSpPr>
              <a:grpSpLocks/>
            </p:cNvGrpSpPr>
            <p:nvPr/>
          </p:nvGrpSpPr>
          <p:grpSpPr bwMode="auto">
            <a:xfrm>
              <a:off x="267" y="2244"/>
              <a:ext cx="512" cy="415"/>
              <a:chOff x="-44" y="1473"/>
              <a:chExt cx="981" cy="1105"/>
            </a:xfrm>
          </p:grpSpPr>
          <p:pic>
            <p:nvPicPr>
              <p:cNvPr id="128043" name="Picture 5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44"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28032" name="Group 52"/>
          <p:cNvGrpSpPr>
            <a:grpSpLocks/>
          </p:cNvGrpSpPr>
          <p:nvPr/>
        </p:nvGrpSpPr>
        <p:grpSpPr bwMode="auto">
          <a:xfrm>
            <a:off x="2157413" y="3048000"/>
            <a:ext cx="631825"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8" name="Group 54"/>
            <p:cNvGrpSpPr>
              <a:grpSpLocks/>
            </p:cNvGrpSpPr>
            <p:nvPr/>
          </p:nvGrpSpPr>
          <p:grpSpPr bwMode="auto">
            <a:xfrm>
              <a:off x="1745" y="1276"/>
              <a:ext cx="512" cy="415"/>
              <a:chOff x="-44" y="1473"/>
              <a:chExt cx="981" cy="1105"/>
            </a:xfrm>
          </p:grpSpPr>
          <p:pic>
            <p:nvPicPr>
              <p:cNvPr id="128039" name="Picture 5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40"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99418" name="Rectangle 58"/>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4" name="Group 59"/>
          <p:cNvGrpSpPr>
            <a:grpSpLocks/>
          </p:cNvGrpSpPr>
          <p:nvPr/>
        </p:nvGrpSpPr>
        <p:grpSpPr bwMode="auto">
          <a:xfrm>
            <a:off x="2166938" y="5784850"/>
            <a:ext cx="584200" cy="469900"/>
            <a:chOff x="-44" y="1473"/>
            <a:chExt cx="981" cy="1105"/>
          </a:xfrm>
        </p:grpSpPr>
        <p:pic>
          <p:nvPicPr>
            <p:cNvPr id="128035" name="Picture 6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36" name="Freeform 6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50"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39</a:t>
            </a:fld>
            <a:endParaRPr lang="en-US" sz="1200" dirty="0">
              <a:latin typeface="Tahoma" charset="0"/>
            </a:endParaRPr>
          </a:p>
        </p:txBody>
      </p:sp>
      <p:sp>
        <p:nvSpPr>
          <p:cNvPr id="51"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52" name="Text Box 6">
            <a:extLst>
              <a:ext uri="{FF2B5EF4-FFF2-40B4-BE49-F238E27FC236}">
                <a16:creationId xmlns:a16="http://schemas.microsoft.com/office/drawing/2014/main" id="{D819D963-98C1-7F4C-BC58-77E85E59BADC}"/>
              </a:ext>
            </a:extLst>
          </p:cNvPr>
          <p:cNvSpPr txBox="1">
            <a:spLocks noChangeArrowheads="1"/>
          </p:cNvSpPr>
          <p:nvPr/>
        </p:nvSpPr>
        <p:spPr bwMode="auto">
          <a:xfrm>
            <a:off x="4891597" y="1709877"/>
            <a:ext cx="3668204" cy="3416320"/>
          </a:xfrm>
          <a:prstGeom prst="rect">
            <a:avLst/>
          </a:prstGeom>
          <a:noFill/>
          <a:ln>
            <a:solidFill>
              <a:srgbClr val="C00000"/>
            </a:solid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mn-lt"/>
                <a:cs typeface="+mn-cs"/>
              </a:rPr>
              <a:t>Question:</a:t>
            </a:r>
            <a:r>
              <a:rPr lang="en-US" sz="2400" i="0" dirty="0">
                <a:latin typeface="+mn-lt"/>
                <a:cs typeface="+mn-cs"/>
              </a:rPr>
              <a:t> how to determine</a:t>
            </a:r>
          </a:p>
          <a:p>
            <a:pPr>
              <a:defRPr/>
            </a:pPr>
            <a:r>
              <a:rPr lang="en-US" sz="2400" i="0" dirty="0">
                <a:latin typeface="+mn-lt"/>
                <a:cs typeface="+mn-cs"/>
              </a:rPr>
              <a:t>a destination’s link address when all we know is its “network” address?</a:t>
            </a:r>
          </a:p>
          <a:p>
            <a:pPr>
              <a:defRPr/>
            </a:pPr>
            <a:r>
              <a:rPr lang="en-US" sz="2400" dirty="0">
                <a:solidFill>
                  <a:srgbClr val="C00000"/>
                </a:solidFill>
                <a:latin typeface="+mn-lt"/>
                <a:cs typeface="+mn-cs"/>
              </a:rPr>
              <a:t>Answer:</a:t>
            </a:r>
            <a:r>
              <a:rPr lang="en-US" sz="2400" i="0" dirty="0">
                <a:latin typeface="+mn-lt"/>
                <a:cs typeface="+mn-cs"/>
              </a:rPr>
              <a:t> </a:t>
            </a:r>
          </a:p>
          <a:p>
            <a:pPr>
              <a:defRPr/>
            </a:pPr>
            <a:r>
              <a:rPr lang="en-US" sz="2400" i="0" dirty="0">
                <a:latin typeface="+mn-lt"/>
                <a:cs typeface="+mn-cs"/>
              </a:rPr>
              <a:t>IPv4: Address Resolution Protocol (ARP)</a:t>
            </a:r>
          </a:p>
          <a:p>
            <a:pPr>
              <a:defRPr/>
            </a:pPr>
            <a:r>
              <a:rPr lang="en-US" sz="2400" i="0" dirty="0">
                <a:latin typeface="+mn-lt"/>
                <a:cs typeface="+mn-cs"/>
              </a:rPr>
              <a:t>IPv6: Neighbor Discovery Protocol</a:t>
            </a:r>
          </a:p>
        </p:txBody>
      </p:sp>
      <p:cxnSp>
        <p:nvCxnSpPr>
          <p:cNvPr id="3" name="Straight Connector 2">
            <a:extLst>
              <a:ext uri="{FF2B5EF4-FFF2-40B4-BE49-F238E27FC236}">
                <a16:creationId xmlns:a16="http://schemas.microsoft.com/office/drawing/2014/main" id="{9A6956BE-9A50-3246-B886-6FB76FAD050E}"/>
              </a:ext>
            </a:extLst>
          </p:cNvPr>
          <p:cNvCxnSpPr/>
          <p:nvPr/>
        </p:nvCxnSpPr>
        <p:spPr bwMode="auto">
          <a:xfrm flipV="1">
            <a:off x="2944813" y="3644573"/>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F93B9156-3351-AB4D-BC7A-DDB532619AF6}"/>
              </a:ext>
            </a:extLst>
          </p:cNvPr>
          <p:cNvCxnSpPr/>
          <p:nvPr/>
        </p:nvCxnSpPr>
        <p:spPr bwMode="auto">
          <a:xfrm flipV="1">
            <a:off x="237331" y="5092374"/>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879EFB52-FDAC-294F-8684-A5BA7271FA81}"/>
              </a:ext>
            </a:extLst>
          </p:cNvPr>
          <p:cNvCxnSpPr/>
          <p:nvPr/>
        </p:nvCxnSpPr>
        <p:spPr bwMode="auto">
          <a:xfrm flipV="1">
            <a:off x="2918618" y="5840086"/>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Straight Connector 54">
            <a:extLst>
              <a:ext uri="{FF2B5EF4-FFF2-40B4-BE49-F238E27FC236}">
                <a16:creationId xmlns:a16="http://schemas.microsoft.com/office/drawing/2014/main" id="{4F423B35-E4AB-2D4C-B350-D041B3C621E1}"/>
              </a:ext>
            </a:extLst>
          </p:cNvPr>
          <p:cNvCxnSpPr/>
          <p:nvPr/>
        </p:nvCxnSpPr>
        <p:spPr bwMode="auto">
          <a:xfrm flipV="1">
            <a:off x="3256839" y="5217319"/>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DC109A8A-8280-994A-9281-7190131D13BC}"/>
              </a:ext>
            </a:extLst>
          </p:cNvPr>
          <p:cNvCxnSpPr/>
          <p:nvPr/>
        </p:nvCxnSpPr>
        <p:spPr bwMode="auto">
          <a:xfrm>
            <a:off x="1320800" y="2248525"/>
            <a:ext cx="692150" cy="16392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115C7B33-DF57-3846-B067-E14EC4F72F2A}"/>
              </a:ext>
            </a:extLst>
          </p:cNvPr>
          <p:cNvCxnSpPr/>
          <p:nvPr/>
        </p:nvCxnSpPr>
        <p:spPr bwMode="auto">
          <a:xfrm flipH="1">
            <a:off x="3256839" y="2533338"/>
            <a:ext cx="88024" cy="852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8" name="Straight Arrow Connector 57">
            <a:extLst>
              <a:ext uri="{FF2B5EF4-FFF2-40B4-BE49-F238E27FC236}">
                <a16:creationId xmlns:a16="http://schemas.microsoft.com/office/drawing/2014/main" id="{633AA454-34ED-B747-8C26-0129D733794C}"/>
              </a:ext>
            </a:extLst>
          </p:cNvPr>
          <p:cNvCxnSpPr>
            <a:cxnSpLocks/>
          </p:cNvCxnSpPr>
          <p:nvPr/>
        </p:nvCxnSpPr>
        <p:spPr bwMode="auto">
          <a:xfrm>
            <a:off x="3954463" y="2533338"/>
            <a:ext cx="633412" cy="2351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2787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925513"/>
            <a:ext cx="45704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5" name="Rectangle 2"/>
          <p:cNvSpPr>
            <a:spLocks noGrp="1" noChangeArrowheads="1"/>
          </p:cNvSpPr>
          <p:nvPr>
            <p:ph type="title"/>
          </p:nvPr>
        </p:nvSpPr>
        <p:spPr>
          <a:xfrm>
            <a:off x="423863" y="244475"/>
            <a:ext cx="7772400" cy="898525"/>
          </a:xfrm>
        </p:spPr>
        <p:txBody>
          <a:bodyPr/>
          <a:lstStyle/>
          <a:p>
            <a:pPr>
              <a:defRPr/>
            </a:pPr>
            <a:r>
              <a:rPr lang="en-US" dirty="0">
                <a:latin typeface="Gill Sans MT" charset="0"/>
                <a:cs typeface="+mj-cs"/>
              </a:rPr>
              <a:t>Link layer: context</a:t>
            </a:r>
          </a:p>
        </p:txBody>
      </p:sp>
      <p:sp>
        <p:nvSpPr>
          <p:cNvPr id="5126" name="Rectangle 3"/>
          <p:cNvSpPr>
            <a:spLocks noGrp="1" noChangeArrowheads="1"/>
          </p:cNvSpPr>
          <p:nvPr>
            <p:ph type="body" sz="half" idx="1"/>
          </p:nvPr>
        </p:nvSpPr>
        <p:spPr>
          <a:xfrm>
            <a:off x="384175" y="1292362"/>
            <a:ext cx="4151312" cy="5502322"/>
          </a:xfrm>
        </p:spPr>
        <p:txBody>
          <a:bodyPr/>
          <a:lstStyle/>
          <a:p>
            <a:pPr>
              <a:defRPr/>
            </a:pPr>
            <a:r>
              <a:rPr lang="en-US" sz="2400" dirty="0">
                <a:latin typeface="Gill Sans MT" charset="0"/>
              </a:rPr>
              <a:t>datagram </a:t>
            </a:r>
            <a:r>
              <a:rPr lang="en-US" sz="2400" dirty="0">
                <a:solidFill>
                  <a:srgbClr val="C00000"/>
                </a:solidFill>
                <a:latin typeface="Gill Sans MT" charset="0"/>
              </a:rPr>
              <a:t>encapsulated</a:t>
            </a:r>
            <a:r>
              <a:rPr lang="en-US" sz="2400" dirty="0">
                <a:latin typeface="Gill Sans MT" charset="0"/>
              </a:rPr>
              <a:t> in a link-layer frame</a:t>
            </a:r>
          </a:p>
          <a:p>
            <a:pPr>
              <a:defRPr/>
            </a:pPr>
            <a:r>
              <a:rPr lang="en-US" sz="2400" dirty="0">
                <a:latin typeface="Gill Sans MT" charset="0"/>
              </a:rPr>
              <a:t>different types </a:t>
            </a:r>
            <a:r>
              <a:rPr lang="en-US" sz="2400" dirty="0">
                <a:solidFill>
                  <a:srgbClr val="C00000"/>
                </a:solidFill>
                <a:latin typeface="Gill Sans MT" charset="0"/>
              </a:rPr>
              <a:t>of links </a:t>
            </a:r>
            <a:r>
              <a:rPr lang="en-US" sz="2400" dirty="0">
                <a:latin typeface="Gill Sans MT" charset="0"/>
              </a:rPr>
              <a:t>with corresponding link protocols</a:t>
            </a:r>
          </a:p>
          <a:p>
            <a:pPr lvl="1">
              <a:defRPr/>
            </a:pPr>
            <a:r>
              <a:rPr lang="en-US" sz="2000" dirty="0">
                <a:latin typeface="Gill Sans MT" charset="0"/>
              </a:rPr>
              <a:t>e.g., Ethernet on first link, frame relay on intermediate links, </a:t>
            </a:r>
            <a:r>
              <a:rPr lang="en-US" sz="2000" dirty="0" err="1">
                <a:latin typeface="Gill Sans MT" charset="0"/>
              </a:rPr>
              <a:t>Wifi</a:t>
            </a:r>
            <a:r>
              <a:rPr lang="en-US" sz="2000" dirty="0">
                <a:latin typeface="Gill Sans MT" charset="0"/>
              </a:rPr>
              <a:t> LAN on last link</a:t>
            </a:r>
            <a:endParaRPr lang="en-US" sz="2400" dirty="0">
              <a:latin typeface="Gill Sans MT" charset="0"/>
              <a:cs typeface="+mn-cs"/>
            </a:endParaRPr>
          </a:p>
          <a:p>
            <a:pPr>
              <a:defRPr/>
            </a:pPr>
            <a:r>
              <a:rPr lang="en-US" sz="2400" dirty="0">
                <a:latin typeface="Gill Sans MT" charset="0"/>
                <a:cs typeface="+mn-cs"/>
              </a:rPr>
              <a:t>frame transferred by </a:t>
            </a:r>
            <a:r>
              <a:rPr lang="en-US" sz="2400" dirty="0">
                <a:solidFill>
                  <a:srgbClr val="C00000"/>
                </a:solidFill>
                <a:latin typeface="Gill Sans MT" charset="0"/>
                <a:cs typeface="+mn-cs"/>
              </a:rPr>
              <a:t>link protocol</a:t>
            </a:r>
            <a:r>
              <a:rPr lang="en-US" sz="2400" dirty="0">
                <a:latin typeface="Gill Sans MT" charset="0"/>
                <a:cs typeface="+mn-cs"/>
              </a:rPr>
              <a:t> for a specific </a:t>
            </a:r>
            <a:r>
              <a:rPr lang="en-US" sz="2400" dirty="0">
                <a:solidFill>
                  <a:srgbClr val="C00000"/>
                </a:solidFill>
                <a:latin typeface="Gill Sans MT" charset="0"/>
                <a:cs typeface="+mn-cs"/>
              </a:rPr>
              <a:t>link</a:t>
            </a:r>
            <a:endParaRPr lang="en-US" sz="2000" dirty="0">
              <a:latin typeface="Gill Sans MT" charset="0"/>
            </a:endParaRPr>
          </a:p>
          <a:p>
            <a:pPr>
              <a:defRPr/>
            </a:pPr>
            <a:r>
              <a:rPr lang="en-US" sz="2400" dirty="0">
                <a:latin typeface="Gill Sans MT" charset="0"/>
                <a:cs typeface="+mn-cs"/>
              </a:rPr>
              <a:t>each link protocol provides different services</a:t>
            </a:r>
          </a:p>
          <a:p>
            <a:pPr lvl="1">
              <a:defRPr/>
            </a:pPr>
            <a:r>
              <a:rPr lang="en-US" sz="2000" dirty="0">
                <a:latin typeface="Gill Sans MT" charset="0"/>
              </a:rPr>
              <a:t>e.g., may or may not provide reliable data transport over link</a:t>
            </a:r>
          </a:p>
          <a:p>
            <a:pPr>
              <a:defRPr/>
            </a:pPr>
            <a:r>
              <a:rPr lang="en-US" sz="2400" dirty="0">
                <a:latin typeface="Gill Sans MT" charset="0"/>
              </a:rPr>
              <a:t>network path (Source to destination) – routing algorithm</a:t>
            </a:r>
          </a:p>
          <a:p>
            <a:pPr>
              <a:defRPr/>
            </a:pPr>
            <a:endParaRPr lang="en-US" sz="2400" dirty="0">
              <a:latin typeface="Gill Sans MT" charset="0"/>
            </a:endParaRPr>
          </a:p>
        </p:txBody>
      </p:sp>
      <p:sp>
        <p:nvSpPr>
          <p:cNvPr id="5127" name="Rectangle 4"/>
          <p:cNvSpPr>
            <a:spLocks noGrp="1" noChangeArrowheads="1"/>
          </p:cNvSpPr>
          <p:nvPr>
            <p:ph type="body" sz="half" idx="2"/>
          </p:nvPr>
        </p:nvSpPr>
        <p:spPr>
          <a:xfrm>
            <a:off x="4646212" y="1292362"/>
            <a:ext cx="4151312" cy="5221322"/>
          </a:xfrm>
          <a:solidFill>
            <a:schemeClr val="bg1"/>
          </a:solidFill>
        </p:spPr>
        <p:txBody>
          <a:bodyPr/>
          <a:lstStyle/>
          <a:p>
            <a:pPr>
              <a:defRPr/>
            </a:pPr>
            <a:r>
              <a:rPr lang="en-US" sz="2400" dirty="0">
                <a:latin typeface="Gill Sans MT" charset="0"/>
                <a:cs typeface="+mn-cs"/>
              </a:rPr>
              <a:t>traveler = </a:t>
            </a:r>
            <a:r>
              <a:rPr lang="en-US" sz="2400" dirty="0">
                <a:solidFill>
                  <a:srgbClr val="CC0000"/>
                </a:solidFill>
                <a:latin typeface="Gill Sans MT" charset="0"/>
                <a:cs typeface="+mn-cs"/>
              </a:rPr>
              <a:t>datagram</a:t>
            </a:r>
          </a:p>
          <a:p>
            <a:pPr marL="0" indent="0">
              <a:buNone/>
              <a:defRPr/>
            </a:pPr>
            <a:endParaRPr lang="en-US" sz="2400" dirty="0">
              <a:latin typeface="Gill Sans MT" charset="0"/>
              <a:cs typeface="+mn-cs"/>
            </a:endParaRPr>
          </a:p>
          <a:p>
            <a:pPr>
              <a:defRPr/>
            </a:pPr>
            <a:r>
              <a:rPr lang="en-US" sz="2400" dirty="0">
                <a:latin typeface="Gill Sans MT" charset="0"/>
                <a:cs typeface="+mn-cs"/>
              </a:rPr>
              <a:t>transport segment (e.g., Irvine to LA) = </a:t>
            </a:r>
            <a:r>
              <a:rPr lang="en-US" sz="2400" dirty="0">
                <a:solidFill>
                  <a:srgbClr val="CC0000"/>
                </a:solidFill>
                <a:latin typeface="Gill Sans MT" charset="0"/>
                <a:cs typeface="+mn-cs"/>
              </a:rPr>
              <a:t>communication link</a:t>
            </a:r>
          </a:p>
          <a:p>
            <a:pPr marL="0" indent="0">
              <a:buNone/>
              <a:defRPr/>
            </a:pPr>
            <a:endParaRPr lang="en-US" sz="2400" dirty="0">
              <a:solidFill>
                <a:srgbClr val="CC0000"/>
              </a:solidFill>
              <a:latin typeface="Gill Sans MT" charset="0"/>
              <a:cs typeface="+mn-cs"/>
            </a:endParaRPr>
          </a:p>
          <a:p>
            <a:pPr>
              <a:defRPr/>
            </a:pPr>
            <a:r>
              <a:rPr lang="en-US" sz="2400" dirty="0">
                <a:latin typeface="Gill Sans MT" charset="0"/>
                <a:cs typeface="+mn-cs"/>
              </a:rPr>
              <a:t>transportation mode (e.g. shuttle) segment dependent = </a:t>
            </a:r>
            <a:r>
              <a:rPr lang="en-US" sz="2400" dirty="0">
                <a:solidFill>
                  <a:srgbClr val="CC0000"/>
                </a:solidFill>
                <a:latin typeface="Gill Sans MT" charset="0"/>
                <a:cs typeface="+mn-cs"/>
              </a:rPr>
              <a:t>link layer protocol</a:t>
            </a:r>
          </a:p>
          <a:p>
            <a:pPr>
              <a:defRPr/>
            </a:pPr>
            <a:r>
              <a:rPr lang="en-US" sz="2400" dirty="0">
                <a:latin typeface="Gill Sans MT" charset="0"/>
                <a:cs typeface="+mn-cs"/>
              </a:rPr>
              <a:t>different services for segments, e.g., plane vs taxi vs Bart</a:t>
            </a:r>
          </a:p>
          <a:p>
            <a:pPr lvl="1">
              <a:defRPr/>
            </a:pPr>
            <a:r>
              <a:rPr lang="en-US" sz="2000" dirty="0">
                <a:latin typeface="Gill Sans MT" charset="0"/>
                <a:cs typeface="+mn-cs"/>
              </a:rPr>
              <a:t>food, bathroom…..</a:t>
            </a:r>
          </a:p>
          <a:p>
            <a:pPr>
              <a:defRPr/>
            </a:pPr>
            <a:r>
              <a:rPr lang="en-US" sz="2400" dirty="0">
                <a:latin typeface="Gill Sans MT" charset="0"/>
                <a:cs typeface="+mn-cs"/>
              </a:rPr>
              <a:t>travel plan (Irvine – LAX – SFO- SF) = </a:t>
            </a:r>
            <a:r>
              <a:rPr lang="en-US" sz="2400" dirty="0">
                <a:solidFill>
                  <a:srgbClr val="CC0000"/>
                </a:solidFill>
                <a:latin typeface="Gill Sans MT" charset="0"/>
                <a:cs typeface="+mn-cs"/>
              </a:rPr>
              <a:t>routing algorithm</a:t>
            </a:r>
          </a:p>
          <a:p>
            <a:pPr lvl="1">
              <a:defRPr/>
            </a:pPr>
            <a:endParaRPr lang="en-US" sz="2000" dirty="0">
              <a:solidFill>
                <a:srgbClr val="CC0000"/>
              </a:solidFill>
              <a:latin typeface="Gill Sans MT" charset="0"/>
            </a:endParaRP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TextBox 1">
            <a:extLst>
              <a:ext uri="{FF2B5EF4-FFF2-40B4-BE49-F238E27FC236}">
                <a16:creationId xmlns:a16="http://schemas.microsoft.com/office/drawing/2014/main" id="{DADB8532-842B-C444-8E21-CC088CCFD1C4}"/>
              </a:ext>
            </a:extLst>
          </p:cNvPr>
          <p:cNvSpPr txBox="1"/>
          <p:nvPr/>
        </p:nvSpPr>
        <p:spPr>
          <a:xfrm>
            <a:off x="4497789" y="1247912"/>
            <a:ext cx="4561890" cy="2462213"/>
          </a:xfrm>
          <a:prstGeom prst="rect">
            <a:avLst/>
          </a:prstGeom>
          <a:noFill/>
        </p:spPr>
        <p:txBody>
          <a:bodyPr wrap="none" rtlCol="0">
            <a:spAutoFit/>
          </a:bodyPr>
          <a:lstStyle/>
          <a:p>
            <a:pPr>
              <a:buFont typeface="Wingdings" charset="0"/>
              <a:buNone/>
              <a:defRPr/>
            </a:pPr>
            <a:r>
              <a:rPr lang="en-US" sz="2400" i="1" dirty="0">
                <a:solidFill>
                  <a:srgbClr val="CC0000"/>
                </a:solidFill>
                <a:latin typeface="Gill Sans MT" charset="0"/>
              </a:rPr>
              <a:t>transportation analogy:</a:t>
            </a:r>
          </a:p>
          <a:p>
            <a:pPr>
              <a:defRPr/>
            </a:pPr>
            <a:r>
              <a:rPr lang="en-US" sz="2800" dirty="0">
                <a:latin typeface="Gill Sans MT" charset="0"/>
              </a:rPr>
              <a:t>trip from Irvine to SF via LA</a:t>
            </a:r>
          </a:p>
          <a:p>
            <a:pPr lvl="1">
              <a:defRPr/>
            </a:pPr>
            <a:r>
              <a:rPr lang="en-US" sz="2800" dirty="0">
                <a:latin typeface="Gill Sans MT" charset="0"/>
              </a:rPr>
              <a:t>shuttle: Irvine to LAX</a:t>
            </a:r>
          </a:p>
          <a:p>
            <a:pPr lvl="1">
              <a:defRPr/>
            </a:pPr>
            <a:r>
              <a:rPr lang="en-US" sz="2800" dirty="0">
                <a:latin typeface="Gill Sans MT" charset="0"/>
              </a:rPr>
              <a:t>plane: LAX to SFO</a:t>
            </a:r>
          </a:p>
          <a:p>
            <a:pPr lvl="1">
              <a:defRPr/>
            </a:pPr>
            <a:r>
              <a:rPr lang="en-US" sz="2800" dirty="0">
                <a:latin typeface="Gill Sans MT" charset="0"/>
              </a:rPr>
              <a:t>Bart: SFO to downtown SF</a:t>
            </a:r>
          </a:p>
          <a:p>
            <a:endParaRPr lang="en-US" dirty="0"/>
          </a:p>
        </p:txBody>
      </p:sp>
    </p:spTree>
    <p:extLst>
      <p:ext uri="{BB962C8B-B14F-4D97-AF65-F5344CB8AC3E}">
        <p14:creationId xmlns:p14="http://schemas.microsoft.com/office/powerpoint/2010/main" val="19974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2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7">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2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2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27">
                                            <p:txEl>
                                              <p:pRg st="5" end="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27">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build="p"/>
      <p:bldP spid="5127" grpId="0" build="p"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1D2C-E98F-C743-B2E7-EEF104262ED3}"/>
              </a:ext>
            </a:extLst>
          </p:cNvPr>
          <p:cNvSpPr>
            <a:spLocks noGrp="1"/>
          </p:cNvSpPr>
          <p:nvPr>
            <p:ph type="title"/>
          </p:nvPr>
        </p:nvSpPr>
        <p:spPr>
          <a:xfrm>
            <a:off x="533400" y="228600"/>
            <a:ext cx="7772400" cy="609600"/>
          </a:xfrm>
        </p:spPr>
        <p:txBody>
          <a:bodyPr/>
          <a:lstStyle/>
          <a:p>
            <a:r>
              <a:rPr lang="en-US" dirty="0"/>
              <a:t>Takeaways</a:t>
            </a:r>
          </a:p>
        </p:txBody>
      </p:sp>
      <p:sp>
        <p:nvSpPr>
          <p:cNvPr id="3" name="Content Placeholder 2">
            <a:extLst>
              <a:ext uri="{FF2B5EF4-FFF2-40B4-BE49-F238E27FC236}">
                <a16:creationId xmlns:a16="http://schemas.microsoft.com/office/drawing/2014/main" id="{DB756EFB-C906-2245-94D8-EA1578232534}"/>
              </a:ext>
            </a:extLst>
          </p:cNvPr>
          <p:cNvSpPr>
            <a:spLocks noGrp="1"/>
          </p:cNvSpPr>
          <p:nvPr>
            <p:ph idx="1"/>
          </p:nvPr>
        </p:nvSpPr>
        <p:spPr>
          <a:xfrm>
            <a:off x="533400" y="1270000"/>
            <a:ext cx="7772400" cy="4648200"/>
          </a:xfrm>
        </p:spPr>
        <p:txBody>
          <a:bodyPr/>
          <a:lstStyle/>
          <a:p>
            <a:pPr marL="0" indent="0">
              <a:buNone/>
            </a:pPr>
            <a:endParaRPr lang="en-US" dirty="0"/>
          </a:p>
          <a:p>
            <a:r>
              <a:rPr lang="en-US" dirty="0"/>
              <a:t>Roles of neighbor discovery (ND) and address resolution protocols</a:t>
            </a:r>
          </a:p>
          <a:p>
            <a:r>
              <a:rPr lang="en-US" dirty="0"/>
              <a:t>Address resolution in IPv4 (ARP)</a:t>
            </a:r>
          </a:p>
          <a:p>
            <a:r>
              <a:rPr lang="en-US" dirty="0"/>
              <a:t>Address resolution in IPv6 (NDP)</a:t>
            </a:r>
          </a:p>
          <a:p>
            <a:endParaRPr lang="en-US" dirty="0"/>
          </a:p>
          <a:p>
            <a:endParaRPr lang="en-US" dirty="0"/>
          </a:p>
          <a:p>
            <a:endParaRPr lang="en-US" dirty="0"/>
          </a:p>
          <a:p>
            <a:pPr marL="385763" indent="-385763">
              <a:buFont typeface="+mj-lt"/>
              <a:buAutoNum type="arabicPeriod"/>
            </a:pPr>
            <a:endParaRPr lang="en-US" dirty="0"/>
          </a:p>
        </p:txBody>
      </p:sp>
      <p:sp>
        <p:nvSpPr>
          <p:cNvPr id="5" name="Slide Number Placeholder 4">
            <a:extLst>
              <a:ext uri="{FF2B5EF4-FFF2-40B4-BE49-F238E27FC236}">
                <a16:creationId xmlns:a16="http://schemas.microsoft.com/office/drawing/2014/main" id="{C54A1C99-7221-4C46-8D8A-8965FE724A31}"/>
              </a:ext>
            </a:extLst>
          </p:cNvPr>
          <p:cNvSpPr>
            <a:spLocks noGrp="1"/>
          </p:cNvSpPr>
          <p:nvPr>
            <p:ph type="sldNum" sz="quarter" idx="12"/>
          </p:nvPr>
        </p:nvSpPr>
        <p:spPr/>
        <p:txBody>
          <a:bodyPr/>
          <a:lstStyle/>
          <a:p>
            <a:fld id="{6DDFBD2C-A080-5A4B-B075-F8D248F9258F}" type="slidenum">
              <a:rPr lang="en-US" smtClean="0"/>
              <a:t>40</a:t>
            </a:fld>
            <a:endParaRPr lang="en-US"/>
          </a:p>
        </p:txBody>
      </p:sp>
      <p:pic>
        <p:nvPicPr>
          <p:cNvPr id="6" name="Picture 40" descr="underline_base">
            <a:extLst>
              <a:ext uri="{FF2B5EF4-FFF2-40B4-BE49-F238E27FC236}">
                <a16:creationId xmlns:a16="http://schemas.microsoft.com/office/drawing/2014/main" id="{C0611A7E-B071-C94C-81BF-72F15690C9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2730500"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12005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AAAF-FA36-E549-86D4-F92DD72A14CD}"/>
              </a:ext>
            </a:extLst>
          </p:cNvPr>
          <p:cNvSpPr>
            <a:spLocks noGrp="1"/>
          </p:cNvSpPr>
          <p:nvPr>
            <p:ph type="title"/>
          </p:nvPr>
        </p:nvSpPr>
        <p:spPr>
          <a:xfrm>
            <a:off x="482600" y="241300"/>
            <a:ext cx="7772400" cy="558800"/>
          </a:xfrm>
        </p:spPr>
        <p:txBody>
          <a:bodyPr/>
          <a:lstStyle/>
          <a:p>
            <a:r>
              <a:rPr lang="en-US" dirty="0"/>
              <a:t>Neighbor discovery</a:t>
            </a:r>
          </a:p>
        </p:txBody>
      </p:sp>
      <p:sp>
        <p:nvSpPr>
          <p:cNvPr id="3" name="Content Placeholder 2">
            <a:extLst>
              <a:ext uri="{FF2B5EF4-FFF2-40B4-BE49-F238E27FC236}">
                <a16:creationId xmlns:a16="http://schemas.microsoft.com/office/drawing/2014/main" id="{B215BBB2-BD2C-3949-A04F-BDBA179BB705}"/>
              </a:ext>
            </a:extLst>
          </p:cNvPr>
          <p:cNvSpPr>
            <a:spLocks noGrp="1"/>
          </p:cNvSpPr>
          <p:nvPr>
            <p:ph idx="1"/>
          </p:nvPr>
        </p:nvSpPr>
        <p:spPr/>
        <p:txBody>
          <a:bodyPr/>
          <a:lstStyle/>
          <a:p>
            <a:r>
              <a:rPr lang="en-CA" dirty="0"/>
              <a:t>Neighbor discovery refers to protocol functions that determine link-layer addresses of nodes that are attached to the same </a:t>
            </a:r>
            <a:r>
              <a:rPr lang="en-CA" dirty="0">
                <a:solidFill>
                  <a:srgbClr val="C00000"/>
                </a:solidFill>
              </a:rPr>
              <a:t>link</a:t>
            </a:r>
          </a:p>
          <a:p>
            <a:endParaRPr lang="en-CA" dirty="0"/>
          </a:p>
          <a:p>
            <a:r>
              <a:rPr lang="en-US" dirty="0"/>
              <a:t>In IP terminology, “</a:t>
            </a:r>
            <a:r>
              <a:rPr lang="en-US" dirty="0">
                <a:solidFill>
                  <a:srgbClr val="C00000"/>
                </a:solidFill>
              </a:rPr>
              <a:t>link</a:t>
            </a:r>
            <a:r>
              <a:rPr lang="en-US" dirty="0"/>
              <a:t>” refers to any data link-layer network (point-to-point, broadcast)</a:t>
            </a:r>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A50E0D71-9D4E-324B-A8B7-7C0C7009EFA6}"/>
              </a:ext>
            </a:extLst>
          </p:cNvPr>
          <p:cNvSpPr>
            <a:spLocks noGrp="1"/>
          </p:cNvSpPr>
          <p:nvPr>
            <p:ph type="sldNum" sz="quarter" idx="12"/>
          </p:nvPr>
        </p:nvSpPr>
        <p:spPr/>
        <p:txBody>
          <a:bodyPr/>
          <a:lstStyle/>
          <a:p>
            <a:fld id="{6DDFBD2C-A080-5A4B-B075-F8D248F9258F}" type="slidenum">
              <a:rPr lang="en-US" smtClean="0"/>
              <a:t>41</a:t>
            </a:fld>
            <a:endParaRPr lang="en-US"/>
          </a:p>
        </p:txBody>
      </p:sp>
      <p:pic>
        <p:nvPicPr>
          <p:cNvPr id="5" name="Picture 40" descr="underline_base">
            <a:extLst>
              <a:ext uri="{FF2B5EF4-FFF2-40B4-BE49-F238E27FC236}">
                <a16:creationId xmlns:a16="http://schemas.microsoft.com/office/drawing/2014/main" id="{420177B5-6A8B-624C-86A5-E1E51B58D68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4546600"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81118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817ED7-2B36-E44D-A013-7C7D06D5827A}"/>
              </a:ext>
            </a:extLst>
          </p:cNvPr>
          <p:cNvSpPr>
            <a:spLocks noGrp="1" noChangeArrowheads="1"/>
          </p:cNvSpPr>
          <p:nvPr>
            <p:ph type="title"/>
          </p:nvPr>
        </p:nvSpPr>
        <p:spPr>
          <a:xfrm>
            <a:off x="533400" y="228600"/>
            <a:ext cx="7772400" cy="558800"/>
          </a:xfrm>
        </p:spPr>
        <p:txBody>
          <a:bodyPr/>
          <a:lstStyle/>
          <a:p>
            <a:r>
              <a:rPr lang="en-US" altLang="en-US" dirty="0">
                <a:ea typeface="ＭＳ Ｐゴシック" panose="020B0600070205080204" pitchFamily="34" charset="-128"/>
              </a:rPr>
              <a:t>Need for address translation</a:t>
            </a:r>
          </a:p>
        </p:txBody>
      </p:sp>
      <p:sp>
        <p:nvSpPr>
          <p:cNvPr id="17411" name="Rectangle 3">
            <a:extLst>
              <a:ext uri="{FF2B5EF4-FFF2-40B4-BE49-F238E27FC236}">
                <a16:creationId xmlns:a16="http://schemas.microsoft.com/office/drawing/2014/main" id="{6E155478-D41A-7947-A250-99572206EEC4}"/>
              </a:ext>
            </a:extLst>
          </p:cNvPr>
          <p:cNvSpPr>
            <a:spLocks noGrp="1" noChangeArrowheads="1"/>
          </p:cNvSpPr>
          <p:nvPr>
            <p:ph type="body" idx="1"/>
          </p:nvPr>
        </p:nvSpPr>
        <p:spPr>
          <a:xfrm>
            <a:off x="444500" y="1066800"/>
            <a:ext cx="7772400" cy="5473700"/>
          </a:xfrm>
        </p:spPr>
        <p:txBody>
          <a:bodyPr/>
          <a:lstStyle/>
          <a:p>
            <a:r>
              <a:rPr lang="en-US" altLang="en-US" dirty="0">
                <a:ea typeface="ＭＳ Ｐゴシック" panose="020B0600070205080204" pitchFamily="34" charset="-128"/>
              </a:rPr>
              <a:t>Note: </a:t>
            </a:r>
          </a:p>
          <a:p>
            <a:pPr lvl="1"/>
            <a:r>
              <a:rPr lang="en-US" altLang="en-US" dirty="0">
                <a:ea typeface="ＭＳ Ｐゴシック" panose="020B0600070205080204" pitchFamily="34" charset="-128"/>
              </a:rPr>
              <a:t>The Internet protocols are based on IP addresses </a:t>
            </a:r>
          </a:p>
          <a:p>
            <a:pPr lvl="1"/>
            <a:r>
              <a:rPr lang="en-US" altLang="en-US" dirty="0">
                <a:ea typeface="ＭＳ Ｐゴシック" panose="020B0600070205080204" pitchFamily="34" charset="-128"/>
              </a:rPr>
              <a:t>Many link-layer networks use MAC addresses (shared environments)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 translation is required between IP and MAC layer addresses</a:t>
            </a:r>
          </a:p>
          <a:p>
            <a:pPr marL="342900" lvl="1" indent="0">
              <a:buNone/>
            </a:pPr>
            <a:r>
              <a:rPr lang="en-US" altLang="en-US" dirty="0">
                <a:solidFill>
                  <a:srgbClr val="C00000"/>
                </a:solidFill>
                <a:ea typeface="ＭＳ Ｐゴシック" panose="020B0600070205080204" pitchFamily="34" charset="-128"/>
              </a:rPr>
              <a:t>→ “Given an IP address, what is the MAC address?”</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IPv4 and IPv6 use different protocols for the translation: </a:t>
            </a:r>
          </a:p>
          <a:p>
            <a:pPr lvl="1"/>
            <a:r>
              <a:rPr lang="en-US" altLang="en-US" dirty="0">
                <a:ea typeface="ＭＳ Ｐゴシック" panose="020B0600070205080204" pitchFamily="34" charset="-128"/>
              </a:rPr>
              <a:t>IPv4: Address Resolution Protocol (ARP) </a:t>
            </a:r>
          </a:p>
          <a:p>
            <a:pPr lvl="1"/>
            <a:r>
              <a:rPr lang="en-US" altLang="en-US" dirty="0">
                <a:ea typeface="ＭＳ Ｐゴシック" panose="020B0600070205080204" pitchFamily="34" charset="-128"/>
              </a:rPr>
              <a:t>IPv6: Neighbor Discovery Protocol (NDP)</a:t>
            </a:r>
          </a:p>
          <a:p>
            <a:endParaRPr lang="en-US" altLang="en-US" dirty="0">
              <a:ea typeface="ＭＳ Ｐゴシック" panose="020B0600070205080204" pitchFamily="34" charset="-128"/>
            </a:endParaRPr>
          </a:p>
        </p:txBody>
      </p:sp>
      <p:sp>
        <p:nvSpPr>
          <p:cNvPr id="17412" name="Rectangle 4">
            <a:extLst>
              <a:ext uri="{FF2B5EF4-FFF2-40B4-BE49-F238E27FC236}">
                <a16:creationId xmlns:a16="http://schemas.microsoft.com/office/drawing/2014/main" id="{C31C7FC6-DD2C-4040-8F7F-E08EA461BC94}"/>
              </a:ext>
            </a:extLst>
          </p:cNvPr>
          <p:cNvSpPr>
            <a:spLocks noChangeArrowheads="1"/>
          </p:cNvSpPr>
          <p:nvPr/>
        </p:nvSpPr>
        <p:spPr bwMode="auto">
          <a:xfrm>
            <a:off x="1828800" y="4572000"/>
            <a:ext cx="1257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sp>
        <p:nvSpPr>
          <p:cNvPr id="17413" name="Rectangle 5">
            <a:extLst>
              <a:ext uri="{FF2B5EF4-FFF2-40B4-BE49-F238E27FC236}">
                <a16:creationId xmlns:a16="http://schemas.microsoft.com/office/drawing/2014/main" id="{61BA59E9-50DC-1246-A57E-520E0A3AEA04}"/>
              </a:ext>
            </a:extLst>
          </p:cNvPr>
          <p:cNvSpPr>
            <a:spLocks noChangeArrowheads="1"/>
          </p:cNvSpPr>
          <p:nvPr/>
        </p:nvSpPr>
        <p:spPr bwMode="auto">
          <a:xfrm>
            <a:off x="2343150" y="48577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sp>
        <p:nvSpPr>
          <p:cNvPr id="3" name="Slide Number Placeholder 2">
            <a:extLst>
              <a:ext uri="{FF2B5EF4-FFF2-40B4-BE49-F238E27FC236}">
                <a16:creationId xmlns:a16="http://schemas.microsoft.com/office/drawing/2014/main" id="{915EE6B4-92FD-D74E-90C2-AE8AF30BB11F}"/>
              </a:ext>
            </a:extLst>
          </p:cNvPr>
          <p:cNvSpPr>
            <a:spLocks noGrp="1"/>
          </p:cNvSpPr>
          <p:nvPr>
            <p:ph type="sldNum" sz="quarter" idx="12"/>
          </p:nvPr>
        </p:nvSpPr>
        <p:spPr/>
        <p:txBody>
          <a:bodyPr/>
          <a:lstStyle/>
          <a:p>
            <a:fld id="{6DDFBD2C-A080-5A4B-B075-F8D248F9258F}" type="slidenum">
              <a:rPr lang="en-US" smtClean="0"/>
              <a:t>42</a:t>
            </a:fld>
            <a:endParaRPr lang="en-US"/>
          </a:p>
        </p:txBody>
      </p:sp>
      <p:pic>
        <p:nvPicPr>
          <p:cNvPr id="7" name="Picture 40" descr="underline_base">
            <a:extLst>
              <a:ext uri="{FF2B5EF4-FFF2-40B4-BE49-F238E27FC236}">
                <a16:creationId xmlns:a16="http://schemas.microsoft.com/office/drawing/2014/main" id="{85D21C65-4B3C-D949-8F5E-DFB6C999EC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6756400" cy="147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06779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solidFill>
                  <a:srgbClr val="C00000"/>
                </a:solidFill>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596890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533399" y="66675"/>
            <a:ext cx="8347841" cy="661458"/>
          </a:xfrm>
        </p:spPr>
        <p:txBody>
          <a:bodyPr/>
          <a:lstStyle/>
          <a:p>
            <a:pPr>
              <a:defRPr/>
            </a:pPr>
            <a:r>
              <a:rPr lang="en-US" dirty="0">
                <a:latin typeface="Gill Sans MT" charset="0"/>
              </a:rPr>
              <a:t>Address Resolution Protocol (ARP)</a:t>
            </a:r>
            <a:endParaRPr lang="en-US" dirty="0">
              <a:latin typeface="Gill Sans MT" charset="0"/>
              <a:cs typeface="+mj-cs"/>
            </a:endParaRPr>
          </a:p>
        </p:txBody>
      </p:sp>
      <p:sp>
        <p:nvSpPr>
          <p:cNvPr id="44037" name="Rectangle 3"/>
          <p:cNvSpPr>
            <a:spLocks noGrp="1" noChangeArrowheads="1"/>
          </p:cNvSpPr>
          <p:nvPr>
            <p:ph type="body" sz="half" idx="1"/>
          </p:nvPr>
        </p:nvSpPr>
        <p:spPr>
          <a:xfrm>
            <a:off x="203200" y="872358"/>
            <a:ext cx="8737600" cy="5890734"/>
          </a:xfrm>
        </p:spPr>
        <p:txBody>
          <a:bodyPr/>
          <a:lstStyle/>
          <a:p>
            <a:pPr marL="231775" indent="-231775">
              <a:defRPr/>
            </a:pPr>
            <a:r>
              <a:rPr lang="en-US" dirty="0">
                <a:latin typeface="Gill Sans MT" charset="0"/>
                <a:cs typeface="+mn-cs"/>
              </a:rPr>
              <a:t>A wants to send a datagram to B (a local destination):</a:t>
            </a:r>
          </a:p>
          <a:p>
            <a:pPr marL="631825" lvl="1" indent="-231775">
              <a:defRPr/>
            </a:pPr>
            <a:r>
              <a:rPr lang="en-US" dirty="0">
                <a:latin typeface="Gill Sans MT" charset="0"/>
              </a:rPr>
              <a:t>B’s IP address known to A</a:t>
            </a:r>
          </a:p>
          <a:p>
            <a:pPr marL="631825" lvl="1" indent="-231775">
              <a:defRPr/>
            </a:pPr>
            <a:r>
              <a:rPr lang="en-US" dirty="0">
                <a:latin typeface="Gill Sans MT" charset="0"/>
              </a:rPr>
              <a:t>B’s MAC address not known to A</a:t>
            </a:r>
          </a:p>
          <a:p>
            <a:pPr marL="231775" indent="-231775">
              <a:defRPr/>
            </a:pPr>
            <a:r>
              <a:rPr lang="en-US" dirty="0">
                <a:latin typeface="Gill Sans MT" charset="0"/>
                <a:cs typeface="+mn-cs"/>
              </a:rPr>
              <a:t>A </a:t>
            </a:r>
            <a:r>
              <a:rPr lang="en-US" dirty="0">
                <a:solidFill>
                  <a:srgbClr val="CC0000"/>
                </a:solidFill>
                <a:latin typeface="Gill Sans MT" charset="0"/>
                <a:cs typeface="+mn-cs"/>
              </a:rPr>
              <a:t>broadcasts</a:t>
            </a:r>
            <a:r>
              <a:rPr lang="en-US" dirty="0">
                <a:latin typeface="Gill Sans MT" charset="0"/>
                <a:cs typeface="+mn-cs"/>
              </a:rPr>
              <a:t> on </a:t>
            </a:r>
            <a:r>
              <a:rPr lang="en-US" dirty="0">
                <a:solidFill>
                  <a:srgbClr val="C00000"/>
                </a:solidFill>
                <a:latin typeface="Gill Sans MT" charset="0"/>
                <a:cs typeface="+mn-cs"/>
              </a:rPr>
              <a:t>local</a:t>
            </a:r>
            <a:r>
              <a:rPr lang="en-US" dirty="0">
                <a:latin typeface="Gill Sans MT" charset="0"/>
                <a:cs typeface="+mn-cs"/>
              </a:rPr>
              <a:t> network an </a:t>
            </a:r>
            <a:r>
              <a:rPr lang="en-US" dirty="0">
                <a:solidFill>
                  <a:srgbClr val="C00000"/>
                </a:solidFill>
                <a:latin typeface="Gill Sans MT" charset="0"/>
                <a:cs typeface="+mn-cs"/>
              </a:rPr>
              <a:t>ARP</a:t>
            </a:r>
            <a:r>
              <a:rPr lang="en-US" dirty="0">
                <a:latin typeface="Gill Sans MT" charset="0"/>
                <a:cs typeface="+mn-cs"/>
              </a:rPr>
              <a:t> </a:t>
            </a:r>
            <a:r>
              <a:rPr lang="en-US" dirty="0">
                <a:solidFill>
                  <a:srgbClr val="C00000"/>
                </a:solidFill>
                <a:latin typeface="Gill Sans MT" charset="0"/>
                <a:cs typeface="+mn-cs"/>
              </a:rPr>
              <a:t>request</a:t>
            </a:r>
            <a:r>
              <a:rPr lang="en-US" dirty="0">
                <a:latin typeface="Gill Sans MT" charset="0"/>
                <a:cs typeface="+mn-cs"/>
              </a:rPr>
              <a:t> packet</a:t>
            </a:r>
          </a:p>
          <a:p>
            <a:pPr marL="631825" lvl="1" indent="-231775">
              <a:defRPr/>
            </a:pPr>
            <a:r>
              <a:rPr lang="en-US" dirty="0">
                <a:latin typeface="Gill Sans MT" charset="0"/>
                <a:cs typeface="+mn-cs"/>
              </a:rPr>
              <a:t>request contains B’s IP address in data field </a:t>
            </a:r>
          </a:p>
          <a:p>
            <a:pPr marL="631825" lvl="1" indent="-231775">
              <a:defRPr/>
            </a:pPr>
            <a:r>
              <a:rPr lang="en-US" dirty="0">
                <a:solidFill>
                  <a:srgbClr val="C00000"/>
                </a:solidFill>
                <a:latin typeface="Gill Sans MT" charset="0"/>
              </a:rPr>
              <a:t>broadcast -&gt; destination</a:t>
            </a:r>
            <a:r>
              <a:rPr lang="en-US" dirty="0">
                <a:latin typeface="Gill Sans MT" charset="0"/>
              </a:rPr>
              <a:t> MAC address of the ARP request frame = </a:t>
            </a:r>
            <a:r>
              <a:rPr lang="en-US" dirty="0" err="1">
                <a:solidFill>
                  <a:srgbClr val="C00000"/>
                </a:solidFill>
                <a:latin typeface="Gill Sans MT" charset="0"/>
              </a:rPr>
              <a:t>ff:ff:ff:ff:ff:ff</a:t>
            </a:r>
            <a:endParaRPr lang="en-US" dirty="0">
              <a:solidFill>
                <a:srgbClr val="C00000"/>
              </a:solidFill>
              <a:latin typeface="Gill Sans MT" charset="0"/>
            </a:endParaRPr>
          </a:p>
          <a:p>
            <a:pPr marL="231775" indent="-231775">
              <a:defRPr/>
            </a:pPr>
            <a:r>
              <a:rPr lang="en-US" dirty="0">
                <a:latin typeface="Gill Sans MT" charset="0"/>
              </a:rPr>
              <a:t>all nodes on local network receive broadcast ARP request</a:t>
            </a:r>
          </a:p>
          <a:p>
            <a:pPr marL="231775" indent="-231775">
              <a:defRPr/>
            </a:pPr>
            <a:r>
              <a:rPr lang="en-US" dirty="0">
                <a:latin typeface="Gill Sans MT" charset="0"/>
                <a:cs typeface="+mn-cs"/>
              </a:rPr>
              <a:t>B recognizes its IP address in request frame</a:t>
            </a:r>
          </a:p>
          <a:p>
            <a:pPr marL="231775" indent="-231775">
              <a:defRPr/>
            </a:pPr>
            <a:r>
              <a:rPr lang="en-US" dirty="0">
                <a:latin typeface="Gill Sans MT" charset="0"/>
                <a:cs typeface="+mn-cs"/>
              </a:rPr>
              <a:t>B sends an </a:t>
            </a:r>
            <a:r>
              <a:rPr lang="en-US" dirty="0">
                <a:solidFill>
                  <a:srgbClr val="C00000"/>
                </a:solidFill>
                <a:latin typeface="Gill Sans MT" charset="0"/>
                <a:cs typeface="+mn-cs"/>
              </a:rPr>
              <a:t>ARP reply</a:t>
            </a:r>
            <a:r>
              <a:rPr lang="en-US" dirty="0">
                <a:latin typeface="Gill Sans MT" charset="0"/>
                <a:cs typeface="+mn-cs"/>
              </a:rPr>
              <a:t> </a:t>
            </a:r>
            <a:r>
              <a:rPr lang="en-US" b="1" u="sng" dirty="0">
                <a:latin typeface="Gill Sans MT" charset="0"/>
                <a:cs typeface="+mn-cs"/>
              </a:rPr>
              <a:t>to</a:t>
            </a:r>
            <a:r>
              <a:rPr lang="en-US" dirty="0">
                <a:latin typeface="Gill Sans MT" charset="0"/>
                <a:cs typeface="+mn-cs"/>
              </a:rPr>
              <a:t> A with its (B's) MAC address in the data field</a:t>
            </a:r>
          </a:p>
          <a:p>
            <a:pPr marL="631825" lvl="1" indent="-231775">
              <a:defRPr/>
            </a:pPr>
            <a:r>
              <a:rPr lang="en-US" dirty="0">
                <a:solidFill>
                  <a:srgbClr val="C00000"/>
                </a:solidFill>
                <a:latin typeface="Gill Sans MT" charset="0"/>
              </a:rPr>
              <a:t>destination MAC address </a:t>
            </a:r>
            <a:r>
              <a:rPr lang="en-US" dirty="0">
                <a:latin typeface="Gill Sans MT" charset="0"/>
              </a:rPr>
              <a:t>of </a:t>
            </a:r>
            <a:r>
              <a:rPr lang="en-US" dirty="0">
                <a:solidFill>
                  <a:srgbClr val="C00000"/>
                </a:solidFill>
                <a:latin typeface="Gill Sans MT" charset="0"/>
              </a:rPr>
              <a:t>ARP reply</a:t>
            </a:r>
            <a:r>
              <a:rPr lang="en-US" dirty="0">
                <a:latin typeface="Gill Sans MT" charset="0"/>
              </a:rPr>
              <a:t> frame = A</a:t>
            </a:r>
            <a:r>
              <a:rPr lang="ja-JP" altLang="en-US" dirty="0">
                <a:latin typeface="Gill Sans MT" charset="0"/>
              </a:rPr>
              <a:t>’</a:t>
            </a:r>
            <a:r>
              <a:rPr lang="en-US" dirty="0">
                <a:latin typeface="Gill Sans MT" charset="0"/>
              </a:rPr>
              <a:t>s MAC address (B extracted A’s MAC address from received APR request).</a:t>
            </a:r>
            <a:endParaRPr lang="en-US" dirty="0">
              <a:latin typeface="Gill Sans MT" charset="0"/>
              <a:cs typeface="+mn-cs"/>
            </a:endParaRPr>
          </a:p>
        </p:txBody>
      </p:sp>
      <p:pic>
        <p:nvPicPr>
          <p:cNvPr id="130054"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79" y="673099"/>
            <a:ext cx="8176737" cy="199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44</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8723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4294967295"/>
          </p:nvPr>
        </p:nvSpPr>
        <p:spPr>
          <a:xfrm>
            <a:off x="685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B89B4F26-08A9-A04C-9B29-FF7643197373}" type="slidenum">
              <a:rPr lang="en-US" altLang="en-US" sz="1400">
                <a:latin typeface="Times New Roman" charset="0"/>
              </a:rPr>
              <a:pPr>
                <a:spcBef>
                  <a:spcPct val="0"/>
                </a:spcBef>
                <a:buFontTx/>
                <a:buNone/>
              </a:pPr>
              <a:t>45</a:t>
            </a:fld>
            <a:endParaRPr lang="en-US" altLang="en-US" sz="1400">
              <a:latin typeface="Times New Roman" charset="0"/>
            </a:endParaRPr>
          </a:p>
        </p:txBody>
      </p:sp>
      <p:sp>
        <p:nvSpPr>
          <p:cNvPr id="153602" name="Rectangle 2"/>
          <p:cNvSpPr>
            <a:spLocks noGrp="1" noChangeArrowheads="1"/>
          </p:cNvSpPr>
          <p:nvPr>
            <p:ph type="title"/>
          </p:nvPr>
        </p:nvSpPr>
        <p:spPr>
          <a:xfrm>
            <a:off x="218090" y="59868"/>
            <a:ext cx="7772400" cy="600740"/>
          </a:xfrm>
        </p:spPr>
        <p:txBody>
          <a:bodyPr/>
          <a:lstStyle/>
          <a:p>
            <a:pPr>
              <a:defRPr/>
            </a:pPr>
            <a:r>
              <a:rPr lang="en-US" dirty="0">
                <a:cs typeface="+mj-cs"/>
              </a:rPr>
              <a:t>ARP in action - request</a:t>
            </a:r>
          </a:p>
        </p:txBody>
      </p:sp>
      <p:sp>
        <p:nvSpPr>
          <p:cNvPr id="25603" name="Rectangle 3"/>
          <p:cNvSpPr>
            <a:spLocks noGrp="1" noChangeArrowheads="1"/>
          </p:cNvSpPr>
          <p:nvPr>
            <p:ph type="body" idx="1"/>
          </p:nvPr>
        </p:nvSpPr>
        <p:spPr>
          <a:xfrm>
            <a:off x="120985" y="660608"/>
            <a:ext cx="8566484" cy="2458453"/>
          </a:xfrm>
        </p:spPr>
        <p:txBody>
          <a:bodyPr/>
          <a:lstStyle/>
          <a:p>
            <a:pPr>
              <a:buFontTx/>
              <a:buNone/>
            </a:pPr>
            <a:r>
              <a:rPr lang="en-US" altLang="en-US" sz="2400" dirty="0"/>
              <a:t>Host </a:t>
            </a:r>
            <a:r>
              <a:rPr lang="en-US" altLang="en-US" sz="2400" dirty="0">
                <a:solidFill>
                  <a:srgbClr val="C00000"/>
                </a:solidFill>
              </a:rPr>
              <a:t>Argon</a:t>
            </a:r>
            <a:r>
              <a:rPr lang="en-US" altLang="en-US" sz="2400" dirty="0"/>
              <a:t> wants to send data to local router </a:t>
            </a:r>
            <a:r>
              <a:rPr lang="en-US" altLang="en-US" sz="2400" dirty="0">
                <a:solidFill>
                  <a:srgbClr val="C00000"/>
                </a:solidFill>
              </a:rPr>
              <a:t>Router137</a:t>
            </a:r>
            <a:r>
              <a:rPr lang="en-US" altLang="en-US" sz="2400" dirty="0"/>
              <a:t> at IP address 128.143.137.1</a:t>
            </a:r>
          </a:p>
          <a:p>
            <a:pPr>
              <a:buFontTx/>
              <a:buNone/>
            </a:pPr>
            <a:r>
              <a:rPr lang="en-US" altLang="en-US" sz="2400" dirty="0"/>
              <a:t>Argon has to obtain Router137 MAC address</a:t>
            </a:r>
          </a:p>
          <a:p>
            <a:pPr>
              <a:buFontTx/>
              <a:buNone/>
            </a:pPr>
            <a:r>
              <a:rPr lang="en-US" altLang="en-US" sz="2400" dirty="0"/>
              <a:t>ARP request from Argon: </a:t>
            </a:r>
            <a:br>
              <a:rPr lang="en-US" altLang="en-US" sz="2400" dirty="0"/>
            </a:br>
            <a:r>
              <a:rPr lang="en-US" altLang="en-US" sz="2400" dirty="0"/>
              <a:t>Argon </a:t>
            </a:r>
            <a:r>
              <a:rPr lang="en-US" altLang="en-US" sz="2400" dirty="0">
                <a:solidFill>
                  <a:srgbClr val="C00000"/>
                </a:solidFill>
              </a:rPr>
              <a:t>broadcasts</a:t>
            </a:r>
            <a:r>
              <a:rPr lang="en-US" altLang="en-US" sz="2400" dirty="0"/>
              <a:t> on data link layer (address: </a:t>
            </a:r>
            <a:r>
              <a:rPr lang="en-US" altLang="en-US" sz="2400" dirty="0" err="1">
                <a:solidFill>
                  <a:srgbClr val="C00000"/>
                </a:solidFill>
              </a:rPr>
              <a:t>ff:ff:ff:ff:ff:ff</a:t>
            </a:r>
            <a:r>
              <a:rPr lang="en-US" altLang="en-US" sz="2400" dirty="0"/>
              <a:t>) an ARP request to all stations on the network: </a:t>
            </a:r>
          </a:p>
          <a:p>
            <a:pPr>
              <a:buFontTx/>
              <a:buNone/>
            </a:pPr>
            <a:r>
              <a:rPr lang="ja-JP" altLang="en-US" b="1">
                <a:solidFill>
                  <a:schemeClr val="accent2"/>
                </a:solidFill>
              </a:rPr>
              <a:t>“</a:t>
            </a:r>
            <a:r>
              <a:rPr lang="en-US" altLang="ja-JP" b="1" dirty="0">
                <a:solidFill>
                  <a:schemeClr val="accent2"/>
                </a:solidFill>
              </a:rPr>
              <a:t>What is the MAC address of </a:t>
            </a:r>
            <a:r>
              <a:rPr lang="en-US" altLang="ja-JP" b="1" dirty="0">
                <a:solidFill>
                  <a:srgbClr val="C00000"/>
                </a:solidFill>
              </a:rPr>
              <a:t>128.143.137.1</a:t>
            </a:r>
            <a:r>
              <a:rPr lang="en-US" altLang="ja-JP" b="1" dirty="0">
                <a:solidFill>
                  <a:schemeClr val="accent2"/>
                </a:solidFill>
              </a:rPr>
              <a:t>?</a:t>
            </a:r>
            <a:r>
              <a:rPr lang="ja-JP" altLang="en-US" b="1">
                <a:solidFill>
                  <a:schemeClr val="accent2"/>
                </a:solidFill>
              </a:rPr>
              <a:t>”</a:t>
            </a:r>
            <a:endParaRPr lang="en-US" altLang="ja-JP" dirty="0"/>
          </a:p>
          <a:p>
            <a:pPr>
              <a:buFontTx/>
              <a:buNone/>
            </a:pPr>
            <a:endParaRPr lang="en-US" altLang="en-US" dirty="0"/>
          </a:p>
        </p:txBody>
      </p:sp>
      <p:sp>
        <p:nvSpPr>
          <p:cNvPr id="2560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1000"/>
              </a:spcBef>
              <a:spcAft>
                <a:spcPts val="1000"/>
              </a:spcAft>
            </a:pPr>
            <a:endParaRPr lang="en-US" altLang="en-US">
              <a:solidFill>
                <a:srgbClr val="000000"/>
              </a:solidFill>
              <a:latin typeface="Times" charset="0"/>
            </a:endParaRPr>
          </a:p>
        </p:txBody>
      </p:sp>
      <p:grpSp>
        <p:nvGrpSpPr>
          <p:cNvPr id="2" name="Group 1">
            <a:extLst>
              <a:ext uri="{FF2B5EF4-FFF2-40B4-BE49-F238E27FC236}">
                <a16:creationId xmlns:a16="http://schemas.microsoft.com/office/drawing/2014/main" id="{0DCA9B0D-BF28-C344-9D0E-5D19A69A1DAF}"/>
              </a:ext>
            </a:extLst>
          </p:cNvPr>
          <p:cNvGrpSpPr/>
          <p:nvPr/>
        </p:nvGrpSpPr>
        <p:grpSpPr>
          <a:xfrm>
            <a:off x="281043" y="3378855"/>
            <a:ext cx="8318500" cy="3765550"/>
            <a:chOff x="281043" y="3378855"/>
            <a:chExt cx="8318500" cy="3765550"/>
          </a:xfrm>
        </p:grpSpPr>
        <p:graphicFrame>
          <p:nvGraphicFramePr>
            <p:cNvPr id="25605" name="Object 5"/>
            <p:cNvGraphicFramePr>
              <a:graphicFrameLocks noChangeAspect="1"/>
            </p:cNvGraphicFramePr>
            <p:nvPr>
              <p:extLst>
                <p:ext uri="{D42A27DB-BD31-4B8C-83A1-F6EECF244321}">
                  <p14:modId xmlns:p14="http://schemas.microsoft.com/office/powerpoint/2010/main" val="1483513796"/>
                </p:ext>
              </p:extLst>
            </p:nvPr>
          </p:nvGraphicFramePr>
          <p:xfrm>
            <a:off x="281043" y="3378855"/>
            <a:ext cx="8318500" cy="3765550"/>
          </p:xfrm>
          <a:graphic>
            <a:graphicData uri="http://schemas.openxmlformats.org/presentationml/2006/ole">
              <mc:AlternateContent xmlns:mc="http://schemas.openxmlformats.org/markup-compatibility/2006">
                <mc:Choice xmlns:v="urn:schemas-microsoft-com:vml" Requires="v">
                  <p:oleObj spid="_x0000_s75034" name="Visio" r:id="rId3" imgW="7493000" imgH="3200400" progId="Visio.Drawing.6">
                    <p:embed/>
                  </p:oleObj>
                </mc:Choice>
                <mc:Fallback>
                  <p:oleObj name="Visio" r:id="rId3" imgW="7493000" imgH="3200400" progId="Visio.Drawing.6">
                    <p:embed/>
                    <p:pic>
                      <p:nvPicPr>
                        <p:cNvPr id="256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43" y="3378855"/>
                          <a:ext cx="83185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Rectangle 5"/>
            <p:cNvSpPr>
              <a:spLocks noChangeArrowheads="1"/>
            </p:cNvSpPr>
            <p:nvPr/>
          </p:nvSpPr>
          <p:spPr bwMode="auto">
            <a:xfrm>
              <a:off x="2168708" y="4896441"/>
              <a:ext cx="1290637" cy="207963"/>
            </a:xfrm>
            <a:prstGeom prst="rect">
              <a:avLst/>
            </a:prstGeom>
            <a:solidFill>
              <a:srgbClr val="FF00FF"/>
            </a:solidFill>
            <a:ln w="9525">
              <a:solidFill>
                <a:schemeClr val="tx1"/>
              </a:solidFill>
              <a:round/>
              <a:headEnd/>
              <a:tailEnd/>
            </a:ln>
          </p:spPr>
          <p:txBody>
            <a:bodyPr lIns="91433" tIns="45717" rIns="91433" bIns="45717"/>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200" dirty="0">
                  <a:solidFill>
                    <a:srgbClr val="000000"/>
                  </a:solidFill>
                  <a:latin typeface="Times" charset="0"/>
                </a:rPr>
                <a:t>128.143.137.1?</a:t>
              </a:r>
            </a:p>
          </p:txBody>
        </p:sp>
      </p:grpSp>
      <p:pic>
        <p:nvPicPr>
          <p:cNvPr id="8" name="Picture 19" descr="underline_base">
            <a:extLst>
              <a:ext uri="{FF2B5EF4-FFF2-40B4-BE49-F238E27FC236}">
                <a16:creationId xmlns:a16="http://schemas.microsoft.com/office/drawing/2014/main" id="{B1E4B629-F791-0C4F-A579-7D1DC4C837F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043" y="625605"/>
            <a:ext cx="5510157" cy="94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FA06D3E-28AF-4341-A974-CD062CF740D5}"/>
              </a:ext>
            </a:extLst>
          </p:cNvPr>
          <p:cNvSpPr/>
          <p:nvPr/>
        </p:nvSpPr>
        <p:spPr bwMode="auto">
          <a:xfrm>
            <a:off x="6580682" y="3597639"/>
            <a:ext cx="1558977" cy="389745"/>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3698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3"/>
          <p:cNvSpPr>
            <a:spLocks noGrp="1"/>
          </p:cNvSpPr>
          <p:nvPr>
            <p:ph type="sldNum" sz="quarter" idx="4294967295"/>
          </p:nvPr>
        </p:nvSpPr>
        <p:spPr>
          <a:xfrm>
            <a:off x="685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0614D3FE-1199-624E-8709-3C837CB1972D}" type="slidenum">
              <a:rPr lang="en-US" altLang="en-US" sz="1400">
                <a:latin typeface="Times New Roman" charset="0"/>
              </a:rPr>
              <a:pPr>
                <a:spcBef>
                  <a:spcPct val="0"/>
                </a:spcBef>
                <a:buFontTx/>
                <a:buNone/>
              </a:pPr>
              <a:t>46</a:t>
            </a:fld>
            <a:endParaRPr lang="en-US" altLang="en-US" sz="1400">
              <a:latin typeface="Times New Roman" charset="0"/>
            </a:endParaRPr>
          </a:p>
        </p:txBody>
      </p:sp>
      <p:sp>
        <p:nvSpPr>
          <p:cNvPr id="154627" name="Rectangle 3"/>
          <p:cNvSpPr>
            <a:spLocks noGrp="1" noChangeArrowheads="1"/>
          </p:cNvSpPr>
          <p:nvPr>
            <p:ph type="body" idx="1"/>
          </p:nvPr>
        </p:nvSpPr>
        <p:spPr>
          <a:xfrm>
            <a:off x="512135" y="1238693"/>
            <a:ext cx="7772400" cy="1823484"/>
          </a:xfrm>
        </p:spPr>
        <p:txBody>
          <a:bodyPr/>
          <a:lstStyle/>
          <a:p>
            <a:pPr>
              <a:buFontTx/>
              <a:buNone/>
              <a:defRPr/>
            </a:pPr>
            <a:r>
              <a:rPr lang="en-US" sz="2400" dirty="0">
                <a:cs typeface="+mn-cs"/>
              </a:rPr>
              <a:t>ARP Reply from Router137: </a:t>
            </a:r>
            <a:br>
              <a:rPr lang="en-US" sz="2400" dirty="0">
                <a:cs typeface="+mn-cs"/>
              </a:rPr>
            </a:br>
            <a:r>
              <a:rPr lang="en-US" sz="2400" dirty="0">
                <a:cs typeface="+mn-cs"/>
              </a:rPr>
              <a:t>Router 137 responds with an ARP Reply which contains its MAC address 00:e0:f9:23:a8:20 and is sent in data link frame to ARGON at address </a:t>
            </a:r>
            <a:r>
              <a:rPr lang="en-US" sz="2400" dirty="0">
                <a:solidFill>
                  <a:srgbClr val="C00000"/>
                </a:solidFill>
                <a:cs typeface="+mn-cs"/>
              </a:rPr>
              <a:t>00:a0:24:71:e4:44</a:t>
            </a:r>
          </a:p>
          <a:p>
            <a:pPr>
              <a:buNone/>
              <a:defRPr/>
            </a:pPr>
            <a:r>
              <a:rPr lang="ja-JP" altLang="en-US" sz="2400" b="1">
                <a:solidFill>
                  <a:schemeClr val="accent2"/>
                </a:solidFill>
              </a:rPr>
              <a:t>“</a:t>
            </a:r>
            <a:r>
              <a:rPr lang="en-US" altLang="ja-JP" sz="2400" b="1" dirty="0">
                <a:solidFill>
                  <a:schemeClr val="accent2"/>
                </a:solidFill>
              </a:rPr>
              <a:t>MAC address of 128.143.137.1 is </a:t>
            </a:r>
            <a:r>
              <a:rPr lang="en-US" sz="2400" b="1" dirty="0">
                <a:solidFill>
                  <a:srgbClr val="C00000"/>
                </a:solidFill>
              </a:rPr>
              <a:t>00:e0:f9:23:a8:20</a:t>
            </a:r>
            <a:r>
              <a:rPr lang="ja-JP" altLang="en-US" sz="2400" b="1">
                <a:solidFill>
                  <a:schemeClr val="accent2"/>
                </a:solidFill>
              </a:rPr>
              <a:t>”</a:t>
            </a:r>
            <a:endParaRPr lang="en-US" altLang="ja-JP" sz="2400" dirty="0">
              <a:solidFill>
                <a:schemeClr val="accent2"/>
              </a:solidFill>
            </a:endParaRPr>
          </a:p>
          <a:p>
            <a:pPr>
              <a:buFontTx/>
              <a:buNone/>
              <a:defRPr/>
            </a:pPr>
            <a:endParaRPr lang="en-US" sz="2400" dirty="0">
              <a:solidFill>
                <a:srgbClr val="C00000"/>
              </a:solidFill>
              <a:cs typeface="+mn-cs"/>
            </a:endParaRPr>
          </a:p>
        </p:txBody>
      </p:sp>
      <p:sp>
        <p:nvSpPr>
          <p:cNvPr id="2662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1000"/>
              </a:spcBef>
              <a:spcAft>
                <a:spcPts val="1000"/>
              </a:spcAft>
            </a:pPr>
            <a:endParaRPr lang="en-US" altLang="en-US">
              <a:solidFill>
                <a:srgbClr val="000000"/>
              </a:solidFill>
              <a:latin typeface="Times" charset="0"/>
            </a:endParaRPr>
          </a:p>
        </p:txBody>
      </p:sp>
      <p:grpSp>
        <p:nvGrpSpPr>
          <p:cNvPr id="2" name="Group 1">
            <a:extLst>
              <a:ext uri="{FF2B5EF4-FFF2-40B4-BE49-F238E27FC236}">
                <a16:creationId xmlns:a16="http://schemas.microsoft.com/office/drawing/2014/main" id="{F06FB83B-069B-3843-B56B-C97F080ED445}"/>
              </a:ext>
            </a:extLst>
          </p:cNvPr>
          <p:cNvGrpSpPr/>
          <p:nvPr/>
        </p:nvGrpSpPr>
        <p:grpSpPr>
          <a:xfrm>
            <a:off x="409575" y="3089275"/>
            <a:ext cx="8324850" cy="3768725"/>
            <a:chOff x="235910" y="3098963"/>
            <a:chExt cx="8324850" cy="3768725"/>
          </a:xfrm>
        </p:grpSpPr>
        <p:graphicFrame>
          <p:nvGraphicFramePr>
            <p:cNvPr id="26629" name="Object 5"/>
            <p:cNvGraphicFramePr>
              <a:graphicFrameLocks noChangeAspect="1"/>
            </p:cNvGraphicFramePr>
            <p:nvPr>
              <p:extLst>
                <p:ext uri="{D42A27DB-BD31-4B8C-83A1-F6EECF244321}">
                  <p14:modId xmlns:p14="http://schemas.microsoft.com/office/powerpoint/2010/main" val="1718382797"/>
                </p:ext>
              </p:extLst>
            </p:nvPr>
          </p:nvGraphicFramePr>
          <p:xfrm>
            <a:off x="235910" y="3098963"/>
            <a:ext cx="8324850" cy="3768725"/>
          </p:xfrm>
          <a:graphic>
            <a:graphicData uri="http://schemas.openxmlformats.org/presentationml/2006/ole">
              <mc:AlternateContent xmlns:mc="http://schemas.openxmlformats.org/markup-compatibility/2006">
                <mc:Choice xmlns:v="urn:schemas-microsoft-com:vml" Requires="v">
                  <p:oleObj spid="_x0000_s76058" name="Visio" r:id="rId3" imgW="7493000" imgH="3200400" progId="Visio.Drawing.6">
                    <p:embed/>
                  </p:oleObj>
                </mc:Choice>
                <mc:Fallback>
                  <p:oleObj name="Visio" r:id="rId3" imgW="7493000" imgH="3200400" progId="Visio.Drawing.6">
                    <p:embed/>
                    <p:pic>
                      <p:nvPicPr>
                        <p:cNvPr id="266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10" y="3098963"/>
                          <a:ext cx="832485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Rectangle 5"/>
            <p:cNvSpPr>
              <a:spLocks noChangeArrowheads="1"/>
            </p:cNvSpPr>
            <p:nvPr/>
          </p:nvSpPr>
          <p:spPr bwMode="auto">
            <a:xfrm>
              <a:off x="4703654" y="4430409"/>
              <a:ext cx="1292225" cy="209550"/>
            </a:xfrm>
            <a:prstGeom prst="rect">
              <a:avLst/>
            </a:prstGeom>
            <a:solidFill>
              <a:srgbClr val="FF00FF"/>
            </a:solidFill>
            <a:ln w="9525">
              <a:solidFill>
                <a:schemeClr val="tx1"/>
              </a:solidFill>
              <a:round/>
              <a:headEnd/>
              <a:tailEnd/>
            </a:ln>
          </p:spPr>
          <p:txBody>
            <a:bodyPr lIns="91433" tIns="45717" rIns="91433" bIns="45717"/>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200" dirty="0">
                  <a:solidFill>
                    <a:srgbClr val="000000"/>
                  </a:solidFill>
                  <a:latin typeface="Times" charset="0"/>
                </a:rPr>
                <a:t>128.143.137.1</a:t>
              </a:r>
            </a:p>
          </p:txBody>
        </p:sp>
      </p:grpSp>
      <p:pic>
        <p:nvPicPr>
          <p:cNvPr id="8" name="Picture 19" descr="underline_base">
            <a:extLst>
              <a:ext uri="{FF2B5EF4-FFF2-40B4-BE49-F238E27FC236}">
                <a16:creationId xmlns:a16="http://schemas.microsoft.com/office/drawing/2014/main" id="{03939FC6-0BD3-B749-927F-5B4C246D9ED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876300"/>
            <a:ext cx="4754454" cy="92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22A24F5E-2A52-8A4C-BEB8-EB3095273DBE}"/>
              </a:ext>
            </a:extLst>
          </p:cNvPr>
          <p:cNvSpPr>
            <a:spLocks noGrp="1" noChangeArrowheads="1"/>
          </p:cNvSpPr>
          <p:nvPr>
            <p:ph type="title"/>
          </p:nvPr>
        </p:nvSpPr>
        <p:spPr>
          <a:xfrm>
            <a:off x="533400" y="228600"/>
            <a:ext cx="5005552" cy="635000"/>
          </a:xfrm>
        </p:spPr>
        <p:txBody>
          <a:bodyPr/>
          <a:lstStyle/>
          <a:p>
            <a:pPr>
              <a:defRPr/>
            </a:pPr>
            <a:r>
              <a:rPr lang="en-US" dirty="0">
                <a:cs typeface="+mj-cs"/>
              </a:rPr>
              <a:t>ARP in action - reply</a:t>
            </a:r>
          </a:p>
        </p:txBody>
      </p:sp>
      <p:sp>
        <p:nvSpPr>
          <p:cNvPr id="10" name="Rectangle 9">
            <a:extLst>
              <a:ext uri="{FF2B5EF4-FFF2-40B4-BE49-F238E27FC236}">
                <a16:creationId xmlns:a16="http://schemas.microsoft.com/office/drawing/2014/main" id="{EE654497-68E3-4A4D-86B8-DB551E4DA44F}"/>
              </a:ext>
            </a:extLst>
          </p:cNvPr>
          <p:cNvSpPr/>
          <p:nvPr/>
        </p:nvSpPr>
        <p:spPr bwMode="auto">
          <a:xfrm>
            <a:off x="6725558" y="3687580"/>
            <a:ext cx="1803845" cy="389745"/>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255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533400" y="228600"/>
            <a:ext cx="7772400" cy="618067"/>
          </a:xfrm>
        </p:spPr>
        <p:txBody>
          <a:bodyPr/>
          <a:lstStyle/>
          <a:p>
            <a:r>
              <a:rPr lang="en-US" altLang="x-none" dirty="0"/>
              <a:t>ARP Transport</a:t>
            </a:r>
          </a:p>
        </p:txBody>
      </p:sp>
      <p:sp>
        <p:nvSpPr>
          <p:cNvPr id="36866" name="Content Placeholder 2"/>
          <p:cNvSpPr>
            <a:spLocks noGrp="1"/>
          </p:cNvSpPr>
          <p:nvPr>
            <p:ph idx="1"/>
          </p:nvPr>
        </p:nvSpPr>
        <p:spPr>
          <a:xfrm>
            <a:off x="474133" y="1083733"/>
            <a:ext cx="8458200" cy="5655734"/>
          </a:xfrm>
        </p:spPr>
        <p:txBody>
          <a:bodyPr/>
          <a:lstStyle/>
          <a:p>
            <a:r>
              <a:rPr lang="en-US" altLang="x-none" dirty="0"/>
              <a:t>ARP message travels in </a:t>
            </a:r>
            <a:r>
              <a:rPr lang="en-US" altLang="x-none" dirty="0">
                <a:solidFill>
                  <a:srgbClr val="C00000"/>
                </a:solidFill>
              </a:rPr>
              <a:t>data portion </a:t>
            </a:r>
            <a:r>
              <a:rPr lang="en-US" altLang="x-none" dirty="0"/>
              <a:t>of data link layer frame</a:t>
            </a:r>
          </a:p>
          <a:p>
            <a:r>
              <a:rPr lang="en-US" altLang="x-none" dirty="0"/>
              <a:t>we say ARP message is </a:t>
            </a:r>
            <a:r>
              <a:rPr lang="en-US" altLang="x-none" i="1" dirty="0">
                <a:solidFill>
                  <a:srgbClr val="C00000"/>
                </a:solidFill>
              </a:rPr>
              <a:t>encapsulated </a:t>
            </a:r>
            <a:r>
              <a:rPr lang="en-US" altLang="x-none" i="1" dirty="0"/>
              <a:t>in </a:t>
            </a:r>
            <a:r>
              <a:rPr lang="en-US" altLang="x-none" i="1" dirty="0">
                <a:solidFill>
                  <a:srgbClr val="C00000"/>
                </a:solidFill>
              </a:rPr>
              <a:t>data link frame</a:t>
            </a:r>
          </a:p>
          <a:p>
            <a:pPr lvl="1"/>
            <a:r>
              <a:rPr lang="en-US" altLang="x-none" dirty="0"/>
              <a:t>query/request has</a:t>
            </a:r>
            <a:r>
              <a:rPr lang="en-US" altLang="x-none" i="1" dirty="0"/>
              <a:t>: </a:t>
            </a:r>
          </a:p>
          <a:p>
            <a:pPr lvl="2"/>
            <a:r>
              <a:rPr lang="en-US" altLang="x-none" dirty="0">
                <a:latin typeface="+mn-lt"/>
              </a:rPr>
              <a:t>destination address</a:t>
            </a:r>
            <a:r>
              <a:rPr lang="en-US" altLang="x-none" dirty="0">
                <a:solidFill>
                  <a:srgbClr val="C00000"/>
                </a:solidFill>
                <a:latin typeface="+mn-lt"/>
              </a:rPr>
              <a:t>: broadcast - </a:t>
            </a:r>
            <a:r>
              <a:rPr lang="en-US" altLang="x-none" i="1" dirty="0" err="1">
                <a:solidFill>
                  <a:srgbClr val="C00000"/>
                </a:solidFill>
                <a:latin typeface="+mn-lt"/>
              </a:rPr>
              <a:t>ff:ff:ff:ff:ff:ff</a:t>
            </a:r>
            <a:endParaRPr lang="en-US" altLang="x-none" i="1" dirty="0">
              <a:solidFill>
                <a:srgbClr val="C00000"/>
              </a:solidFill>
              <a:latin typeface="+mn-lt"/>
            </a:endParaRPr>
          </a:p>
          <a:p>
            <a:pPr lvl="2"/>
            <a:r>
              <a:rPr lang="en-US" altLang="x-none" dirty="0">
                <a:latin typeface="+mn-lt"/>
              </a:rPr>
              <a:t>source address</a:t>
            </a:r>
            <a:r>
              <a:rPr lang="en-US" altLang="x-none" dirty="0">
                <a:solidFill>
                  <a:srgbClr val="C00000"/>
                </a:solidFill>
                <a:latin typeface="+mn-lt"/>
              </a:rPr>
              <a:t>: requesting </a:t>
            </a:r>
            <a:r>
              <a:rPr lang="en-US" altLang="x-none" i="1" dirty="0">
                <a:solidFill>
                  <a:srgbClr val="C00000"/>
                </a:solidFill>
                <a:latin typeface="+mn-lt"/>
              </a:rPr>
              <a:t>device’s MAC address</a:t>
            </a:r>
          </a:p>
          <a:p>
            <a:pPr lvl="1"/>
            <a:r>
              <a:rPr lang="en-US" altLang="x-none" dirty="0"/>
              <a:t>reply has</a:t>
            </a:r>
            <a:r>
              <a:rPr lang="en-US" altLang="x-none" i="1" dirty="0"/>
              <a:t>:</a:t>
            </a:r>
          </a:p>
          <a:p>
            <a:pPr lvl="2"/>
            <a:r>
              <a:rPr lang="en-US" altLang="x-none" dirty="0">
                <a:latin typeface="+mn-lt"/>
              </a:rPr>
              <a:t>destination address</a:t>
            </a:r>
            <a:r>
              <a:rPr lang="en-US" altLang="x-none" i="1" dirty="0">
                <a:solidFill>
                  <a:srgbClr val="C00000"/>
                </a:solidFill>
                <a:latin typeface="+mn-lt"/>
              </a:rPr>
              <a:t>: of requesting device</a:t>
            </a:r>
          </a:p>
          <a:p>
            <a:pPr lvl="2"/>
            <a:r>
              <a:rPr lang="en-US" altLang="x-none" dirty="0">
                <a:latin typeface="+mn-lt"/>
              </a:rPr>
              <a:t>source address</a:t>
            </a:r>
            <a:r>
              <a:rPr lang="en-US" altLang="x-none" dirty="0">
                <a:solidFill>
                  <a:srgbClr val="C00000"/>
                </a:solidFill>
                <a:latin typeface="+mn-lt"/>
              </a:rPr>
              <a:t>:</a:t>
            </a:r>
            <a:r>
              <a:rPr lang="en-US" altLang="x-none" i="1" dirty="0">
                <a:solidFill>
                  <a:srgbClr val="C00000"/>
                </a:solidFill>
                <a:latin typeface="+mn-lt"/>
              </a:rPr>
              <a:t> responding device’s MAC address</a:t>
            </a:r>
          </a:p>
          <a:p>
            <a:r>
              <a:rPr lang="en-US" altLang="x-none" dirty="0"/>
              <a:t>data portion of link frame </a:t>
            </a:r>
            <a:r>
              <a:rPr lang="en-US" altLang="x-none" dirty="0">
                <a:solidFill>
                  <a:srgbClr val="C00000"/>
                </a:solidFill>
              </a:rPr>
              <a:t>padded</a:t>
            </a:r>
            <a:r>
              <a:rPr lang="en-US" altLang="x-none" dirty="0"/>
              <a:t> with zeroes if ARP message is shorter than </a:t>
            </a:r>
            <a:r>
              <a:rPr lang="en-US" altLang="x-none" dirty="0">
                <a:solidFill>
                  <a:srgbClr val="C00000"/>
                </a:solidFill>
              </a:rPr>
              <a:t>minimum</a:t>
            </a:r>
            <a:r>
              <a:rPr lang="en-US" altLang="x-none" dirty="0"/>
              <a:t> data link frame (depends on hardware address length and network address length)</a:t>
            </a:r>
          </a:p>
          <a:p>
            <a:pPr marL="0" indent="0">
              <a:buNone/>
            </a:pPr>
            <a:endParaRPr lang="en-US" altLang="x-none" sz="2400" dirty="0"/>
          </a:p>
          <a:p>
            <a:endParaRPr lang="en-US" altLang="x-none" dirty="0"/>
          </a:p>
        </p:txBody>
      </p:sp>
      <p:sp>
        <p:nvSpPr>
          <p:cNvPr id="36867" name="Slide Number Placeholder 3"/>
          <p:cNvSpPr>
            <a:spLocks noGrp="1"/>
          </p:cNvSpPr>
          <p:nvPr>
            <p:ph type="sldNum" sz="quarter" idx="4294967295"/>
          </p:nvPr>
        </p:nvSpPr>
        <p:spPr>
          <a:xfrm>
            <a:off x="6968067" y="62822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7E37E9CD-A374-8048-B007-6061FC67C656}" type="slidenum">
              <a:rPr lang="en-US" altLang="en-US" sz="1400">
                <a:latin typeface="Times New Roman" charset="0"/>
              </a:rPr>
              <a:pPr algn="r">
                <a:spcBef>
                  <a:spcPct val="0"/>
                </a:spcBef>
                <a:buFontTx/>
                <a:buNone/>
              </a:pPr>
              <a:t>47</a:t>
            </a:fld>
            <a:endParaRPr lang="en-US" altLang="en-US" sz="1400" dirty="0">
              <a:latin typeface="Times New Roman" charset="0"/>
            </a:endParaRPr>
          </a:p>
        </p:txBody>
      </p:sp>
      <p:pic>
        <p:nvPicPr>
          <p:cNvPr id="5" name="Picture 19" descr="underline_base">
            <a:extLst>
              <a:ext uri="{FF2B5EF4-FFF2-40B4-BE49-F238E27FC236}">
                <a16:creationId xmlns:a16="http://schemas.microsoft.com/office/drawing/2014/main" id="{B7487D5E-E439-F148-AC51-3BADDF0A1A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79" y="842433"/>
            <a:ext cx="3621087" cy="207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703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1ACD-DC97-B94C-BB79-46D6D857C7F1}"/>
              </a:ext>
            </a:extLst>
          </p:cNvPr>
          <p:cNvSpPr>
            <a:spLocks noGrp="1"/>
          </p:cNvSpPr>
          <p:nvPr>
            <p:ph type="title"/>
          </p:nvPr>
        </p:nvSpPr>
        <p:spPr>
          <a:xfrm>
            <a:off x="533400" y="228600"/>
            <a:ext cx="7772400" cy="651933"/>
          </a:xfrm>
        </p:spPr>
        <p:txBody>
          <a:bodyPr/>
          <a:lstStyle/>
          <a:p>
            <a:r>
              <a:rPr lang="en-US" dirty="0"/>
              <a:t>ARP Packet on Ethernet Link</a:t>
            </a:r>
          </a:p>
        </p:txBody>
      </p:sp>
      <p:sp>
        <p:nvSpPr>
          <p:cNvPr id="5" name="Footer Placeholder 4">
            <a:extLst>
              <a:ext uri="{FF2B5EF4-FFF2-40B4-BE49-F238E27FC236}">
                <a16:creationId xmlns:a16="http://schemas.microsoft.com/office/drawing/2014/main" id="{094C59AC-25DB-5C4F-B976-418E4BE286CD}"/>
              </a:ext>
            </a:extLst>
          </p:cNvPr>
          <p:cNvSpPr>
            <a:spLocks noGrp="1"/>
          </p:cNvSpPr>
          <p:nvPr>
            <p:ph type="ftr" sz="quarter" idx="11"/>
          </p:nvPr>
        </p:nvSpPr>
        <p:spPr>
          <a:xfrm>
            <a:off x="6333067" y="6486525"/>
            <a:ext cx="2134658" cy="457200"/>
          </a:xfrm>
        </p:spPr>
        <p:txBody>
          <a:bodyPr/>
          <a:lstStyle/>
          <a:p>
            <a:pPr>
              <a:defRPr/>
            </a:pPr>
            <a:r>
              <a:rPr lang="en-US" dirty="0"/>
              <a:t>Data Link Layer</a:t>
            </a:r>
          </a:p>
        </p:txBody>
      </p:sp>
      <p:sp>
        <p:nvSpPr>
          <p:cNvPr id="6" name="Slide Number Placeholder 5">
            <a:extLst>
              <a:ext uri="{FF2B5EF4-FFF2-40B4-BE49-F238E27FC236}">
                <a16:creationId xmlns:a16="http://schemas.microsoft.com/office/drawing/2014/main" id="{C92141C4-EB21-6B4C-A7DE-EF25F23E10B1}"/>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48</a:t>
            </a:fld>
            <a:endParaRPr lang="en-US" dirty="0"/>
          </a:p>
        </p:txBody>
      </p:sp>
      <p:grpSp>
        <p:nvGrpSpPr>
          <p:cNvPr id="7" name="Group 6">
            <a:extLst>
              <a:ext uri="{FF2B5EF4-FFF2-40B4-BE49-F238E27FC236}">
                <a16:creationId xmlns:a16="http://schemas.microsoft.com/office/drawing/2014/main" id="{C4F039E7-B9D7-BB4B-A1D6-44742CAF3B41}"/>
              </a:ext>
            </a:extLst>
          </p:cNvPr>
          <p:cNvGrpSpPr/>
          <p:nvPr/>
        </p:nvGrpSpPr>
        <p:grpSpPr>
          <a:xfrm>
            <a:off x="155445" y="880533"/>
            <a:ext cx="9144000" cy="5151438"/>
            <a:chOff x="0" y="1447800"/>
            <a:chExt cx="9144000" cy="5151438"/>
          </a:xfrm>
        </p:grpSpPr>
        <p:graphicFrame>
          <p:nvGraphicFramePr>
            <p:cNvPr id="8" name="Object 5">
              <a:extLst>
                <a:ext uri="{FF2B5EF4-FFF2-40B4-BE49-F238E27FC236}">
                  <a16:creationId xmlns:a16="http://schemas.microsoft.com/office/drawing/2014/main" id="{49548936-37CA-7F42-B6A3-61A93D48145F}"/>
                </a:ext>
              </a:extLst>
            </p:cNvPr>
            <p:cNvGraphicFramePr>
              <a:graphicFrameLocks noChangeAspect="1"/>
            </p:cNvGraphicFramePr>
            <p:nvPr>
              <p:extLst>
                <p:ext uri="{D42A27DB-BD31-4B8C-83A1-F6EECF244321}">
                  <p14:modId xmlns:p14="http://schemas.microsoft.com/office/powerpoint/2010/main" val="2948002683"/>
                </p:ext>
              </p:extLst>
            </p:nvPr>
          </p:nvGraphicFramePr>
          <p:xfrm>
            <a:off x="228600" y="1447800"/>
            <a:ext cx="8686800" cy="1514475"/>
          </p:xfrm>
          <a:graphic>
            <a:graphicData uri="http://schemas.openxmlformats.org/presentationml/2006/ole">
              <mc:AlternateContent xmlns:mc="http://schemas.openxmlformats.org/markup-compatibility/2006">
                <mc:Choice xmlns:v="urn:schemas-microsoft-com:vml" Requires="v">
                  <p:oleObj spid="_x0000_s74301" name="Visio" r:id="rId3" imgW="10332720" imgH="1807464" progId="Visio.Drawing.6">
                    <p:embed/>
                  </p:oleObj>
                </mc:Choice>
                <mc:Fallback>
                  <p:oleObj name="Visio" r:id="rId3" imgW="10332720" imgH="1807464" progId="Visio.Drawing.6">
                    <p:embed/>
                    <p:pic>
                      <p:nvPicPr>
                        <p:cNvPr id="2355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47800"/>
                          <a:ext cx="86868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10">
              <a:extLst>
                <a:ext uri="{FF2B5EF4-FFF2-40B4-BE49-F238E27FC236}">
                  <a16:creationId xmlns:a16="http://schemas.microsoft.com/office/drawing/2014/main" id="{A76963EB-A46C-2B40-B1B2-E1D9A20AC445}"/>
                </a:ext>
              </a:extLst>
            </p:cNvPr>
            <p:cNvSpPr>
              <a:spLocks noChangeShapeType="1"/>
            </p:cNvSpPr>
            <p:nvPr/>
          </p:nvSpPr>
          <p:spPr bwMode="auto">
            <a:xfrm flipV="1">
              <a:off x="395288" y="2333625"/>
              <a:ext cx="2409825" cy="833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3" tIns="45717" rIns="91433" bIns="45717"/>
            <a:lstStyle/>
            <a:p>
              <a:endParaRPr lang="en-US"/>
            </a:p>
          </p:txBody>
        </p:sp>
        <p:sp>
          <p:nvSpPr>
            <p:cNvPr id="10" name="Line 11">
              <a:extLst>
                <a:ext uri="{FF2B5EF4-FFF2-40B4-BE49-F238E27FC236}">
                  <a16:creationId xmlns:a16="http://schemas.microsoft.com/office/drawing/2014/main" id="{F9AC45F3-A5C6-A848-AA9E-7B39E6EB49AD}"/>
                </a:ext>
              </a:extLst>
            </p:cNvPr>
            <p:cNvSpPr>
              <a:spLocks noChangeShapeType="1"/>
            </p:cNvSpPr>
            <p:nvPr/>
          </p:nvSpPr>
          <p:spPr bwMode="auto">
            <a:xfrm>
              <a:off x="7458075" y="2328863"/>
              <a:ext cx="1200150" cy="833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3" tIns="45717" rIns="91433" bIns="45717"/>
            <a:lstStyle/>
            <a:p>
              <a:endParaRPr lang="en-US"/>
            </a:p>
          </p:txBody>
        </p:sp>
        <p:graphicFrame>
          <p:nvGraphicFramePr>
            <p:cNvPr id="11" name="Object 7">
              <a:extLst>
                <a:ext uri="{FF2B5EF4-FFF2-40B4-BE49-F238E27FC236}">
                  <a16:creationId xmlns:a16="http://schemas.microsoft.com/office/drawing/2014/main" id="{9D310A88-6E83-3246-83B3-8CD3B538FDFE}"/>
                </a:ext>
              </a:extLst>
            </p:cNvPr>
            <p:cNvGraphicFramePr>
              <a:graphicFrameLocks noChangeAspect="1"/>
            </p:cNvGraphicFramePr>
            <p:nvPr>
              <p:extLst>
                <p:ext uri="{D42A27DB-BD31-4B8C-83A1-F6EECF244321}">
                  <p14:modId xmlns:p14="http://schemas.microsoft.com/office/powerpoint/2010/main" val="469280848"/>
                </p:ext>
              </p:extLst>
            </p:nvPr>
          </p:nvGraphicFramePr>
          <p:xfrm>
            <a:off x="0" y="2971800"/>
            <a:ext cx="9144000" cy="3627438"/>
          </p:xfrm>
          <a:graphic>
            <a:graphicData uri="http://schemas.openxmlformats.org/presentationml/2006/ole">
              <mc:AlternateContent xmlns:mc="http://schemas.openxmlformats.org/markup-compatibility/2006">
                <mc:Choice xmlns:v="urn:schemas-microsoft-com:vml" Requires="v">
                  <p:oleObj spid="_x0000_s74302" name="Visio" r:id="rId5" imgW="7333427" imgH="2928510" progId="Visio.Drawing.6">
                    <p:embed/>
                  </p:oleObj>
                </mc:Choice>
                <mc:Fallback>
                  <p:oleObj name="Visio" r:id="rId5" imgW="7333427" imgH="2928510" progId="Visio.Drawing.6">
                    <p:embed/>
                    <p:pic>
                      <p:nvPicPr>
                        <p:cNvPr id="2356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971800"/>
                          <a:ext cx="91440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2" name="Picture 19" descr="underline_base">
            <a:extLst>
              <a:ext uri="{FF2B5EF4-FFF2-40B4-BE49-F238E27FC236}">
                <a16:creationId xmlns:a16="http://schemas.microsoft.com/office/drawing/2014/main" id="{7526A2F4-7795-404C-8482-12FEEA2AE59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859367"/>
            <a:ext cx="6526421" cy="207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5982254-F94C-6345-825A-A05EC000BF69}"/>
              </a:ext>
            </a:extLst>
          </p:cNvPr>
          <p:cNvSpPr txBox="1"/>
          <p:nvPr/>
        </p:nvSpPr>
        <p:spPr>
          <a:xfrm>
            <a:off x="395288" y="5977358"/>
            <a:ext cx="7259423" cy="646331"/>
          </a:xfrm>
          <a:prstGeom prst="rect">
            <a:avLst/>
          </a:prstGeom>
          <a:noFill/>
        </p:spPr>
        <p:txBody>
          <a:bodyPr wrap="none" rtlCol="0">
            <a:spAutoFit/>
          </a:bodyPr>
          <a:lstStyle/>
          <a:p>
            <a:r>
              <a:rPr lang="en-US" altLang="x-none" dirty="0"/>
              <a:t>for </a:t>
            </a:r>
            <a:r>
              <a:rPr lang="en-US" altLang="x-none" dirty="0">
                <a:solidFill>
                  <a:srgbClr val="C00000"/>
                </a:solidFill>
              </a:rPr>
              <a:t>Ethernet</a:t>
            </a:r>
            <a:r>
              <a:rPr lang="en-US" altLang="x-none" dirty="0"/>
              <a:t>: frame type field 0x0806 is used to denote ARP message</a:t>
            </a:r>
          </a:p>
          <a:p>
            <a:endParaRPr lang="en-US" dirty="0"/>
          </a:p>
        </p:txBody>
      </p:sp>
      <p:sp>
        <p:nvSpPr>
          <p:cNvPr id="4" name="TextBox 3">
            <a:extLst>
              <a:ext uri="{FF2B5EF4-FFF2-40B4-BE49-F238E27FC236}">
                <a16:creationId xmlns:a16="http://schemas.microsoft.com/office/drawing/2014/main" id="{2A722F74-E483-4242-AB5B-7AB11C80F396}"/>
              </a:ext>
            </a:extLst>
          </p:cNvPr>
          <p:cNvSpPr txBox="1"/>
          <p:nvPr/>
        </p:nvSpPr>
        <p:spPr>
          <a:xfrm>
            <a:off x="2133308" y="2105282"/>
            <a:ext cx="1766887" cy="369332"/>
          </a:xfrm>
          <a:prstGeom prst="rect">
            <a:avLst/>
          </a:prstGeom>
          <a:noFill/>
        </p:spPr>
        <p:txBody>
          <a:bodyPr wrap="square" rtlCol="0">
            <a:spAutoFit/>
          </a:bodyPr>
          <a:lstStyle/>
          <a:p>
            <a:r>
              <a:rPr lang="en-US" dirty="0"/>
              <a:t>e.g., Ethernet</a:t>
            </a:r>
          </a:p>
        </p:txBody>
      </p:sp>
      <p:sp>
        <p:nvSpPr>
          <p:cNvPr id="13" name="TextBox 12">
            <a:extLst>
              <a:ext uri="{FF2B5EF4-FFF2-40B4-BE49-F238E27FC236}">
                <a16:creationId xmlns:a16="http://schemas.microsoft.com/office/drawing/2014/main" id="{412894C4-DED2-C844-9082-10344D5D4D38}"/>
              </a:ext>
            </a:extLst>
          </p:cNvPr>
          <p:cNvSpPr txBox="1"/>
          <p:nvPr/>
        </p:nvSpPr>
        <p:spPr>
          <a:xfrm>
            <a:off x="5872243" y="2060164"/>
            <a:ext cx="937274" cy="369332"/>
          </a:xfrm>
          <a:prstGeom prst="rect">
            <a:avLst/>
          </a:prstGeom>
          <a:noFill/>
        </p:spPr>
        <p:txBody>
          <a:bodyPr wrap="square" rtlCol="0">
            <a:spAutoFit/>
          </a:bodyPr>
          <a:lstStyle/>
          <a:p>
            <a:r>
              <a:rPr lang="en-US" dirty="0"/>
              <a:t>e.g., IP</a:t>
            </a:r>
          </a:p>
        </p:txBody>
      </p:sp>
      <p:sp>
        <p:nvSpPr>
          <p:cNvPr id="14" name="TextBox 13">
            <a:extLst>
              <a:ext uri="{FF2B5EF4-FFF2-40B4-BE49-F238E27FC236}">
                <a16:creationId xmlns:a16="http://schemas.microsoft.com/office/drawing/2014/main" id="{18169E7F-B50B-214E-9EBE-A528164935DA}"/>
              </a:ext>
            </a:extLst>
          </p:cNvPr>
          <p:cNvSpPr txBox="1"/>
          <p:nvPr/>
        </p:nvSpPr>
        <p:spPr>
          <a:xfrm>
            <a:off x="1971257" y="2123295"/>
            <a:ext cx="2157373" cy="369332"/>
          </a:xfrm>
          <a:prstGeom prst="rect">
            <a:avLst/>
          </a:prstGeom>
          <a:noFill/>
        </p:spPr>
        <p:txBody>
          <a:bodyPr wrap="square" rtlCol="0">
            <a:spAutoFit/>
          </a:bodyPr>
          <a:lstStyle/>
          <a:p>
            <a:r>
              <a:rPr lang="en-US" dirty="0"/>
              <a:t>e.g., Ethernet = 48</a:t>
            </a:r>
          </a:p>
        </p:txBody>
      </p:sp>
      <p:sp>
        <p:nvSpPr>
          <p:cNvPr id="16" name="TextBox 15">
            <a:extLst>
              <a:ext uri="{FF2B5EF4-FFF2-40B4-BE49-F238E27FC236}">
                <a16:creationId xmlns:a16="http://schemas.microsoft.com/office/drawing/2014/main" id="{00178353-A03D-4347-9A0D-F544A581A651}"/>
              </a:ext>
            </a:extLst>
          </p:cNvPr>
          <p:cNvSpPr txBox="1"/>
          <p:nvPr/>
        </p:nvSpPr>
        <p:spPr>
          <a:xfrm>
            <a:off x="5633509" y="2073103"/>
            <a:ext cx="1766887" cy="369332"/>
          </a:xfrm>
          <a:prstGeom prst="rect">
            <a:avLst/>
          </a:prstGeom>
          <a:noFill/>
        </p:spPr>
        <p:txBody>
          <a:bodyPr wrap="square" rtlCol="0">
            <a:spAutoFit/>
          </a:bodyPr>
          <a:lstStyle/>
          <a:p>
            <a:r>
              <a:rPr lang="en-US" dirty="0"/>
              <a:t>e.g., IP = 32</a:t>
            </a:r>
          </a:p>
        </p:txBody>
      </p:sp>
      <p:cxnSp>
        <p:nvCxnSpPr>
          <p:cNvPr id="18" name="Straight Arrow Connector 17">
            <a:extLst>
              <a:ext uri="{FF2B5EF4-FFF2-40B4-BE49-F238E27FC236}">
                <a16:creationId xmlns:a16="http://schemas.microsoft.com/office/drawing/2014/main" id="{A41B3438-9EFA-2842-84EC-959DA670E81D}"/>
              </a:ext>
            </a:extLst>
          </p:cNvPr>
          <p:cNvCxnSpPr>
            <a:cxnSpLocks/>
          </p:cNvCxnSpPr>
          <p:nvPr/>
        </p:nvCxnSpPr>
        <p:spPr bwMode="auto">
          <a:xfrm>
            <a:off x="3127246" y="2459397"/>
            <a:ext cx="175138" cy="256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1C928959-9C75-9C40-9D52-E25C1AAEA58B}"/>
              </a:ext>
            </a:extLst>
          </p:cNvPr>
          <p:cNvCxnSpPr>
            <a:cxnSpLocks/>
          </p:cNvCxnSpPr>
          <p:nvPr/>
        </p:nvCxnSpPr>
        <p:spPr bwMode="auto">
          <a:xfrm flipH="1">
            <a:off x="6197069" y="2380200"/>
            <a:ext cx="135998" cy="3354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95514C8B-9FA7-E54B-9C05-7D22C47B3324}"/>
              </a:ext>
            </a:extLst>
          </p:cNvPr>
          <p:cNvCxnSpPr>
            <a:cxnSpLocks/>
          </p:cNvCxnSpPr>
          <p:nvPr/>
        </p:nvCxnSpPr>
        <p:spPr bwMode="auto">
          <a:xfrm flipH="1">
            <a:off x="2506370" y="2414333"/>
            <a:ext cx="454188" cy="80855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F1798416-19EE-4A47-8821-82725F224B8F}"/>
              </a:ext>
            </a:extLst>
          </p:cNvPr>
          <p:cNvCxnSpPr>
            <a:cxnSpLocks/>
          </p:cNvCxnSpPr>
          <p:nvPr/>
        </p:nvCxnSpPr>
        <p:spPr bwMode="auto">
          <a:xfrm flipH="1">
            <a:off x="4543133" y="2427281"/>
            <a:ext cx="1440812" cy="7956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22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533400" y="228600"/>
            <a:ext cx="7772400" cy="855133"/>
          </a:xfrm>
        </p:spPr>
        <p:txBody>
          <a:bodyPr/>
          <a:lstStyle/>
          <a:p>
            <a:r>
              <a:rPr lang="en-US" altLang="x-none" dirty="0"/>
              <a:t>ARP Packet Format</a:t>
            </a:r>
          </a:p>
        </p:txBody>
      </p:sp>
      <p:sp>
        <p:nvSpPr>
          <p:cNvPr id="24578" name="Content Placeholder 2"/>
          <p:cNvSpPr>
            <a:spLocks noGrp="1"/>
          </p:cNvSpPr>
          <p:nvPr>
            <p:ph idx="1"/>
          </p:nvPr>
        </p:nvSpPr>
        <p:spPr>
          <a:xfrm>
            <a:off x="533400" y="1358900"/>
            <a:ext cx="7772400" cy="4648200"/>
          </a:xfrm>
        </p:spPr>
        <p:txBody>
          <a:bodyPr/>
          <a:lstStyle/>
          <a:p>
            <a:r>
              <a:rPr lang="en-US" altLang="x-none" sz="3200" dirty="0"/>
              <a:t>general: can be used with</a:t>
            </a:r>
          </a:p>
          <a:p>
            <a:pPr lvl="1"/>
            <a:r>
              <a:rPr lang="en-US" altLang="x-none" sz="2800" dirty="0"/>
              <a:t>arbitrary hardware address (not just Ethernet)</a:t>
            </a:r>
          </a:p>
          <a:p>
            <a:pPr lvl="1"/>
            <a:r>
              <a:rPr lang="en-US" altLang="x-none" sz="2800" dirty="0"/>
              <a:t>arbitrary network protocol address (not just IP)</a:t>
            </a:r>
          </a:p>
          <a:p>
            <a:r>
              <a:rPr lang="en-US" altLang="x-none" sz="3200" dirty="0"/>
              <a:t>variable length address fields (depends on type of data link and network protocol</a:t>
            </a:r>
            <a:r>
              <a:rPr lang="en-US" altLang="x-none" dirty="0"/>
              <a:t>)</a:t>
            </a:r>
          </a:p>
          <a:p>
            <a:endParaRPr lang="en-US" altLang="x-none" dirty="0"/>
          </a:p>
        </p:txBody>
      </p:sp>
      <p:sp>
        <p:nvSpPr>
          <p:cNvPr id="24579" name="Slide Number Placeholder 3"/>
          <p:cNvSpPr>
            <a:spLocks noGrp="1"/>
          </p:cNvSpPr>
          <p:nvPr>
            <p:ph type="sldNum" sz="quarter" idx="4294967295"/>
          </p:nvPr>
        </p:nvSpPr>
        <p:spPr>
          <a:xfrm>
            <a:off x="7018866" y="62822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54EFB059-69FC-8549-B6C2-97C16450672F}" type="slidenum">
              <a:rPr lang="en-US" altLang="en-US" sz="1400">
                <a:latin typeface="Times New Roman" charset="0"/>
              </a:rPr>
              <a:pPr algn="r">
                <a:spcBef>
                  <a:spcPct val="0"/>
                </a:spcBef>
                <a:buFontTx/>
                <a:buNone/>
              </a:pPr>
              <a:t>49</a:t>
            </a:fld>
            <a:endParaRPr lang="en-US" altLang="en-US" sz="1400" dirty="0">
              <a:latin typeface="Times New Roman" charset="0"/>
            </a:endParaRPr>
          </a:p>
        </p:txBody>
      </p:sp>
      <p:pic>
        <p:nvPicPr>
          <p:cNvPr id="5" name="Picture 19" descr="underline_base">
            <a:extLst>
              <a:ext uri="{FF2B5EF4-FFF2-40B4-BE49-F238E27FC236}">
                <a16:creationId xmlns:a16="http://schemas.microsoft.com/office/drawing/2014/main" id="{A73B68A9-7118-3A45-ACE6-BD260BDF0BD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46" y="944033"/>
            <a:ext cx="4433887" cy="207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46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44" y="734494"/>
            <a:ext cx="45704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9" name="Rectangle 2"/>
          <p:cNvSpPr>
            <a:spLocks noGrp="1" noChangeArrowheads="1"/>
          </p:cNvSpPr>
          <p:nvPr>
            <p:ph type="title"/>
          </p:nvPr>
        </p:nvSpPr>
        <p:spPr>
          <a:xfrm>
            <a:off x="521044" y="0"/>
            <a:ext cx="6176963" cy="818978"/>
          </a:xfrm>
        </p:spPr>
        <p:txBody>
          <a:bodyPr/>
          <a:lstStyle/>
          <a:p>
            <a:pPr>
              <a:defRPr/>
            </a:pPr>
            <a:r>
              <a:rPr lang="en-US" dirty="0">
                <a:latin typeface="Gill Sans MT" charset="0"/>
                <a:cs typeface="+mj-cs"/>
              </a:rPr>
              <a:t>Link layer: services</a:t>
            </a:r>
          </a:p>
        </p:txBody>
      </p:sp>
      <p:sp>
        <p:nvSpPr>
          <p:cNvPr id="6150" name="Rectangle 3"/>
          <p:cNvSpPr>
            <a:spLocks noGrp="1" noChangeArrowheads="1"/>
          </p:cNvSpPr>
          <p:nvPr>
            <p:ph type="body" idx="1"/>
          </p:nvPr>
        </p:nvSpPr>
        <p:spPr>
          <a:xfrm>
            <a:off x="322401" y="992424"/>
            <a:ext cx="8408080" cy="5529534"/>
          </a:xfrm>
        </p:spPr>
        <p:txBody>
          <a:bodyPr/>
          <a:lstStyle/>
          <a:p>
            <a:pPr>
              <a:lnSpc>
                <a:spcPct val="75000"/>
              </a:lnSpc>
              <a:defRPr/>
            </a:pPr>
            <a:r>
              <a:rPr lang="en-US" sz="2400" i="1" dirty="0">
                <a:solidFill>
                  <a:srgbClr val="CC0000"/>
                </a:solidFill>
                <a:latin typeface="Gill Sans MT" charset="0"/>
                <a:cs typeface="+mn-cs"/>
              </a:rPr>
              <a:t>framing, link access:</a:t>
            </a:r>
            <a:r>
              <a:rPr lang="en-US" dirty="0">
                <a:latin typeface="Gill Sans MT" charset="0"/>
                <a:cs typeface="+mn-cs"/>
              </a:rPr>
              <a:t> </a:t>
            </a:r>
          </a:p>
          <a:p>
            <a:pPr lvl="1">
              <a:lnSpc>
                <a:spcPct val="75000"/>
              </a:lnSpc>
              <a:defRPr/>
            </a:pPr>
            <a:r>
              <a:rPr lang="en-US" sz="2000" dirty="0">
                <a:solidFill>
                  <a:srgbClr val="C00000"/>
                </a:solidFill>
                <a:latin typeface="Gill Sans MT" charset="0"/>
              </a:rPr>
              <a:t>encapsulate</a:t>
            </a:r>
            <a:r>
              <a:rPr lang="en-US" sz="2000" dirty="0">
                <a:latin typeface="Gill Sans MT" charset="0"/>
              </a:rPr>
              <a:t> datagram into frame</a:t>
            </a:r>
            <a:r>
              <a:rPr lang="en-US" sz="2000" dirty="0">
                <a:solidFill>
                  <a:srgbClr val="C00000"/>
                </a:solidFill>
                <a:latin typeface="Gill Sans MT" charset="0"/>
              </a:rPr>
              <a:t> </a:t>
            </a:r>
            <a:r>
              <a:rPr lang="en-US" sz="2000" dirty="0">
                <a:latin typeface="Gill Sans MT" charset="0"/>
              </a:rPr>
              <a:t>-&gt;</a:t>
            </a:r>
            <a:r>
              <a:rPr lang="en-US" sz="2000" dirty="0">
                <a:solidFill>
                  <a:srgbClr val="C00000"/>
                </a:solidFill>
                <a:latin typeface="Gill Sans MT" charset="0"/>
              </a:rPr>
              <a:t> adding</a:t>
            </a:r>
            <a:r>
              <a:rPr lang="en-US" sz="2000" dirty="0">
                <a:latin typeface="Gill Sans MT" charset="0"/>
              </a:rPr>
              <a:t> </a:t>
            </a:r>
            <a:r>
              <a:rPr lang="en-US" sz="2000" dirty="0">
                <a:solidFill>
                  <a:srgbClr val="C00000"/>
                </a:solidFill>
                <a:latin typeface="Gill Sans MT" charset="0"/>
              </a:rPr>
              <a:t>header</a:t>
            </a:r>
            <a:r>
              <a:rPr lang="en-US" sz="2000" dirty="0">
                <a:latin typeface="Gill Sans MT" charset="0"/>
              </a:rPr>
              <a:t>, </a:t>
            </a:r>
            <a:r>
              <a:rPr lang="en-US" sz="2000" dirty="0">
                <a:solidFill>
                  <a:srgbClr val="C00000"/>
                </a:solidFill>
                <a:latin typeface="Gill Sans MT" charset="0"/>
              </a:rPr>
              <a:t>trailer</a:t>
            </a:r>
          </a:p>
          <a:p>
            <a:pPr lvl="2">
              <a:lnSpc>
                <a:spcPct val="75000"/>
              </a:lnSpc>
              <a:defRPr/>
            </a:pPr>
            <a:r>
              <a:rPr lang="en-US" sz="1600" dirty="0">
                <a:latin typeface="Gill Sans MT" charset="0"/>
              </a:rPr>
              <a:t>E.g., </a:t>
            </a:r>
            <a:r>
              <a:rPr lang="en-US" sz="1600" dirty="0">
                <a:solidFill>
                  <a:srgbClr val="C00000"/>
                </a:solidFill>
                <a:latin typeface="Gill Sans MT" charset="0"/>
              </a:rPr>
              <a:t>addresses</a:t>
            </a:r>
            <a:r>
              <a:rPr lang="en-US" sz="1600" dirty="0">
                <a:latin typeface="Gill Sans MT" charset="0"/>
              </a:rPr>
              <a:t> in header and </a:t>
            </a:r>
            <a:r>
              <a:rPr lang="en-US" sz="1600" dirty="0">
                <a:solidFill>
                  <a:srgbClr val="C00000"/>
                </a:solidFill>
                <a:latin typeface="Gill Sans MT" charset="0"/>
              </a:rPr>
              <a:t>error correction </a:t>
            </a:r>
            <a:r>
              <a:rPr lang="en-US" sz="1600" dirty="0">
                <a:latin typeface="Gill Sans MT" charset="0"/>
              </a:rPr>
              <a:t>in trailer</a:t>
            </a:r>
          </a:p>
          <a:p>
            <a:pPr lvl="1">
              <a:lnSpc>
                <a:spcPct val="75000"/>
              </a:lnSpc>
              <a:defRPr/>
            </a:pPr>
            <a:r>
              <a:rPr lang="en-US" sz="2000" dirty="0">
                <a:solidFill>
                  <a:srgbClr val="C00000"/>
                </a:solidFill>
                <a:latin typeface="Gill Sans MT" charset="0"/>
              </a:rPr>
              <a:t>access mechanism </a:t>
            </a:r>
            <a:r>
              <a:rPr lang="en-US" sz="2000" dirty="0">
                <a:latin typeface="Gill Sans MT" charset="0"/>
              </a:rPr>
              <a:t>– decision when to transmit on link, crucial if shared medium</a:t>
            </a:r>
            <a:endParaRPr lang="en-US" dirty="0">
              <a:latin typeface="Gill Sans MT" charset="0"/>
            </a:endParaRPr>
          </a:p>
          <a:p>
            <a:pPr>
              <a:defRPr/>
            </a:pPr>
            <a:r>
              <a:rPr lang="en-US" sz="2400" i="1" dirty="0">
                <a:solidFill>
                  <a:srgbClr val="CC0000"/>
                </a:solidFill>
                <a:latin typeface="Gill Sans MT" charset="0"/>
              </a:rPr>
              <a:t>flow control:</a:t>
            </a:r>
            <a:r>
              <a:rPr lang="en-US" sz="2400" dirty="0">
                <a:solidFill>
                  <a:srgbClr val="CC0000"/>
                </a:solidFill>
                <a:latin typeface="Gill Sans MT" charset="0"/>
              </a:rPr>
              <a:t> </a:t>
            </a:r>
          </a:p>
          <a:p>
            <a:pPr lvl="1">
              <a:defRPr/>
            </a:pPr>
            <a:r>
              <a:rPr lang="en-US" sz="2000" dirty="0">
                <a:solidFill>
                  <a:srgbClr val="C00000"/>
                </a:solidFill>
                <a:latin typeface="Gill Sans MT" charset="0"/>
              </a:rPr>
              <a:t>pacing</a:t>
            </a:r>
            <a:r>
              <a:rPr lang="en-US" sz="2000" dirty="0">
                <a:latin typeface="Gill Sans MT" charset="0"/>
              </a:rPr>
              <a:t> data transmission between sending and receiving nodes on a link</a:t>
            </a:r>
          </a:p>
          <a:p>
            <a:pPr>
              <a:defRPr/>
            </a:pPr>
            <a:r>
              <a:rPr lang="en-US" sz="2400" i="1" dirty="0">
                <a:solidFill>
                  <a:srgbClr val="CC0000"/>
                </a:solidFill>
                <a:latin typeface="Gill Sans MT" charset="0"/>
              </a:rPr>
              <a:t>half-duplex and full-duplex</a:t>
            </a:r>
            <a:endParaRPr lang="en-US" sz="2400" dirty="0">
              <a:solidFill>
                <a:srgbClr val="CC0000"/>
              </a:solidFill>
              <a:latin typeface="Gill Sans MT" charset="0"/>
            </a:endParaRPr>
          </a:p>
          <a:p>
            <a:pPr lvl="1">
              <a:defRPr/>
            </a:pPr>
            <a:r>
              <a:rPr lang="en-US" sz="2000" dirty="0">
                <a:latin typeface="Gill Sans MT" charset="0"/>
              </a:rPr>
              <a:t>with half duplex, nodes at both ends of link can transmit, </a:t>
            </a:r>
            <a:r>
              <a:rPr lang="en-US" sz="2000" dirty="0">
                <a:solidFill>
                  <a:srgbClr val="C00000"/>
                </a:solidFill>
                <a:latin typeface="Gill Sans MT" charset="0"/>
              </a:rPr>
              <a:t>but</a:t>
            </a:r>
            <a:r>
              <a:rPr lang="en-US" sz="2000" dirty="0">
                <a:latin typeface="Gill Sans MT" charset="0"/>
              </a:rPr>
              <a:t> not at same time</a:t>
            </a:r>
          </a:p>
          <a:p>
            <a:pPr lvl="1">
              <a:defRPr/>
            </a:pPr>
            <a:r>
              <a:rPr lang="en-US" sz="2000" dirty="0">
                <a:latin typeface="Gill Sans MT" charset="0"/>
              </a:rPr>
              <a:t>full duplex allows transmission in both directions simultaneously</a:t>
            </a:r>
          </a:p>
          <a:p>
            <a:pPr>
              <a:lnSpc>
                <a:spcPct val="75000"/>
              </a:lnSpc>
              <a:defRPr/>
            </a:pPr>
            <a:r>
              <a:rPr lang="en-US" sz="2400" i="1" dirty="0">
                <a:solidFill>
                  <a:srgbClr val="CC0000"/>
                </a:solidFill>
                <a:latin typeface="Gill Sans MT" charset="0"/>
              </a:rPr>
              <a:t>reliable delivery between adjacent nodes</a:t>
            </a:r>
          </a:p>
          <a:p>
            <a:pPr lvl="1">
              <a:lnSpc>
                <a:spcPct val="75000"/>
              </a:lnSpc>
              <a:defRPr/>
            </a:pPr>
            <a:r>
              <a:rPr lang="en-US" sz="2000" dirty="0">
                <a:latin typeface="Gill Sans MT" charset="0"/>
              </a:rPr>
              <a:t>error detection</a:t>
            </a:r>
          </a:p>
          <a:p>
            <a:pPr lvl="1">
              <a:lnSpc>
                <a:spcPct val="75000"/>
              </a:lnSpc>
              <a:defRPr/>
            </a:pPr>
            <a:r>
              <a:rPr lang="en-US" sz="2000" dirty="0">
                <a:latin typeface="Gill Sans MT" charset="0"/>
              </a:rPr>
              <a:t>error recovery - links have different error rates</a:t>
            </a:r>
          </a:p>
          <a:p>
            <a:pPr lvl="2">
              <a:lnSpc>
                <a:spcPct val="75000"/>
              </a:lnSpc>
              <a:defRPr/>
            </a:pPr>
            <a:r>
              <a:rPr lang="en-US" sz="1800" dirty="0">
                <a:latin typeface="Gill Sans MT" charset="0"/>
              </a:rPr>
              <a:t>seldom used on low bit-error links (fiber, coax, ……)</a:t>
            </a:r>
          </a:p>
          <a:p>
            <a:pPr lvl="2">
              <a:lnSpc>
                <a:spcPct val="75000"/>
              </a:lnSpc>
              <a:defRPr/>
            </a:pPr>
            <a:r>
              <a:rPr lang="en-US" sz="1800" dirty="0">
                <a:latin typeface="Gill Sans MT" charset="0"/>
              </a:rPr>
              <a:t>generally needed on wireless links due to high error rates</a:t>
            </a:r>
            <a:endParaRPr lang="en-US" sz="2000" dirty="0">
              <a:latin typeface="Gill Sans MT" charset="0"/>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870933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3"/>
          <p:cNvSpPr>
            <a:spLocks noGrp="1"/>
          </p:cNvSpPr>
          <p:nvPr>
            <p:ph type="sldNum" sz="quarter" idx="4294967295"/>
          </p:nvPr>
        </p:nvSpPr>
        <p:spPr>
          <a:xfrm>
            <a:off x="7035800" y="62314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671DA7FB-27FA-3A43-8BCC-6B2D16CFCF29}" type="slidenum">
              <a:rPr lang="en-US" altLang="en-US" sz="1400">
                <a:latin typeface="Times New Roman" charset="0"/>
              </a:rPr>
              <a:pPr algn="r">
                <a:spcBef>
                  <a:spcPct val="0"/>
                </a:spcBef>
                <a:buFontTx/>
                <a:buNone/>
              </a:pPr>
              <a:t>50</a:t>
            </a:fld>
            <a:endParaRPr lang="en-US" altLang="en-US" sz="1400">
              <a:latin typeface="Times New Roman" charset="0"/>
            </a:endParaRPr>
          </a:p>
        </p:txBody>
      </p:sp>
      <p:sp>
        <p:nvSpPr>
          <p:cNvPr id="155650" name="Rectangle 2"/>
          <p:cNvSpPr>
            <a:spLocks noGrp="1" noChangeArrowheads="1"/>
          </p:cNvSpPr>
          <p:nvPr>
            <p:ph type="title"/>
          </p:nvPr>
        </p:nvSpPr>
        <p:spPr>
          <a:xfrm>
            <a:off x="220717" y="228600"/>
            <a:ext cx="8720083" cy="601133"/>
          </a:xfrm>
        </p:spPr>
        <p:txBody>
          <a:bodyPr/>
          <a:lstStyle/>
          <a:p>
            <a:pPr>
              <a:defRPr/>
            </a:pPr>
            <a:r>
              <a:rPr lang="en-US" sz="3200" dirty="0">
                <a:cs typeface="+mj-cs"/>
              </a:rPr>
              <a:t>Example </a:t>
            </a:r>
            <a:r>
              <a:rPr lang="en-US" sz="3200" dirty="0">
                <a:solidFill>
                  <a:srgbClr val="C00000"/>
                </a:solidFill>
                <a:cs typeface="+mj-cs"/>
              </a:rPr>
              <a:t>content</a:t>
            </a:r>
            <a:r>
              <a:rPr lang="en-US" sz="3200" dirty="0">
                <a:cs typeface="+mj-cs"/>
              </a:rPr>
              <a:t> of ARP packet for Ethernet and IP</a:t>
            </a:r>
          </a:p>
        </p:txBody>
      </p:sp>
      <p:sp>
        <p:nvSpPr>
          <p:cNvPr id="155651" name="Rectangle 3"/>
          <p:cNvSpPr>
            <a:spLocks noGrp="1" noChangeArrowheads="1"/>
          </p:cNvSpPr>
          <p:nvPr>
            <p:ph type="body" idx="1"/>
          </p:nvPr>
        </p:nvSpPr>
        <p:spPr>
          <a:xfrm>
            <a:off x="482601" y="1126066"/>
            <a:ext cx="7772400" cy="5511801"/>
          </a:xfrm>
        </p:spPr>
        <p:txBody>
          <a:bodyPr/>
          <a:lstStyle/>
          <a:p>
            <a:pPr>
              <a:defRPr/>
            </a:pPr>
            <a:r>
              <a:rPr lang="en-US" i="1" dirty="0">
                <a:solidFill>
                  <a:srgbClr val="0000FF"/>
                </a:solidFill>
                <a:cs typeface="+mn-cs"/>
              </a:rPr>
              <a:t>ARP Request from Argon:</a:t>
            </a:r>
            <a:r>
              <a:rPr lang="en-US" b="1" dirty="0">
                <a:cs typeface="+mn-cs"/>
              </a:rPr>
              <a:t> 	</a:t>
            </a:r>
          </a:p>
          <a:p>
            <a:pPr>
              <a:buFontTx/>
              <a:buNone/>
              <a:defRPr/>
            </a:pPr>
            <a:r>
              <a:rPr lang="en-US" dirty="0">
                <a:cs typeface="+mn-cs"/>
              </a:rPr>
              <a:t>	Source hardware address: 	00:a0:24:71:e4:44</a:t>
            </a:r>
            <a:br>
              <a:rPr lang="en-US" dirty="0">
                <a:cs typeface="+mn-cs"/>
              </a:rPr>
            </a:br>
            <a:r>
              <a:rPr lang="en-US" dirty="0">
                <a:cs typeface="+mn-cs"/>
              </a:rPr>
              <a:t>Source protocol address: 	128.143.137.144</a:t>
            </a:r>
            <a:br>
              <a:rPr lang="en-US" dirty="0">
                <a:cs typeface="+mn-cs"/>
              </a:rPr>
            </a:br>
            <a:r>
              <a:rPr lang="en-US" dirty="0">
                <a:cs typeface="+mn-cs"/>
              </a:rPr>
              <a:t>Target hardware address: 	</a:t>
            </a:r>
            <a:r>
              <a:rPr lang="en-US" dirty="0">
                <a:solidFill>
                  <a:srgbClr val="C00000"/>
                </a:solidFill>
                <a:cs typeface="+mn-cs"/>
              </a:rPr>
              <a:t>00:00:00:00:00:00</a:t>
            </a:r>
            <a:br>
              <a:rPr lang="en-US" dirty="0">
                <a:cs typeface="+mn-cs"/>
              </a:rPr>
            </a:br>
            <a:r>
              <a:rPr lang="en-US" dirty="0">
                <a:cs typeface="+mn-cs"/>
              </a:rPr>
              <a:t>Target protocol address: 	128.143.137.1</a:t>
            </a:r>
          </a:p>
          <a:p>
            <a:pPr>
              <a:buFontTx/>
              <a:buNone/>
              <a:defRPr/>
            </a:pPr>
            <a:endParaRPr lang="en-US" dirty="0">
              <a:cs typeface="+mn-cs"/>
            </a:endParaRPr>
          </a:p>
          <a:p>
            <a:pPr>
              <a:defRPr/>
            </a:pPr>
            <a:r>
              <a:rPr lang="en-US" i="1" dirty="0">
                <a:solidFill>
                  <a:srgbClr val="0000FF"/>
                </a:solidFill>
                <a:cs typeface="+mn-cs"/>
              </a:rPr>
              <a:t>ARP Reply from Router137:</a:t>
            </a:r>
            <a:r>
              <a:rPr lang="en-US" b="1" i="1" dirty="0">
                <a:cs typeface="+mn-cs"/>
              </a:rPr>
              <a:t> 	</a:t>
            </a:r>
          </a:p>
          <a:p>
            <a:pPr>
              <a:buFontTx/>
              <a:buNone/>
              <a:defRPr/>
            </a:pPr>
            <a:r>
              <a:rPr lang="en-US" b="1" dirty="0">
                <a:cs typeface="+mn-cs"/>
              </a:rPr>
              <a:t>	</a:t>
            </a:r>
            <a:r>
              <a:rPr lang="en-US" dirty="0">
                <a:cs typeface="+mn-cs"/>
              </a:rPr>
              <a:t>Source hardware address: 	</a:t>
            </a:r>
            <a:r>
              <a:rPr lang="en-US" dirty="0">
                <a:solidFill>
                  <a:srgbClr val="C00000"/>
                </a:solidFill>
                <a:cs typeface="+mn-cs"/>
              </a:rPr>
              <a:t>00:e0:f9:23:a8:20 </a:t>
            </a:r>
            <a:br>
              <a:rPr lang="en-US" dirty="0">
                <a:cs typeface="+mn-cs"/>
              </a:rPr>
            </a:br>
            <a:r>
              <a:rPr lang="en-US" dirty="0">
                <a:cs typeface="+mn-cs"/>
              </a:rPr>
              <a:t>Source protocol address: 	128.143.137.1 </a:t>
            </a:r>
            <a:br>
              <a:rPr lang="en-US" dirty="0">
                <a:cs typeface="+mn-cs"/>
              </a:rPr>
            </a:br>
            <a:r>
              <a:rPr lang="en-US" dirty="0">
                <a:cs typeface="+mn-cs"/>
              </a:rPr>
              <a:t>Target hardware address: 	00:a0:24:71:e4:44</a:t>
            </a:r>
            <a:br>
              <a:rPr lang="en-US" dirty="0">
                <a:cs typeface="+mn-cs"/>
              </a:rPr>
            </a:br>
            <a:r>
              <a:rPr lang="en-US" dirty="0">
                <a:cs typeface="+mn-cs"/>
              </a:rPr>
              <a:t>Target protocol address: 	128.143.137.144</a:t>
            </a:r>
          </a:p>
          <a:p>
            <a:pPr>
              <a:buFontTx/>
              <a:buNone/>
              <a:defRPr/>
            </a:pPr>
            <a:endParaRPr lang="en-US" dirty="0">
              <a:cs typeface="+mn-cs"/>
            </a:endParaRPr>
          </a:p>
        </p:txBody>
      </p:sp>
      <p:pic>
        <p:nvPicPr>
          <p:cNvPr id="6" name="Picture 19" descr="underline_base">
            <a:extLst>
              <a:ext uri="{FF2B5EF4-FFF2-40B4-BE49-F238E27FC236}">
                <a16:creationId xmlns:a16="http://schemas.microsoft.com/office/drawing/2014/main" id="{01BEDB33-00EC-0E4F-A0CD-8C082440103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44" y="829733"/>
            <a:ext cx="8454094" cy="116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9973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94733" y="228600"/>
            <a:ext cx="5122334" cy="719667"/>
          </a:xfrm>
        </p:spPr>
        <p:txBody>
          <a:bodyPr/>
          <a:lstStyle/>
          <a:p>
            <a:r>
              <a:rPr lang="en-US" altLang="x-none" dirty="0"/>
              <a:t>Retention of Bindings</a:t>
            </a:r>
          </a:p>
        </p:txBody>
      </p:sp>
      <p:sp>
        <p:nvSpPr>
          <p:cNvPr id="28674" name="Content Placeholder 2"/>
          <p:cNvSpPr>
            <a:spLocks noGrp="1"/>
          </p:cNvSpPr>
          <p:nvPr>
            <p:ph idx="1"/>
          </p:nvPr>
        </p:nvSpPr>
        <p:spPr>
          <a:xfrm>
            <a:off x="152400" y="1371600"/>
            <a:ext cx="8915400" cy="5486400"/>
          </a:xfrm>
        </p:spPr>
        <p:txBody>
          <a:bodyPr/>
          <a:lstStyle/>
          <a:p>
            <a:r>
              <a:rPr lang="en-US" altLang="x-none" dirty="0"/>
              <a:t>sending an ARP request/reply for each IP datagram to same IP address is </a:t>
            </a:r>
            <a:r>
              <a:rPr lang="en-US" altLang="x-none" dirty="0">
                <a:solidFill>
                  <a:srgbClr val="C00000"/>
                </a:solidFill>
              </a:rPr>
              <a:t>inefficient </a:t>
            </a:r>
          </a:p>
          <a:p>
            <a:r>
              <a:rPr lang="en-US" altLang="x-none" dirty="0"/>
              <a:t>solution -&gt; maintain a table of bindings (</a:t>
            </a:r>
            <a:r>
              <a:rPr lang="en-US" altLang="x-none" dirty="0">
                <a:solidFill>
                  <a:srgbClr val="C00000"/>
                </a:solidFill>
              </a:rPr>
              <a:t>ARP Neighbor cache</a:t>
            </a:r>
            <a:r>
              <a:rPr lang="en-US" altLang="x-none" dirty="0"/>
              <a:t>)</a:t>
            </a:r>
          </a:p>
          <a:p>
            <a:pPr lvl="1"/>
            <a:r>
              <a:rPr lang="en-US" altLang="x-none" dirty="0"/>
              <a:t>devices maintain a </a:t>
            </a:r>
            <a:r>
              <a:rPr lang="en-US" altLang="x-none" dirty="0">
                <a:solidFill>
                  <a:srgbClr val="C00000"/>
                </a:solidFill>
              </a:rPr>
              <a:t>cache</a:t>
            </a:r>
            <a:r>
              <a:rPr lang="en-US" altLang="x-none" dirty="0"/>
              <a:t> of currently used network addresses and their corresponding hardware addresses </a:t>
            </a:r>
          </a:p>
          <a:p>
            <a:pPr lvl="2">
              <a:defRPr/>
            </a:pPr>
            <a:r>
              <a:rPr lang="en-US" dirty="0">
                <a:latin typeface="Gill Sans MT" charset="0"/>
              </a:rPr>
              <a:t>Network to MAC address mappings for neighboring nodes:</a:t>
            </a:r>
          </a:p>
          <a:p>
            <a:pPr lvl="1">
              <a:buNone/>
              <a:defRPr/>
            </a:pPr>
            <a:r>
              <a:rPr lang="en-US" sz="1600" dirty="0">
                <a:latin typeface="Gill Sans MT" charset="0"/>
              </a:rPr>
              <a:t>          </a:t>
            </a:r>
            <a:r>
              <a:rPr lang="en-US" sz="1800" dirty="0">
                <a:solidFill>
                  <a:srgbClr val="CC0000"/>
                </a:solidFill>
                <a:latin typeface="Gill Sans MT" charset="0"/>
              </a:rPr>
              <a:t>&lt; Network address; Dev interface; MAC address; State&gt;</a:t>
            </a:r>
            <a:endParaRPr lang="en-US" altLang="x-none" dirty="0"/>
          </a:p>
          <a:p>
            <a:endParaRPr lang="en-US" altLang="x-none" dirty="0"/>
          </a:p>
          <a:p>
            <a:pPr lvl="1"/>
            <a:r>
              <a:rPr lang="en-US" altLang="x-none" dirty="0"/>
              <a:t>entries in cache have different states – change with time</a:t>
            </a:r>
          </a:p>
          <a:p>
            <a:r>
              <a:rPr lang="en-US" altLang="x-none" dirty="0"/>
              <a:t>effect</a:t>
            </a:r>
          </a:p>
          <a:p>
            <a:pPr lvl="1"/>
            <a:r>
              <a:rPr lang="en-US" altLang="x-none" dirty="0"/>
              <a:t>use ARP for first datagram to a destination, place results in table, then quick lookup for MAC address for subsequent packets sent to that same IP address</a:t>
            </a:r>
          </a:p>
        </p:txBody>
      </p:sp>
      <p:pic>
        <p:nvPicPr>
          <p:cNvPr id="5" name="Picture 19" descr="underline_base">
            <a:extLst>
              <a:ext uri="{FF2B5EF4-FFF2-40B4-BE49-F238E27FC236}">
                <a16:creationId xmlns:a16="http://schemas.microsoft.com/office/drawing/2014/main" id="{ED2B98D6-AE72-E142-870C-0C87672F60C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2" y="1011766"/>
            <a:ext cx="4958821" cy="173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E32E968-BF7B-5B4F-9FE0-0502F2005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942" y="4385922"/>
            <a:ext cx="4965700" cy="368300"/>
          </a:xfrm>
          <a:prstGeom prst="rect">
            <a:avLst/>
          </a:prstGeom>
        </p:spPr>
      </p:pic>
    </p:spTree>
    <p:extLst>
      <p:ext uri="{BB962C8B-B14F-4D97-AF65-F5344CB8AC3E}">
        <p14:creationId xmlns:p14="http://schemas.microsoft.com/office/powerpoint/2010/main" val="3912829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3"/>
          <p:cNvSpPr>
            <a:spLocks noGrp="1"/>
          </p:cNvSpPr>
          <p:nvPr>
            <p:ph type="sldNum" sz="quarter" idx="4294967295"/>
          </p:nvPr>
        </p:nvSpPr>
        <p:spPr>
          <a:xfrm>
            <a:off x="7069666" y="6231466"/>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3389D398-DE3C-C745-B4DB-67278182AD78}" type="slidenum">
              <a:rPr lang="en-US" altLang="en-US" sz="1400" smtClean="0">
                <a:latin typeface="Times New Roman" charset="0"/>
              </a:rPr>
              <a:pPr algn="r">
                <a:spcBef>
                  <a:spcPct val="0"/>
                </a:spcBef>
                <a:buFontTx/>
                <a:buNone/>
              </a:pPr>
              <a:t>52</a:t>
            </a:fld>
            <a:endParaRPr lang="en-US" altLang="en-US" sz="1400">
              <a:latin typeface="Times New Roman" charset="0"/>
            </a:endParaRPr>
          </a:p>
        </p:txBody>
      </p:sp>
      <p:sp>
        <p:nvSpPr>
          <p:cNvPr id="138242" name="Rectangle 2"/>
          <p:cNvSpPr>
            <a:spLocks noGrp="1" noChangeArrowheads="1"/>
          </p:cNvSpPr>
          <p:nvPr>
            <p:ph type="title"/>
          </p:nvPr>
        </p:nvSpPr>
        <p:spPr>
          <a:xfrm>
            <a:off x="172357" y="-1"/>
            <a:ext cx="7772400" cy="762361"/>
          </a:xfrm>
        </p:spPr>
        <p:txBody>
          <a:bodyPr/>
          <a:lstStyle/>
          <a:p>
            <a:pPr>
              <a:defRPr/>
            </a:pPr>
            <a:r>
              <a:rPr lang="en-US" dirty="0">
                <a:cs typeface="+mj-cs"/>
              </a:rPr>
              <a:t>Example ARP Neighbor Cache</a:t>
            </a:r>
          </a:p>
        </p:txBody>
      </p:sp>
      <p:grpSp>
        <p:nvGrpSpPr>
          <p:cNvPr id="18" name="Group 17">
            <a:extLst>
              <a:ext uri="{FF2B5EF4-FFF2-40B4-BE49-F238E27FC236}">
                <a16:creationId xmlns:a16="http://schemas.microsoft.com/office/drawing/2014/main" id="{3466D700-96F0-5945-A319-217FB133FEB8}"/>
              </a:ext>
            </a:extLst>
          </p:cNvPr>
          <p:cNvGrpSpPr/>
          <p:nvPr/>
        </p:nvGrpSpPr>
        <p:grpSpPr>
          <a:xfrm>
            <a:off x="1612900" y="1022369"/>
            <a:ext cx="5918200" cy="2347289"/>
            <a:chOff x="755196" y="880899"/>
            <a:chExt cx="5918200" cy="2347289"/>
          </a:xfrm>
        </p:grpSpPr>
        <p:pic>
          <p:nvPicPr>
            <p:cNvPr id="3" name="Picture 2">
              <a:extLst>
                <a:ext uri="{FF2B5EF4-FFF2-40B4-BE49-F238E27FC236}">
                  <a16:creationId xmlns:a16="http://schemas.microsoft.com/office/drawing/2014/main" id="{B007B3E5-1385-9745-B148-399C27A20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196" y="2382995"/>
              <a:ext cx="4965700" cy="368300"/>
            </a:xfrm>
            <a:prstGeom prst="rect">
              <a:avLst/>
            </a:prstGeom>
          </p:spPr>
        </p:pic>
        <p:pic>
          <p:nvPicPr>
            <p:cNvPr id="5" name="Picture 4">
              <a:extLst>
                <a:ext uri="{FF2B5EF4-FFF2-40B4-BE49-F238E27FC236}">
                  <a16:creationId xmlns:a16="http://schemas.microsoft.com/office/drawing/2014/main" id="{52FAED3C-98D8-A547-AD16-447C0FC64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96" y="2859888"/>
              <a:ext cx="4813300" cy="368300"/>
            </a:xfrm>
            <a:prstGeom prst="rect">
              <a:avLst/>
            </a:prstGeom>
          </p:spPr>
        </p:pic>
        <p:pic>
          <p:nvPicPr>
            <p:cNvPr id="25" name="Picture 24" descr="Text, letter&#10;&#10;Description automatically generated">
              <a:extLst>
                <a:ext uri="{FF2B5EF4-FFF2-40B4-BE49-F238E27FC236}">
                  <a16:creationId xmlns:a16="http://schemas.microsoft.com/office/drawing/2014/main" id="{EF24D3A4-A4F1-ED48-9C71-1E847E63D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6" y="880899"/>
              <a:ext cx="5918200" cy="1447800"/>
            </a:xfrm>
            <a:prstGeom prst="rect">
              <a:avLst/>
            </a:prstGeom>
          </p:spPr>
        </p:pic>
      </p:grpSp>
      <p:sp>
        <p:nvSpPr>
          <p:cNvPr id="19" name="TextBox 18">
            <a:extLst>
              <a:ext uri="{FF2B5EF4-FFF2-40B4-BE49-F238E27FC236}">
                <a16:creationId xmlns:a16="http://schemas.microsoft.com/office/drawing/2014/main" id="{CA379212-BE44-1A41-9DA8-970564F2A654}"/>
              </a:ext>
            </a:extLst>
          </p:cNvPr>
          <p:cNvSpPr txBox="1"/>
          <p:nvPr/>
        </p:nvSpPr>
        <p:spPr>
          <a:xfrm>
            <a:off x="259831" y="670177"/>
            <a:ext cx="3249608" cy="369332"/>
          </a:xfrm>
          <a:prstGeom prst="rect">
            <a:avLst/>
          </a:prstGeom>
          <a:noFill/>
        </p:spPr>
        <p:txBody>
          <a:bodyPr wrap="none" rtlCol="0">
            <a:spAutoFit/>
          </a:bodyPr>
          <a:lstStyle/>
          <a:p>
            <a:r>
              <a:rPr lang="en-US" dirty="0"/>
              <a:t>Ping PC1 to PC3 - Successful</a:t>
            </a:r>
          </a:p>
        </p:txBody>
      </p:sp>
      <p:sp>
        <p:nvSpPr>
          <p:cNvPr id="30" name="TextBox 29">
            <a:extLst>
              <a:ext uri="{FF2B5EF4-FFF2-40B4-BE49-F238E27FC236}">
                <a16:creationId xmlns:a16="http://schemas.microsoft.com/office/drawing/2014/main" id="{2A221AB0-E686-B948-99CD-017F8C62C0E4}"/>
              </a:ext>
            </a:extLst>
          </p:cNvPr>
          <p:cNvSpPr txBox="1"/>
          <p:nvPr/>
        </p:nvSpPr>
        <p:spPr>
          <a:xfrm>
            <a:off x="259831" y="3478251"/>
            <a:ext cx="2762295" cy="369332"/>
          </a:xfrm>
          <a:prstGeom prst="rect">
            <a:avLst/>
          </a:prstGeom>
          <a:noFill/>
        </p:spPr>
        <p:txBody>
          <a:bodyPr wrap="none" rtlCol="0">
            <a:spAutoFit/>
          </a:bodyPr>
          <a:lstStyle/>
          <a:p>
            <a:r>
              <a:rPr lang="en-US" dirty="0"/>
              <a:t>Ping PC1 to PC2 - Failed</a:t>
            </a:r>
          </a:p>
        </p:txBody>
      </p:sp>
      <p:grpSp>
        <p:nvGrpSpPr>
          <p:cNvPr id="20" name="Group 19">
            <a:extLst>
              <a:ext uri="{FF2B5EF4-FFF2-40B4-BE49-F238E27FC236}">
                <a16:creationId xmlns:a16="http://schemas.microsoft.com/office/drawing/2014/main" id="{F8F49BE6-C20C-5643-9645-1AD109DD72BB}"/>
              </a:ext>
            </a:extLst>
          </p:cNvPr>
          <p:cNvGrpSpPr/>
          <p:nvPr/>
        </p:nvGrpSpPr>
        <p:grpSpPr>
          <a:xfrm>
            <a:off x="1264481" y="3821456"/>
            <a:ext cx="7633608" cy="2835898"/>
            <a:chOff x="1264481" y="3821456"/>
            <a:chExt cx="7633608" cy="2835898"/>
          </a:xfrm>
        </p:grpSpPr>
        <p:pic>
          <p:nvPicPr>
            <p:cNvPr id="13" name="Picture 12" descr="Text&#10;&#10;Description automatically generated">
              <a:extLst>
                <a:ext uri="{FF2B5EF4-FFF2-40B4-BE49-F238E27FC236}">
                  <a16:creationId xmlns:a16="http://schemas.microsoft.com/office/drawing/2014/main" id="{25101272-24A0-7246-88F1-99A224AB5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835" y="3821456"/>
              <a:ext cx="7200900" cy="2527300"/>
            </a:xfrm>
            <a:prstGeom prst="rect">
              <a:avLst/>
            </a:prstGeom>
          </p:spPr>
        </p:pic>
        <p:pic>
          <p:nvPicPr>
            <p:cNvPr id="11" name="Picture 10">
              <a:extLst>
                <a:ext uri="{FF2B5EF4-FFF2-40B4-BE49-F238E27FC236}">
                  <a16:creationId xmlns:a16="http://schemas.microsoft.com/office/drawing/2014/main" id="{FF3E2369-9512-7841-B618-36B557978D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481" y="6200154"/>
              <a:ext cx="7633608" cy="457200"/>
            </a:xfrm>
            <a:prstGeom prst="rect">
              <a:avLst/>
            </a:prstGeom>
          </p:spPr>
        </p:pic>
      </p:grpSp>
      <p:pic>
        <p:nvPicPr>
          <p:cNvPr id="32" name="Picture 19" descr="underline_base">
            <a:extLst>
              <a:ext uri="{FF2B5EF4-FFF2-40B4-BE49-F238E27FC236}">
                <a16:creationId xmlns:a16="http://schemas.microsoft.com/office/drawing/2014/main" id="{DF2E7C70-A4A5-294D-99B5-C1900FBFB05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831" y="604449"/>
            <a:ext cx="6990055" cy="189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6670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FDF5-96A2-E34D-96BD-9FEB909275C4}"/>
              </a:ext>
            </a:extLst>
          </p:cNvPr>
          <p:cNvSpPr>
            <a:spLocks noGrp="1"/>
          </p:cNvSpPr>
          <p:nvPr>
            <p:ph type="title"/>
          </p:nvPr>
        </p:nvSpPr>
        <p:spPr>
          <a:xfrm>
            <a:off x="403664" y="-110314"/>
            <a:ext cx="7772400" cy="816068"/>
          </a:xfrm>
        </p:spPr>
        <p:txBody>
          <a:bodyPr/>
          <a:lstStyle/>
          <a:p>
            <a:r>
              <a:rPr lang="en-US" dirty="0"/>
              <a:t>Ping Scenario Msg Exchange</a:t>
            </a:r>
          </a:p>
        </p:txBody>
      </p:sp>
      <p:sp>
        <p:nvSpPr>
          <p:cNvPr id="3" name="Footer Placeholder 2">
            <a:extLst>
              <a:ext uri="{FF2B5EF4-FFF2-40B4-BE49-F238E27FC236}">
                <a16:creationId xmlns:a16="http://schemas.microsoft.com/office/drawing/2014/main" id="{47EB790D-A663-5847-8F7F-47E0091E9B04}"/>
              </a:ext>
            </a:extLst>
          </p:cNvPr>
          <p:cNvSpPr>
            <a:spLocks noGrp="1"/>
          </p:cNvSpPr>
          <p:nvPr>
            <p:ph type="ftr" sz="quarter" idx="11"/>
          </p:nvPr>
        </p:nvSpPr>
        <p:spPr/>
        <p:txBody>
          <a:bodyPr/>
          <a:lstStyle/>
          <a:p>
            <a:pPr>
              <a:defRPr/>
            </a:pPr>
            <a:r>
              <a:rPr lang="en-US"/>
              <a:t>Data Link Layer</a:t>
            </a:r>
            <a:endParaRPr lang="en-US" dirty="0"/>
          </a:p>
        </p:txBody>
      </p:sp>
      <p:sp>
        <p:nvSpPr>
          <p:cNvPr id="4" name="Slide Number Placeholder 3">
            <a:extLst>
              <a:ext uri="{FF2B5EF4-FFF2-40B4-BE49-F238E27FC236}">
                <a16:creationId xmlns:a16="http://schemas.microsoft.com/office/drawing/2014/main" id="{42DE9E36-9843-724E-A3D7-FD17325E2C0C}"/>
              </a:ext>
            </a:extLst>
          </p:cNvPr>
          <p:cNvSpPr>
            <a:spLocks noGrp="1"/>
          </p:cNvSpPr>
          <p:nvPr>
            <p:ph type="sldNum" sz="quarter" idx="12"/>
          </p:nvPr>
        </p:nvSpPr>
        <p:spPr/>
        <p:txBody>
          <a:bodyPr/>
          <a:lstStyle/>
          <a:p>
            <a:pPr>
              <a:defRPr/>
            </a:pPr>
            <a:r>
              <a:rPr lang="en-US"/>
              <a:t>5-</a:t>
            </a:r>
            <a:fld id="{B3616EB6-F471-2047-976B-63D7811A01EC}" type="slidenum">
              <a:rPr lang="en-US" smtClean="0"/>
              <a:pPr>
                <a:defRPr/>
              </a:pPr>
              <a:t>53</a:t>
            </a:fld>
            <a:endParaRPr lang="en-US" dirty="0"/>
          </a:p>
        </p:txBody>
      </p:sp>
      <p:grpSp>
        <p:nvGrpSpPr>
          <p:cNvPr id="17" name="Group 16">
            <a:extLst>
              <a:ext uri="{FF2B5EF4-FFF2-40B4-BE49-F238E27FC236}">
                <a16:creationId xmlns:a16="http://schemas.microsoft.com/office/drawing/2014/main" id="{902739D1-08A0-504B-841F-34B887D04CCE}"/>
              </a:ext>
            </a:extLst>
          </p:cNvPr>
          <p:cNvGrpSpPr/>
          <p:nvPr/>
        </p:nvGrpSpPr>
        <p:grpSpPr>
          <a:xfrm>
            <a:off x="0" y="779729"/>
            <a:ext cx="9219085" cy="2400747"/>
            <a:chOff x="0" y="877886"/>
            <a:chExt cx="9219085" cy="2400747"/>
          </a:xfrm>
        </p:grpSpPr>
        <p:grpSp>
          <p:nvGrpSpPr>
            <p:cNvPr id="13" name="Group 12">
              <a:extLst>
                <a:ext uri="{FF2B5EF4-FFF2-40B4-BE49-F238E27FC236}">
                  <a16:creationId xmlns:a16="http://schemas.microsoft.com/office/drawing/2014/main" id="{9C1819A1-B7EF-4341-8E18-C850AA860AC1}"/>
                </a:ext>
              </a:extLst>
            </p:cNvPr>
            <p:cNvGrpSpPr/>
            <p:nvPr/>
          </p:nvGrpSpPr>
          <p:grpSpPr>
            <a:xfrm>
              <a:off x="8249842" y="1095103"/>
              <a:ext cx="969243" cy="1025897"/>
              <a:chOff x="7865228" y="1371600"/>
              <a:chExt cx="969243" cy="1143000"/>
            </a:xfrm>
          </p:grpSpPr>
          <p:sp>
            <p:nvSpPr>
              <p:cNvPr id="7" name="Right Brace 6">
                <a:extLst>
                  <a:ext uri="{FF2B5EF4-FFF2-40B4-BE49-F238E27FC236}">
                    <a16:creationId xmlns:a16="http://schemas.microsoft.com/office/drawing/2014/main" id="{985BB3F6-B061-F643-B272-C53C171ADA03}"/>
                  </a:ext>
                </a:extLst>
              </p:cNvPr>
              <p:cNvSpPr/>
              <p:nvPr/>
            </p:nvSpPr>
            <p:spPr bwMode="auto">
              <a:xfrm>
                <a:off x="7865228" y="1371600"/>
                <a:ext cx="316747" cy="1143000"/>
              </a:xfrm>
              <a:prstGeom prst="rightBrace">
                <a:avLst>
                  <a:gd name="adj1" fmla="val 8333"/>
                  <a:gd name="adj2" fmla="val 45861"/>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B9DF0485-F449-674D-8C30-290A1116BC5C}"/>
                  </a:ext>
                </a:extLst>
              </p:cNvPr>
              <p:cNvSpPr txBox="1"/>
              <p:nvPr/>
            </p:nvSpPr>
            <p:spPr>
              <a:xfrm>
                <a:off x="8002192" y="1927233"/>
                <a:ext cx="832279" cy="461665"/>
              </a:xfrm>
              <a:prstGeom prst="rect">
                <a:avLst/>
              </a:prstGeom>
              <a:noFill/>
            </p:spPr>
            <p:txBody>
              <a:bodyPr wrap="none" rtlCol="0">
                <a:spAutoFit/>
              </a:bodyPr>
              <a:lstStyle/>
              <a:p>
                <a:r>
                  <a:rPr lang="en-US" sz="1200" dirty="0"/>
                  <a:t>1</a:t>
                </a:r>
                <a:r>
                  <a:rPr lang="en-US" sz="1200" baseline="30000" dirty="0"/>
                  <a:t>st</a:t>
                </a:r>
                <a:r>
                  <a:rPr lang="en-US" sz="1200" dirty="0"/>
                  <a:t> ping</a:t>
                </a:r>
              </a:p>
              <a:p>
                <a:r>
                  <a:rPr lang="en-US" sz="1200" dirty="0"/>
                  <a:t>PC1-PC3</a:t>
                </a:r>
              </a:p>
            </p:txBody>
          </p:sp>
        </p:grpSp>
        <p:grpSp>
          <p:nvGrpSpPr>
            <p:cNvPr id="14" name="Group 13">
              <a:extLst>
                <a:ext uri="{FF2B5EF4-FFF2-40B4-BE49-F238E27FC236}">
                  <a16:creationId xmlns:a16="http://schemas.microsoft.com/office/drawing/2014/main" id="{1955893A-9E62-4849-AF4D-4EBBB8D98612}"/>
                </a:ext>
              </a:extLst>
            </p:cNvPr>
            <p:cNvGrpSpPr/>
            <p:nvPr/>
          </p:nvGrpSpPr>
          <p:grpSpPr>
            <a:xfrm>
              <a:off x="8239137" y="2252735"/>
              <a:ext cx="979948" cy="1025898"/>
              <a:chOff x="7865228" y="2623088"/>
              <a:chExt cx="979948" cy="1143000"/>
            </a:xfrm>
          </p:grpSpPr>
          <p:sp>
            <p:nvSpPr>
              <p:cNvPr id="9" name="Right Brace 8">
                <a:extLst>
                  <a:ext uri="{FF2B5EF4-FFF2-40B4-BE49-F238E27FC236}">
                    <a16:creationId xmlns:a16="http://schemas.microsoft.com/office/drawing/2014/main" id="{8E981F3D-65A7-9F4C-8913-C854BFD436C0}"/>
                  </a:ext>
                </a:extLst>
              </p:cNvPr>
              <p:cNvSpPr/>
              <p:nvPr/>
            </p:nvSpPr>
            <p:spPr bwMode="auto">
              <a:xfrm>
                <a:off x="7865228" y="2623088"/>
                <a:ext cx="295338" cy="1143000"/>
              </a:xfrm>
              <a:prstGeom prst="rightBrace">
                <a:avLst>
                  <a:gd name="adj1" fmla="val 8333"/>
                  <a:gd name="adj2" fmla="val 45861"/>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9D86A9C-3ADA-6040-BE1B-4F27A1F23C51}"/>
                  </a:ext>
                </a:extLst>
              </p:cNvPr>
              <p:cNvSpPr txBox="1"/>
              <p:nvPr/>
            </p:nvSpPr>
            <p:spPr>
              <a:xfrm>
                <a:off x="8012897" y="3194588"/>
                <a:ext cx="832279" cy="430555"/>
              </a:xfrm>
              <a:prstGeom prst="rect">
                <a:avLst/>
              </a:prstGeom>
              <a:noFill/>
            </p:spPr>
            <p:txBody>
              <a:bodyPr wrap="none" rtlCol="0">
                <a:spAutoFit/>
              </a:bodyPr>
              <a:lstStyle/>
              <a:p>
                <a:r>
                  <a:rPr lang="en-US" sz="1200" dirty="0"/>
                  <a:t>2nd ping</a:t>
                </a:r>
              </a:p>
              <a:p>
                <a:r>
                  <a:rPr lang="en-US" sz="1200" dirty="0"/>
                  <a:t>PC1-PC3</a:t>
                </a:r>
              </a:p>
            </p:txBody>
          </p:sp>
        </p:grpSp>
        <p:pic>
          <p:nvPicPr>
            <p:cNvPr id="16" name="Picture 15" descr="Table&#10;&#10;Description automatically generated">
              <a:extLst>
                <a:ext uri="{FF2B5EF4-FFF2-40B4-BE49-F238E27FC236}">
                  <a16:creationId xmlns:a16="http://schemas.microsoft.com/office/drawing/2014/main" id="{62470A6F-D569-9649-8E1E-B7C807295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7886"/>
              <a:ext cx="8249842" cy="2400747"/>
            </a:xfrm>
            <a:prstGeom prst="rect">
              <a:avLst/>
            </a:prstGeom>
          </p:spPr>
        </p:pic>
      </p:grpSp>
      <p:sp>
        <p:nvSpPr>
          <p:cNvPr id="18" name="TextBox 17">
            <a:extLst>
              <a:ext uri="{FF2B5EF4-FFF2-40B4-BE49-F238E27FC236}">
                <a16:creationId xmlns:a16="http://schemas.microsoft.com/office/drawing/2014/main" id="{B1CFCE0C-EE57-E043-B5EA-1D2C71FE018A}"/>
              </a:ext>
            </a:extLst>
          </p:cNvPr>
          <p:cNvSpPr txBox="1"/>
          <p:nvPr/>
        </p:nvSpPr>
        <p:spPr>
          <a:xfrm>
            <a:off x="403663" y="3677524"/>
            <a:ext cx="8408397" cy="2308324"/>
          </a:xfrm>
          <a:prstGeom prst="rect">
            <a:avLst/>
          </a:prstGeom>
          <a:solidFill>
            <a:schemeClr val="bg1"/>
          </a:solidFill>
        </p:spPr>
        <p:txBody>
          <a:bodyPr wrap="square" rtlCol="0">
            <a:spAutoFit/>
          </a:bodyPr>
          <a:lstStyle/>
          <a:p>
            <a:r>
              <a:rPr lang="en-US" sz="1400" b="1" dirty="0">
                <a:highlight>
                  <a:srgbClr val="FFFF00"/>
                </a:highlight>
              </a:rPr>
              <a:t>ARP messages during a ping</a:t>
            </a:r>
            <a:br>
              <a:rPr lang="en-US" sz="1400" b="1" dirty="0">
                <a:highlight>
                  <a:srgbClr val="FFFF00"/>
                </a:highlight>
              </a:rPr>
            </a:br>
            <a:r>
              <a:rPr lang="en-US" sz="1400" dirty="0">
                <a:highlight>
                  <a:srgbClr val="FFFF00"/>
                </a:highlight>
              </a:rPr>
              <a:t>Observed  for a ping PC1</a:t>
            </a:r>
            <a:r>
              <a:rPr lang="en-US" sz="1400" dirty="0">
                <a:highlight>
                  <a:srgbClr val="FFFF00"/>
                </a:highlight>
                <a:sym typeface="Wingdings" pitchFamily="2" charset="2"/>
              </a:rPr>
              <a:t></a:t>
            </a:r>
            <a:r>
              <a:rPr lang="en-US" sz="1400" dirty="0">
                <a:highlight>
                  <a:srgbClr val="FFFF00"/>
                </a:highlight>
              </a:rPr>
              <a:t> PC3 on an empty ARP cache: </a:t>
            </a: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Bcast:</a:t>
            </a:r>
            <a:r>
              <a:rPr lang="en-US" sz="1400" dirty="0">
                <a:highlight>
                  <a:srgbClr val="FFFF00"/>
                </a:highlight>
              </a:rPr>
              <a:t> ARP Request broadcast for IP address of PC3.</a:t>
            </a:r>
          </a:p>
          <a:p>
            <a:r>
              <a:rPr lang="en-US" sz="1400" b="1" dirty="0">
                <a:highlight>
                  <a:srgbClr val="FFFF00"/>
                </a:highlight>
              </a:rPr>
              <a:t>(Note:</a:t>
            </a:r>
            <a:r>
              <a:rPr lang="en-US" sz="1400" dirty="0">
                <a:highlight>
                  <a:srgbClr val="FFFF00"/>
                </a:highlight>
              </a:rPr>
              <a:t> ARP at PC3 is updated with PC1, using the incoming ARP Request.)</a:t>
            </a:r>
          </a:p>
          <a:p>
            <a:pPr lvl="0"/>
            <a:r>
              <a:rPr lang="en-US" sz="1400" b="1" dirty="0">
                <a:highlight>
                  <a:srgbClr val="FFFF00"/>
                </a:highlight>
              </a:rPr>
              <a:t>PC3</a:t>
            </a:r>
            <a:r>
              <a:rPr lang="en-US" sz="1400" b="1" dirty="0">
                <a:highlight>
                  <a:srgbClr val="FFFF00"/>
                </a:highlight>
                <a:sym typeface="Wingdings" pitchFamily="2" charset="2"/>
              </a:rPr>
              <a:t></a:t>
            </a:r>
            <a:r>
              <a:rPr lang="en-US" sz="1400" b="1" dirty="0">
                <a:highlight>
                  <a:srgbClr val="FFFF00"/>
                </a:highlight>
              </a:rPr>
              <a:t> PC1:</a:t>
            </a:r>
            <a:r>
              <a:rPr lang="en-US" sz="1400" dirty="0">
                <a:highlight>
                  <a:srgbClr val="FFFF00"/>
                </a:highlight>
              </a:rPr>
              <a:t> ARP Reply from PC3 </a:t>
            </a:r>
            <a:r>
              <a:rPr lang="en-US" sz="1400" b="1" dirty="0">
                <a:highlight>
                  <a:srgbClr val="FFFF00"/>
                </a:highlight>
              </a:rPr>
              <a:t>(sent as unicast)</a:t>
            </a:r>
            <a:endParaRPr lang="en-US" sz="1400" dirty="0">
              <a:highlight>
                <a:srgbClr val="FFFF00"/>
              </a:highlight>
            </a:endParaRP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PC3: </a:t>
            </a:r>
            <a:r>
              <a:rPr lang="en-US" sz="1400" dirty="0">
                <a:highlight>
                  <a:srgbClr val="FFFF00"/>
                </a:highlight>
              </a:rPr>
              <a:t>ICMP messages (</a:t>
            </a:r>
            <a:r>
              <a:rPr lang="en-US" sz="1400" b="1" dirty="0">
                <a:highlight>
                  <a:srgbClr val="FFFF00"/>
                </a:highlight>
              </a:rPr>
              <a:t>PC3 has not sent ARP Request for PC1</a:t>
            </a:r>
            <a:r>
              <a:rPr lang="en-US" sz="1400" dirty="0">
                <a:highlight>
                  <a:srgbClr val="FFFF00"/>
                </a:highlight>
              </a:rPr>
              <a:t>)</a:t>
            </a:r>
          </a:p>
          <a:p>
            <a:pPr lvl="0"/>
            <a:r>
              <a:rPr lang="en-US" sz="1400" b="1" dirty="0">
                <a:highlight>
                  <a:srgbClr val="FFFF00"/>
                </a:highlight>
              </a:rPr>
              <a:t>PC3</a:t>
            </a:r>
            <a:r>
              <a:rPr lang="en-US" sz="1400" b="1" dirty="0">
                <a:highlight>
                  <a:srgbClr val="FFFF00"/>
                </a:highlight>
                <a:sym typeface="Wingdings" pitchFamily="2" charset="2"/>
              </a:rPr>
              <a:t></a:t>
            </a:r>
            <a:r>
              <a:rPr lang="en-US" sz="1400" b="1" dirty="0">
                <a:highlight>
                  <a:srgbClr val="FFFF00"/>
                </a:highlight>
              </a:rPr>
              <a:t> PC1:</a:t>
            </a:r>
            <a:r>
              <a:rPr lang="en-US" sz="1400" dirty="0">
                <a:highlight>
                  <a:srgbClr val="FFFF00"/>
                </a:highlight>
              </a:rPr>
              <a:t> 5 seconds after last ICMP message: ARP Request send from PC3 to PC1 as </a:t>
            </a:r>
            <a:r>
              <a:rPr lang="en-US" sz="1400" b="1" dirty="0">
                <a:highlight>
                  <a:srgbClr val="FFFF00"/>
                </a:highlight>
              </a:rPr>
              <a:t>unicast </a:t>
            </a:r>
            <a:endParaRPr lang="en-US" sz="1400" dirty="0">
              <a:highlight>
                <a:srgbClr val="FFFF00"/>
              </a:highlight>
            </a:endParaRP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PC3:</a:t>
            </a:r>
            <a:r>
              <a:rPr lang="en-US" sz="1400" dirty="0">
                <a:highlight>
                  <a:srgbClr val="FFFF00"/>
                </a:highlight>
              </a:rPr>
              <a:t>  sends ARP Reply also as unicast.</a:t>
            </a:r>
          </a:p>
          <a:p>
            <a:pPr>
              <a:spcBef>
                <a:spcPts val="0"/>
              </a:spcBef>
              <a:spcAft>
                <a:spcPts val="0"/>
              </a:spcAft>
            </a:pPr>
            <a:r>
              <a:rPr lang="en-US" sz="1400" dirty="0">
                <a:highlight>
                  <a:srgbClr val="FFFF00"/>
                </a:highlight>
              </a:rPr>
              <a:t>Once ARP cache entries are stale, and the ping PC1</a:t>
            </a:r>
            <a:r>
              <a:rPr lang="en-US" sz="1400" dirty="0">
                <a:highlight>
                  <a:srgbClr val="FFFF00"/>
                </a:highlight>
                <a:sym typeface="Wingdings" pitchFamily="2" charset="2"/>
              </a:rPr>
              <a:t></a:t>
            </a:r>
            <a:r>
              <a:rPr lang="en-US" sz="1400" dirty="0">
                <a:highlight>
                  <a:srgbClr val="FFFF00"/>
                </a:highlight>
              </a:rPr>
              <a:t> PC3 is repeated, ARP Requests/Reply by </a:t>
            </a:r>
          </a:p>
          <a:p>
            <a:pPr>
              <a:spcBef>
                <a:spcPts val="0"/>
              </a:spcBef>
              <a:spcAft>
                <a:spcPts val="0"/>
              </a:spcAft>
            </a:pPr>
            <a:r>
              <a:rPr lang="en-US" sz="1400" dirty="0">
                <a:highlight>
                  <a:srgbClr val="FFFF00"/>
                </a:highlight>
              </a:rPr>
              <a:t>both PC1 and PC3  are sent </a:t>
            </a:r>
            <a:r>
              <a:rPr lang="en-US" sz="1400" b="1" dirty="0">
                <a:highlight>
                  <a:srgbClr val="FFFF00"/>
                </a:highlight>
              </a:rPr>
              <a:t>after the ICMP messages</a:t>
            </a:r>
            <a:r>
              <a:rPr lang="en-US" b="1" dirty="0">
                <a:highlight>
                  <a:srgbClr val="FFFF00"/>
                </a:highlight>
              </a:rPr>
              <a:t>.</a:t>
            </a:r>
            <a:endParaRPr lang="en-US" dirty="0">
              <a:highlight>
                <a:srgbClr val="FFFF00"/>
              </a:highlight>
            </a:endParaRPr>
          </a:p>
        </p:txBody>
      </p:sp>
      <p:pic>
        <p:nvPicPr>
          <p:cNvPr id="19" name="Picture 19" descr="underline_base">
            <a:extLst>
              <a:ext uri="{FF2B5EF4-FFF2-40B4-BE49-F238E27FC236}">
                <a16:creationId xmlns:a16="http://schemas.microsoft.com/office/drawing/2014/main" id="{D7479921-238C-E341-943C-99FB56A1BC5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63" y="541751"/>
            <a:ext cx="6568637" cy="16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4377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5926-6365-5743-8419-5B5DC16AA716}"/>
              </a:ext>
            </a:extLst>
          </p:cNvPr>
          <p:cNvSpPr>
            <a:spLocks noGrp="1"/>
          </p:cNvSpPr>
          <p:nvPr>
            <p:ph type="title"/>
          </p:nvPr>
        </p:nvSpPr>
        <p:spPr>
          <a:xfrm>
            <a:off x="533400" y="98572"/>
            <a:ext cx="7772400" cy="449684"/>
          </a:xfrm>
        </p:spPr>
        <p:txBody>
          <a:bodyPr/>
          <a:lstStyle/>
          <a:p>
            <a:r>
              <a:rPr lang="en-US" dirty="0"/>
              <a:t>Arp Neigh Cache – PC1</a:t>
            </a:r>
          </a:p>
        </p:txBody>
      </p:sp>
      <p:sp>
        <p:nvSpPr>
          <p:cNvPr id="3" name="Footer Placeholder 2">
            <a:extLst>
              <a:ext uri="{FF2B5EF4-FFF2-40B4-BE49-F238E27FC236}">
                <a16:creationId xmlns:a16="http://schemas.microsoft.com/office/drawing/2014/main" id="{234F0302-B1B9-4548-8105-EBE6BF43D944}"/>
              </a:ext>
            </a:extLst>
          </p:cNvPr>
          <p:cNvSpPr>
            <a:spLocks noGrp="1"/>
          </p:cNvSpPr>
          <p:nvPr>
            <p:ph type="ftr" sz="quarter" idx="11"/>
          </p:nvPr>
        </p:nvSpPr>
        <p:spPr>
          <a:xfrm>
            <a:off x="7214409" y="6563722"/>
            <a:ext cx="2895600" cy="457200"/>
          </a:xfrm>
        </p:spPr>
        <p:txBody>
          <a:bodyPr/>
          <a:lstStyle/>
          <a:p>
            <a:pPr>
              <a:defRPr/>
            </a:pPr>
            <a:r>
              <a:rPr lang="en-US" dirty="0"/>
              <a:t>Data Link Layer</a:t>
            </a:r>
          </a:p>
        </p:txBody>
      </p:sp>
      <p:sp>
        <p:nvSpPr>
          <p:cNvPr id="4" name="Slide Number Placeholder 3">
            <a:extLst>
              <a:ext uri="{FF2B5EF4-FFF2-40B4-BE49-F238E27FC236}">
                <a16:creationId xmlns:a16="http://schemas.microsoft.com/office/drawing/2014/main" id="{B89B1547-CBA7-5C48-AEE4-54F59EEDF20B}"/>
              </a:ext>
            </a:extLst>
          </p:cNvPr>
          <p:cNvSpPr>
            <a:spLocks noGrp="1"/>
          </p:cNvSpPr>
          <p:nvPr>
            <p:ph type="sldNum" sz="quarter" idx="12"/>
          </p:nvPr>
        </p:nvSpPr>
        <p:spPr>
          <a:xfrm>
            <a:off x="8467725" y="6563722"/>
            <a:ext cx="676275" cy="457200"/>
          </a:xfrm>
        </p:spPr>
        <p:txBody>
          <a:bodyPr/>
          <a:lstStyle/>
          <a:p>
            <a:pPr>
              <a:defRPr/>
            </a:pPr>
            <a:r>
              <a:rPr lang="en-US" sz="1200" dirty="0"/>
              <a:t>5-</a:t>
            </a:r>
            <a:fld id="{B3616EB6-F471-2047-976B-63D7811A01EC}" type="slidenum">
              <a:rPr lang="en-US" sz="1200" smtClean="0"/>
              <a:pPr>
                <a:defRPr/>
              </a:pPr>
              <a:t>54</a:t>
            </a:fld>
            <a:endParaRPr lang="en-US" sz="1200" dirty="0"/>
          </a:p>
        </p:txBody>
      </p:sp>
      <p:grpSp>
        <p:nvGrpSpPr>
          <p:cNvPr id="11" name="Group 10">
            <a:extLst>
              <a:ext uri="{FF2B5EF4-FFF2-40B4-BE49-F238E27FC236}">
                <a16:creationId xmlns:a16="http://schemas.microsoft.com/office/drawing/2014/main" id="{AAC21FF9-4FBC-3940-B49F-FAF36952CBD3}"/>
              </a:ext>
            </a:extLst>
          </p:cNvPr>
          <p:cNvGrpSpPr/>
          <p:nvPr/>
        </p:nvGrpSpPr>
        <p:grpSpPr>
          <a:xfrm>
            <a:off x="533400" y="737876"/>
            <a:ext cx="6493701" cy="5924417"/>
            <a:chOff x="533401" y="1099067"/>
            <a:chExt cx="5202530" cy="5924417"/>
          </a:xfrm>
        </p:grpSpPr>
        <p:pic>
          <p:nvPicPr>
            <p:cNvPr id="6" name="Picture 5">
              <a:extLst>
                <a:ext uri="{FF2B5EF4-FFF2-40B4-BE49-F238E27FC236}">
                  <a16:creationId xmlns:a16="http://schemas.microsoft.com/office/drawing/2014/main" id="{C7A3F6B5-7A6F-214C-A925-A48F133A1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03" y="2281203"/>
              <a:ext cx="4813300" cy="368300"/>
            </a:xfrm>
            <a:prstGeom prst="rect">
              <a:avLst/>
            </a:prstGeom>
          </p:spPr>
        </p:pic>
        <p:sp>
          <p:nvSpPr>
            <p:cNvPr id="7" name="TextBox 6">
              <a:extLst>
                <a:ext uri="{FF2B5EF4-FFF2-40B4-BE49-F238E27FC236}">
                  <a16:creationId xmlns:a16="http://schemas.microsoft.com/office/drawing/2014/main" id="{25947AA3-D68A-1C47-A3DB-93B592ED7452}"/>
                </a:ext>
              </a:extLst>
            </p:cNvPr>
            <p:cNvSpPr txBox="1"/>
            <p:nvPr/>
          </p:nvSpPr>
          <p:spPr>
            <a:xfrm>
              <a:off x="533401" y="1099067"/>
              <a:ext cx="4364064" cy="2339102"/>
            </a:xfrm>
            <a:prstGeom prst="rect">
              <a:avLst/>
            </a:prstGeom>
            <a:noFill/>
          </p:spPr>
          <p:txBody>
            <a:bodyPr wrap="square" rtlCol="0">
              <a:spAutoFit/>
            </a:bodyPr>
            <a:lstStyle/>
            <a:p>
              <a:r>
                <a:rPr lang="en-US" dirty="0"/>
                <a:t>1</a:t>
              </a:r>
              <a:r>
                <a:rPr lang="en-US" baseline="30000" dirty="0"/>
                <a:t>st</a:t>
              </a:r>
              <a:r>
                <a:rPr lang="en-US" dirty="0"/>
                <a:t> ping PC1 -&gt; PC3</a:t>
              </a:r>
            </a:p>
            <a:p>
              <a:endParaRPr lang="en-US" dirty="0"/>
            </a:p>
            <a:p>
              <a:endParaRPr lang="en-US" dirty="0"/>
            </a:p>
            <a:p>
              <a:r>
                <a:rPr lang="en-US" dirty="0"/>
                <a:t>After a few secs reachable entry becomes stale</a:t>
              </a:r>
            </a:p>
            <a:p>
              <a:endParaRPr lang="en-US" dirty="0"/>
            </a:p>
            <a:p>
              <a:endParaRPr lang="en-US" dirty="0"/>
            </a:p>
            <a:p>
              <a:r>
                <a:rPr lang="en-US" dirty="0"/>
                <a:t>2</a:t>
              </a:r>
              <a:r>
                <a:rPr lang="en-US" baseline="30000" dirty="0"/>
                <a:t>nd </a:t>
              </a:r>
              <a:r>
                <a:rPr lang="en-US" dirty="0"/>
                <a:t>ping PC1 -&gt;PC3</a:t>
              </a:r>
            </a:p>
            <a:p>
              <a:endParaRPr lang="en-US" dirty="0"/>
            </a:p>
          </p:txBody>
        </p:sp>
        <p:pic>
          <p:nvPicPr>
            <p:cNvPr id="9" name="Picture 8" descr="A picture containing text, newspaper, receipt&#10;&#10;Description automatically generated">
              <a:extLst>
                <a:ext uri="{FF2B5EF4-FFF2-40B4-BE49-F238E27FC236}">
                  <a16:creationId xmlns:a16="http://schemas.microsoft.com/office/drawing/2014/main" id="{1FC85454-FD40-8544-816B-5330771F5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76" y="3099184"/>
              <a:ext cx="5110455" cy="3924300"/>
            </a:xfrm>
            <a:prstGeom prst="rect">
              <a:avLst/>
            </a:prstGeom>
          </p:spPr>
        </p:pic>
        <p:pic>
          <p:nvPicPr>
            <p:cNvPr id="10" name="Picture 9">
              <a:extLst>
                <a:ext uri="{FF2B5EF4-FFF2-40B4-BE49-F238E27FC236}">
                  <a16:creationId xmlns:a16="http://schemas.microsoft.com/office/drawing/2014/main" id="{CE9D3722-3AE2-4A46-9B01-E177C45DD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03" y="1463222"/>
              <a:ext cx="4306439" cy="368300"/>
            </a:xfrm>
            <a:prstGeom prst="rect">
              <a:avLst/>
            </a:prstGeom>
          </p:spPr>
        </p:pic>
      </p:grpSp>
      <p:pic>
        <p:nvPicPr>
          <p:cNvPr id="12" name="Picture 19" descr="underline_base">
            <a:extLst>
              <a:ext uri="{FF2B5EF4-FFF2-40B4-BE49-F238E27FC236}">
                <a16:creationId xmlns:a16="http://schemas.microsoft.com/office/drawing/2014/main" id="{EBBF20A4-B77C-5144-A2E3-5675ED6104D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330" y="667199"/>
            <a:ext cx="5588165" cy="85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B1ED340-2778-B64A-908D-88CEB63F5F87}"/>
              </a:ext>
            </a:extLst>
          </p:cNvPr>
          <p:cNvSpPr txBox="1"/>
          <p:nvPr/>
        </p:nvSpPr>
        <p:spPr>
          <a:xfrm>
            <a:off x="5881568" y="4953886"/>
            <a:ext cx="3262432" cy="1384995"/>
          </a:xfrm>
          <a:prstGeom prst="rect">
            <a:avLst/>
          </a:prstGeom>
          <a:noFill/>
          <a:ln>
            <a:solidFill>
              <a:srgbClr val="C00000"/>
            </a:solidFill>
          </a:ln>
        </p:spPr>
        <p:txBody>
          <a:bodyPr wrap="none" rtlCol="0">
            <a:spAutoFit/>
          </a:bodyPr>
          <a:lstStyle/>
          <a:p>
            <a:r>
              <a:rPr lang="en-US" sz="1400" dirty="0"/>
              <a:t>Entry goes from: </a:t>
            </a:r>
          </a:p>
          <a:p>
            <a:r>
              <a:rPr lang="en-US" sz="1400" i="1" dirty="0"/>
              <a:t>Stale </a:t>
            </a:r>
            <a:r>
              <a:rPr lang="en-US" sz="1400" i="1" dirty="0">
                <a:solidFill>
                  <a:srgbClr val="C00000"/>
                </a:solidFill>
              </a:rPr>
              <a:t>to</a:t>
            </a:r>
            <a:r>
              <a:rPr lang="en-US" sz="1400" i="1" dirty="0"/>
              <a:t> Delay </a:t>
            </a:r>
            <a:r>
              <a:rPr lang="en-US" sz="1400" i="1" dirty="0">
                <a:solidFill>
                  <a:srgbClr val="C00000"/>
                </a:solidFill>
              </a:rPr>
              <a:t>to</a:t>
            </a:r>
            <a:r>
              <a:rPr lang="en-US" sz="1400" i="1" dirty="0"/>
              <a:t> Reachable </a:t>
            </a:r>
            <a:r>
              <a:rPr lang="en-US" sz="1400" i="1" dirty="0">
                <a:solidFill>
                  <a:srgbClr val="C00000"/>
                </a:solidFill>
              </a:rPr>
              <a:t>to</a:t>
            </a:r>
            <a:r>
              <a:rPr lang="en-US" sz="1400" i="1" dirty="0"/>
              <a:t> Stale</a:t>
            </a:r>
          </a:p>
          <a:p>
            <a:r>
              <a:rPr lang="en-US" sz="1400" dirty="0"/>
              <a:t>in a </a:t>
            </a:r>
            <a:r>
              <a:rPr lang="en-US" sz="1400" dirty="0">
                <a:latin typeface="Courier" pitchFamily="2" charset="0"/>
              </a:rPr>
              <a:t>neighbor cache</a:t>
            </a:r>
            <a:r>
              <a:rPr lang="en-US" sz="1400" dirty="0"/>
              <a:t> that is verifying</a:t>
            </a:r>
          </a:p>
          <a:p>
            <a:r>
              <a:rPr lang="en-US" sz="1400" dirty="0"/>
              <a:t>an entry</a:t>
            </a:r>
          </a:p>
          <a:p>
            <a:r>
              <a:rPr lang="en-US" sz="1400" dirty="0"/>
              <a:t>Reachable means it has heard from</a:t>
            </a:r>
          </a:p>
          <a:p>
            <a:r>
              <a:rPr lang="en-US" sz="1400" dirty="0"/>
              <a:t>recipient confirming its address </a:t>
            </a:r>
          </a:p>
        </p:txBody>
      </p:sp>
    </p:spTree>
    <p:extLst>
      <p:ext uri="{BB962C8B-B14F-4D97-AF65-F5344CB8AC3E}">
        <p14:creationId xmlns:p14="http://schemas.microsoft.com/office/powerpoint/2010/main" val="241500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9E8C-9BC4-4843-9F2D-3744B09A05F2}"/>
              </a:ext>
            </a:extLst>
          </p:cNvPr>
          <p:cNvSpPr>
            <a:spLocks noGrp="1"/>
          </p:cNvSpPr>
          <p:nvPr>
            <p:ph type="title"/>
          </p:nvPr>
        </p:nvSpPr>
        <p:spPr>
          <a:xfrm>
            <a:off x="307522" y="142331"/>
            <a:ext cx="8275864" cy="800100"/>
          </a:xfrm>
        </p:spPr>
        <p:txBody>
          <a:bodyPr/>
          <a:lstStyle/>
          <a:p>
            <a:r>
              <a:rPr lang="en-US" dirty="0"/>
              <a:t>State of the ARP Neighbor Cache</a:t>
            </a:r>
          </a:p>
        </p:txBody>
      </p:sp>
      <p:sp>
        <p:nvSpPr>
          <p:cNvPr id="3" name="Footer Placeholder 2">
            <a:extLst>
              <a:ext uri="{FF2B5EF4-FFF2-40B4-BE49-F238E27FC236}">
                <a16:creationId xmlns:a16="http://schemas.microsoft.com/office/drawing/2014/main" id="{81E59554-41AE-A24C-9F24-42B525CD8950}"/>
              </a:ext>
            </a:extLst>
          </p:cNvPr>
          <p:cNvSpPr>
            <a:spLocks noGrp="1"/>
          </p:cNvSpPr>
          <p:nvPr>
            <p:ph type="ftr" sz="quarter" idx="11"/>
          </p:nvPr>
        </p:nvSpPr>
        <p:spPr/>
        <p:txBody>
          <a:bodyPr/>
          <a:lstStyle/>
          <a:p>
            <a:pPr>
              <a:defRPr/>
            </a:pPr>
            <a:r>
              <a:rPr lang="en-US"/>
              <a:t>Data Link Layer</a:t>
            </a:r>
            <a:endParaRPr lang="en-US" sz="1200" dirty="0"/>
          </a:p>
        </p:txBody>
      </p:sp>
      <p:sp>
        <p:nvSpPr>
          <p:cNvPr id="4" name="Slide Number Placeholder 3">
            <a:extLst>
              <a:ext uri="{FF2B5EF4-FFF2-40B4-BE49-F238E27FC236}">
                <a16:creationId xmlns:a16="http://schemas.microsoft.com/office/drawing/2014/main" id="{DFB6FF5F-62B0-CF4F-B305-80E4FD0F2DEA}"/>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55</a:t>
            </a:fld>
            <a:endParaRPr lang="en-US" sz="1200" dirty="0"/>
          </a:p>
        </p:txBody>
      </p:sp>
      <p:sp>
        <p:nvSpPr>
          <p:cNvPr id="6" name="Rectangle 5">
            <a:extLst>
              <a:ext uri="{FF2B5EF4-FFF2-40B4-BE49-F238E27FC236}">
                <a16:creationId xmlns:a16="http://schemas.microsoft.com/office/drawing/2014/main" id="{4A835F36-1430-B741-BD66-74F5DBD9001F}"/>
              </a:ext>
            </a:extLst>
          </p:cNvPr>
          <p:cNvSpPr/>
          <p:nvPr/>
        </p:nvSpPr>
        <p:spPr>
          <a:xfrm>
            <a:off x="410935" y="1150437"/>
            <a:ext cx="8398329" cy="5016758"/>
          </a:xfrm>
          <a:prstGeom prst="rect">
            <a:avLst/>
          </a:prstGeom>
        </p:spPr>
        <p:txBody>
          <a:bodyPr wrap="square">
            <a:spAutoFit/>
          </a:bodyPr>
          <a:lstStyle/>
          <a:p>
            <a:pPr marR="0">
              <a:spcBef>
                <a:spcPts val="0"/>
              </a:spcBef>
              <a:spcAft>
                <a:spcPts val="600"/>
              </a:spcAft>
            </a:pPr>
            <a:r>
              <a:rPr lang="en-US" dirty="0"/>
              <a:t>States of neighbor cache entries for ARP messages during </a:t>
            </a:r>
            <a:r>
              <a:rPr lang="en-US" dirty="0" err="1"/>
              <a:t>anexchange</a:t>
            </a:r>
            <a:endParaRPr lang="en-US" dirty="0"/>
          </a:p>
          <a:p>
            <a:pPr marL="285750" marR="0" indent="-285750">
              <a:spcBef>
                <a:spcPts val="0"/>
              </a:spcBef>
              <a:spcAft>
                <a:spcPts val="600"/>
              </a:spcAft>
              <a:buFont typeface="Arial" panose="020B0604020202020204" pitchFamily="34" charset="0"/>
              <a:buChar char="•"/>
            </a:pPr>
            <a:r>
              <a:rPr lang="en-US" b="1" dirty="0"/>
              <a:t>permanent</a:t>
            </a:r>
            <a:r>
              <a:rPr lang="en-US" dirty="0"/>
              <a:t> the neighbor entry is valid forever and can be only be removed </a:t>
            </a:r>
            <a:br>
              <a:rPr lang="en-US" dirty="0"/>
            </a:br>
            <a:r>
              <a:rPr lang="en-US" dirty="0"/>
              <a:t> administratively.</a:t>
            </a:r>
          </a:p>
          <a:p>
            <a:pPr marL="285750" marR="0" indent="-285750">
              <a:spcBef>
                <a:spcPts val="0"/>
              </a:spcBef>
              <a:spcAft>
                <a:spcPts val="600"/>
              </a:spcAft>
              <a:buFont typeface="Arial" panose="020B0604020202020204" pitchFamily="34" charset="0"/>
              <a:buChar char="•"/>
            </a:pPr>
            <a:r>
              <a:rPr lang="en-US" b="1" dirty="0" err="1"/>
              <a:t>noarp</a:t>
            </a:r>
            <a:r>
              <a:rPr lang="en-US" dirty="0"/>
              <a:t> the neighbor entry is valid. No attempts to validate this entry will be</a:t>
            </a:r>
          </a:p>
          <a:p>
            <a:pPr marL="285750" marR="0" indent="-285750">
              <a:spcBef>
                <a:spcPts val="0"/>
              </a:spcBef>
              <a:spcAft>
                <a:spcPts val="600"/>
              </a:spcAft>
              <a:buFont typeface="Arial" panose="020B0604020202020204" pitchFamily="34" charset="0"/>
              <a:buChar char="•"/>
            </a:pPr>
            <a:r>
              <a:rPr lang="en-US" dirty="0"/>
              <a:t>made but it can be removed when its lifetime expires.</a:t>
            </a:r>
          </a:p>
          <a:p>
            <a:pPr marL="285750" marR="0" indent="-285750">
              <a:spcBef>
                <a:spcPts val="0"/>
              </a:spcBef>
              <a:spcAft>
                <a:spcPts val="600"/>
              </a:spcAft>
              <a:buFont typeface="Arial" panose="020B0604020202020204" pitchFamily="34" charset="0"/>
              <a:buChar char="•"/>
            </a:pPr>
            <a:r>
              <a:rPr lang="en-US" b="1" dirty="0"/>
              <a:t>reachabl</a:t>
            </a:r>
            <a:r>
              <a:rPr lang="en-US" dirty="0"/>
              <a:t>e the neighbor entry is valid until the reachability timeout expires.</a:t>
            </a:r>
          </a:p>
          <a:p>
            <a:pPr marL="285750" marR="0" indent="-285750">
              <a:spcBef>
                <a:spcPts val="0"/>
              </a:spcBef>
              <a:spcAft>
                <a:spcPts val="600"/>
              </a:spcAft>
              <a:buFont typeface="Arial" panose="020B0604020202020204" pitchFamily="34" charset="0"/>
              <a:buChar char="•"/>
            </a:pPr>
            <a:r>
              <a:rPr lang="en-US" b="1" dirty="0"/>
              <a:t>stale</a:t>
            </a:r>
            <a:r>
              <a:rPr lang="en-US" dirty="0"/>
              <a:t> the neighbor entry is valid but suspicious. After 30 sec, “reachable” becomes “stale”.</a:t>
            </a:r>
          </a:p>
          <a:p>
            <a:pPr marL="285750" marR="0" indent="-285750">
              <a:spcBef>
                <a:spcPts val="0"/>
              </a:spcBef>
              <a:spcAft>
                <a:spcPts val="600"/>
              </a:spcAft>
              <a:buFont typeface="Arial" panose="020B0604020202020204" pitchFamily="34" charset="0"/>
              <a:buChar char="•"/>
            </a:pPr>
            <a:r>
              <a:rPr lang="en-US" b="1" dirty="0"/>
              <a:t>none</a:t>
            </a:r>
            <a:r>
              <a:rPr lang="en-US" dirty="0"/>
              <a:t> this is a pseudo state used when initially creating a neighbor entry or after trying to remove it before it becomes free to do so.</a:t>
            </a:r>
          </a:p>
          <a:p>
            <a:pPr marL="285750" marR="0" indent="-285750">
              <a:spcBef>
                <a:spcPts val="0"/>
              </a:spcBef>
              <a:spcAft>
                <a:spcPts val="600"/>
              </a:spcAft>
              <a:buFont typeface="Arial" panose="020B0604020202020204" pitchFamily="34" charset="0"/>
              <a:buChar char="•"/>
            </a:pPr>
            <a:r>
              <a:rPr lang="en-US" b="1" dirty="0"/>
              <a:t>incomplete</a:t>
            </a:r>
            <a:r>
              <a:rPr lang="en-US" dirty="0"/>
              <a:t> the neighbor entry has not (yet) been validated/resolved.</a:t>
            </a:r>
          </a:p>
          <a:p>
            <a:pPr marL="285750" marR="0" indent="-285750">
              <a:spcBef>
                <a:spcPts val="0"/>
              </a:spcBef>
              <a:spcAft>
                <a:spcPts val="600"/>
              </a:spcAft>
              <a:buFont typeface="Arial" panose="020B0604020202020204" pitchFamily="34" charset="0"/>
              <a:buChar char="•"/>
            </a:pPr>
            <a:r>
              <a:rPr lang="en-US" b="1" dirty="0"/>
              <a:t>delay</a:t>
            </a:r>
            <a:r>
              <a:rPr lang="en-US" dirty="0"/>
              <a:t> neighbor entry validation is currently delayed.</a:t>
            </a:r>
          </a:p>
          <a:p>
            <a:pPr marL="285750" marR="0" indent="-285750">
              <a:spcBef>
                <a:spcPts val="0"/>
              </a:spcBef>
              <a:spcAft>
                <a:spcPts val="600"/>
              </a:spcAft>
              <a:buFont typeface="Arial" panose="020B0604020202020204" pitchFamily="34" charset="0"/>
              <a:buChar char="•"/>
            </a:pPr>
            <a:r>
              <a:rPr lang="en-US" b="1" dirty="0"/>
              <a:t>probe</a:t>
            </a:r>
            <a:r>
              <a:rPr lang="en-US" dirty="0"/>
              <a:t> neighbor is being probed.</a:t>
            </a:r>
          </a:p>
          <a:p>
            <a:pPr marL="285750" marR="0" indent="-285750">
              <a:spcBef>
                <a:spcPts val="0"/>
              </a:spcBef>
              <a:spcAft>
                <a:spcPts val="600"/>
              </a:spcAft>
              <a:buFont typeface="Arial" panose="020B0604020202020204" pitchFamily="34" charset="0"/>
              <a:buChar char="•"/>
            </a:pPr>
            <a:r>
              <a:rPr lang="en-US" b="1" dirty="0"/>
              <a:t>failed</a:t>
            </a:r>
            <a:r>
              <a:rPr lang="en-US" dirty="0"/>
              <a:t> max number of probes exceeded without success, neighbor validation has ultimately failed.</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19" descr="underline_base">
            <a:extLst>
              <a:ext uri="{FF2B5EF4-FFF2-40B4-BE49-F238E27FC236}">
                <a16:creationId xmlns:a16="http://schemas.microsoft.com/office/drawing/2014/main" id="{17AF1CB5-2AA8-FA43-8577-C95B6783989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22" y="839724"/>
            <a:ext cx="7824107" cy="102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247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7069667"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F37F74EF-80D3-A54C-BDDB-ACE1273423DB}" type="slidenum">
              <a:rPr lang="en-US" altLang="en-US" sz="1400">
                <a:latin typeface="Times New Roman" charset="0"/>
              </a:rPr>
              <a:pPr algn="r">
                <a:spcBef>
                  <a:spcPct val="0"/>
                </a:spcBef>
                <a:buFontTx/>
                <a:buNone/>
              </a:pPr>
              <a:t>56</a:t>
            </a:fld>
            <a:endParaRPr lang="en-US" altLang="en-US" sz="1400" dirty="0">
              <a:latin typeface="Times New Roman" charset="0"/>
            </a:endParaRPr>
          </a:p>
        </p:txBody>
      </p:sp>
      <p:sp>
        <p:nvSpPr>
          <p:cNvPr id="139266" name="Rectangle 2"/>
          <p:cNvSpPr>
            <a:spLocks noGrp="1" noChangeArrowheads="1"/>
          </p:cNvSpPr>
          <p:nvPr>
            <p:ph type="title"/>
          </p:nvPr>
        </p:nvSpPr>
        <p:spPr>
          <a:xfrm>
            <a:off x="595314" y="45811"/>
            <a:ext cx="7772400" cy="647699"/>
          </a:xfrm>
        </p:spPr>
        <p:txBody>
          <a:bodyPr/>
          <a:lstStyle/>
          <a:p>
            <a:pPr>
              <a:defRPr/>
            </a:pPr>
            <a:r>
              <a:rPr lang="en-US" dirty="0">
                <a:latin typeface="+mn-lt"/>
                <a:cs typeface="+mj-cs"/>
              </a:rPr>
              <a:t>Notes on ARP usage</a:t>
            </a:r>
          </a:p>
        </p:txBody>
      </p:sp>
      <p:pic>
        <p:nvPicPr>
          <p:cNvPr id="5" name="Picture 19" descr="underline_base">
            <a:extLst>
              <a:ext uri="{FF2B5EF4-FFF2-40B4-BE49-F238E27FC236}">
                <a16:creationId xmlns:a16="http://schemas.microsoft.com/office/drawing/2014/main" id="{459A8496-B272-594D-A7F3-7AE8EE21F22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4" y="727378"/>
            <a:ext cx="4807003" cy="1326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267" name="Rectangle 3"/>
          <p:cNvSpPr>
            <a:spLocks noGrp="1" noChangeArrowheads="1"/>
          </p:cNvSpPr>
          <p:nvPr>
            <p:ph type="body" idx="1"/>
          </p:nvPr>
        </p:nvSpPr>
        <p:spPr>
          <a:xfrm>
            <a:off x="293111" y="860073"/>
            <a:ext cx="7772400" cy="3889728"/>
          </a:xfrm>
        </p:spPr>
        <p:txBody>
          <a:bodyPr/>
          <a:lstStyle/>
          <a:p>
            <a:pPr>
              <a:tabLst>
                <a:tab pos="1257300" algn="l"/>
                <a:tab pos="5661025" algn="l"/>
              </a:tabLst>
              <a:defRPr/>
            </a:pPr>
            <a:r>
              <a:rPr lang="en-US" dirty="0">
                <a:cs typeface="+mn-cs"/>
              </a:rPr>
              <a:t>what happens if an ARP request is made for a non-existing host?</a:t>
            </a:r>
          </a:p>
          <a:p>
            <a:pPr lvl="1">
              <a:tabLst>
                <a:tab pos="1257300" algn="l"/>
                <a:tab pos="5661025" algn="l"/>
              </a:tabLst>
              <a:defRPr/>
            </a:pPr>
            <a:r>
              <a:rPr lang="en-US" sz="2000" dirty="0">
                <a:cs typeface="+mn-cs"/>
              </a:rPr>
              <a:t>several ARP requests are made, eventually ARP gives up</a:t>
            </a:r>
          </a:p>
          <a:p>
            <a:pPr lvl="1">
              <a:tabLst>
                <a:tab pos="1257300" algn="l"/>
                <a:tab pos="5661025" algn="l"/>
              </a:tabLst>
              <a:defRPr/>
            </a:pPr>
            <a:endParaRPr lang="en-US" sz="2000" dirty="0">
              <a:cs typeface="+mn-cs"/>
            </a:endParaRPr>
          </a:p>
          <a:p>
            <a:pPr marL="457200" lvl="1" indent="0">
              <a:buNone/>
              <a:tabLst>
                <a:tab pos="1257300" algn="l"/>
                <a:tab pos="5661025" algn="l"/>
              </a:tabLst>
              <a:defRPr/>
            </a:pPr>
            <a:endParaRPr lang="en-US" sz="2000" dirty="0">
              <a:cs typeface="+mn-cs"/>
            </a:endParaRPr>
          </a:p>
          <a:p>
            <a:pPr marL="457200" lvl="1" indent="0">
              <a:buNone/>
              <a:tabLst>
                <a:tab pos="1257300" algn="l"/>
                <a:tab pos="5661025" algn="l"/>
              </a:tabLst>
              <a:defRPr/>
            </a:pPr>
            <a:endParaRPr lang="en-US" sz="2000" dirty="0">
              <a:cs typeface="+mn-cs"/>
            </a:endParaRPr>
          </a:p>
          <a:p>
            <a:pPr>
              <a:tabLst>
                <a:tab pos="1257300" algn="l"/>
                <a:tab pos="5661025" algn="l"/>
              </a:tabLst>
              <a:defRPr/>
            </a:pPr>
            <a:r>
              <a:rPr lang="en-US" dirty="0">
                <a:cs typeface="+mn-cs"/>
              </a:rPr>
              <a:t>what if a host sends an ARP request for its own IP address? </a:t>
            </a:r>
          </a:p>
          <a:p>
            <a:pPr lvl="1">
              <a:lnSpc>
                <a:spcPct val="100000"/>
              </a:lnSpc>
              <a:spcBef>
                <a:spcPts val="0"/>
              </a:spcBef>
              <a:tabLst>
                <a:tab pos="1257300" algn="l"/>
                <a:tab pos="5661025" algn="l"/>
              </a:tabLst>
              <a:defRPr/>
            </a:pPr>
            <a:r>
              <a:rPr lang="en-US" sz="2000" dirty="0">
                <a:cs typeface="+mn-cs"/>
              </a:rPr>
              <a:t>know as gratuitous ARP</a:t>
            </a:r>
          </a:p>
          <a:p>
            <a:pPr lvl="1">
              <a:lnSpc>
                <a:spcPct val="100000"/>
              </a:lnSpc>
              <a:spcBef>
                <a:spcPts val="0"/>
              </a:spcBef>
              <a:tabLst>
                <a:tab pos="1257300" algn="l"/>
                <a:tab pos="5661025" algn="l"/>
              </a:tabLst>
              <a:defRPr/>
            </a:pPr>
            <a:r>
              <a:rPr lang="en-US" sz="2000" dirty="0">
                <a:solidFill>
                  <a:srgbClr val="C00000"/>
                </a:solidFill>
                <a:cs typeface="+mn-cs"/>
              </a:rPr>
              <a:t>not</a:t>
            </a:r>
            <a:r>
              <a:rPr lang="en-US" sz="2000" dirty="0">
                <a:cs typeface="+mn-cs"/>
              </a:rPr>
              <a:t> transmitted by device over link, stays local -&gt; check on its own IP address locally</a:t>
            </a:r>
            <a:endParaRPr lang="en-US" dirty="0">
              <a:cs typeface="+mn-cs"/>
            </a:endParaRPr>
          </a:p>
        </p:txBody>
      </p:sp>
      <p:pic>
        <p:nvPicPr>
          <p:cNvPr id="3" name="Picture 2">
            <a:extLst>
              <a:ext uri="{FF2B5EF4-FFF2-40B4-BE49-F238E27FC236}">
                <a16:creationId xmlns:a16="http://schemas.microsoft.com/office/drawing/2014/main" id="{DD25F4AE-1D27-DA41-9910-C0A5ABDAA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2472873"/>
            <a:ext cx="4686300" cy="533400"/>
          </a:xfrm>
          <a:prstGeom prst="rect">
            <a:avLst/>
          </a:prstGeom>
        </p:spPr>
      </p:pic>
      <p:pic>
        <p:nvPicPr>
          <p:cNvPr id="6" name="Picture 5" descr="Text&#10;&#10;Description automatically generated">
            <a:extLst>
              <a:ext uri="{FF2B5EF4-FFF2-40B4-BE49-F238E27FC236}">
                <a16:creationId xmlns:a16="http://schemas.microsoft.com/office/drawing/2014/main" id="{668A4783-8DCF-BF4A-B90C-4FF2A1441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500" y="4749800"/>
            <a:ext cx="6223000" cy="1955800"/>
          </a:xfrm>
          <a:prstGeom prst="rect">
            <a:avLst/>
          </a:prstGeom>
        </p:spPr>
      </p:pic>
      <p:pic>
        <p:nvPicPr>
          <p:cNvPr id="10" name="Picture 9">
            <a:extLst>
              <a:ext uri="{FF2B5EF4-FFF2-40B4-BE49-F238E27FC236}">
                <a16:creationId xmlns:a16="http://schemas.microsoft.com/office/drawing/2014/main" id="{6FFF6FE3-B164-9141-A728-6284A23B5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03" y="1986820"/>
            <a:ext cx="7633608" cy="457200"/>
          </a:xfrm>
          <a:prstGeom prst="rect">
            <a:avLst/>
          </a:prstGeom>
        </p:spPr>
      </p:pic>
    </p:spTree>
    <p:extLst>
      <p:ext uri="{BB962C8B-B14F-4D97-AF65-F5344CB8AC3E}">
        <p14:creationId xmlns:p14="http://schemas.microsoft.com/office/powerpoint/2010/main" val="678860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solidFill>
                  <a:srgbClr val="C00000"/>
                </a:solidFill>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57</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67077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85DC-2E27-314B-8B6A-706776816378}"/>
              </a:ext>
            </a:extLst>
          </p:cNvPr>
          <p:cNvSpPr>
            <a:spLocks noGrp="1"/>
          </p:cNvSpPr>
          <p:nvPr>
            <p:ph type="title"/>
          </p:nvPr>
        </p:nvSpPr>
        <p:spPr>
          <a:xfrm>
            <a:off x="533400" y="228600"/>
            <a:ext cx="7772400" cy="513080"/>
          </a:xfrm>
        </p:spPr>
        <p:txBody>
          <a:bodyPr/>
          <a:lstStyle/>
          <a:p>
            <a:r>
              <a:rPr lang="en-US" dirty="0"/>
              <a:t>IPv6 Addresses</a:t>
            </a:r>
          </a:p>
        </p:txBody>
      </p:sp>
      <p:sp>
        <p:nvSpPr>
          <p:cNvPr id="3" name="Content Placeholder 2">
            <a:extLst>
              <a:ext uri="{FF2B5EF4-FFF2-40B4-BE49-F238E27FC236}">
                <a16:creationId xmlns:a16="http://schemas.microsoft.com/office/drawing/2014/main" id="{29E4AE11-3900-204B-98F3-BAC92CA7CBE9}"/>
              </a:ext>
            </a:extLst>
          </p:cNvPr>
          <p:cNvSpPr>
            <a:spLocks noGrp="1"/>
          </p:cNvSpPr>
          <p:nvPr>
            <p:ph idx="1"/>
          </p:nvPr>
        </p:nvSpPr>
        <p:spPr>
          <a:xfrm>
            <a:off x="533400" y="1209040"/>
            <a:ext cx="7772400" cy="4648200"/>
          </a:xfrm>
        </p:spPr>
        <p:txBody>
          <a:bodyPr/>
          <a:lstStyle/>
          <a:p>
            <a:r>
              <a:rPr lang="en-US" dirty="0"/>
              <a:t>IPv6 addresses are huge – 128bits long!!!</a:t>
            </a:r>
          </a:p>
          <a:p>
            <a:r>
              <a:rPr lang="en-US" dirty="0"/>
              <a:t>IPv6 addresses use hexadecimal notation with colons -&gt; abbreviation rules are used to shorten notation</a:t>
            </a:r>
          </a:p>
          <a:p>
            <a:r>
              <a:rPr lang="en-US" dirty="0"/>
              <a:t>IPv6 uses CIDR notation -&gt; </a:t>
            </a:r>
            <a:r>
              <a:rPr lang="en-US" dirty="0">
                <a:solidFill>
                  <a:srgbClr val="C00000"/>
                </a:solidFill>
              </a:rPr>
              <a:t>prefixes</a:t>
            </a:r>
          </a:p>
          <a:p>
            <a:r>
              <a:rPr lang="en-US" dirty="0"/>
              <a:t>structure of an IPv6 address is complex and identifies type of address</a:t>
            </a:r>
          </a:p>
          <a:p>
            <a:r>
              <a:rPr lang="en-US" dirty="0"/>
              <a:t>IPv6 address includes the MAC/hardware address</a:t>
            </a:r>
          </a:p>
          <a:p>
            <a:endParaRPr lang="en-US" dirty="0"/>
          </a:p>
          <a:p>
            <a:endParaRPr lang="en-US" dirty="0"/>
          </a:p>
        </p:txBody>
      </p:sp>
      <p:sp>
        <p:nvSpPr>
          <p:cNvPr id="4" name="Footer Placeholder 3">
            <a:extLst>
              <a:ext uri="{FF2B5EF4-FFF2-40B4-BE49-F238E27FC236}">
                <a16:creationId xmlns:a16="http://schemas.microsoft.com/office/drawing/2014/main" id="{D2C9F681-4ACF-9F41-BE14-6E8BD48E1501}"/>
              </a:ext>
            </a:extLst>
          </p:cNvPr>
          <p:cNvSpPr>
            <a:spLocks noGrp="1"/>
          </p:cNvSpPr>
          <p:nvPr>
            <p:ph type="ftr" sz="quarter" idx="11"/>
          </p:nvPr>
        </p:nvSpPr>
        <p:spPr/>
        <p:txBody>
          <a:bodyPr/>
          <a:lstStyle/>
          <a:p>
            <a:pPr>
              <a:defRPr/>
            </a:pPr>
            <a:r>
              <a:rPr lang="en-US"/>
              <a:t>Introduction</a:t>
            </a:r>
          </a:p>
        </p:txBody>
      </p:sp>
      <p:sp>
        <p:nvSpPr>
          <p:cNvPr id="5" name="Slide Number Placeholder 4">
            <a:extLst>
              <a:ext uri="{FF2B5EF4-FFF2-40B4-BE49-F238E27FC236}">
                <a16:creationId xmlns:a16="http://schemas.microsoft.com/office/drawing/2014/main" id="{F8A1710B-77C3-594C-B8A7-2C8D78EF06C0}"/>
              </a:ext>
            </a:extLst>
          </p:cNvPr>
          <p:cNvSpPr>
            <a:spLocks noGrp="1"/>
          </p:cNvSpPr>
          <p:nvPr>
            <p:ph type="sldNum" sz="quarter" idx="12"/>
          </p:nvPr>
        </p:nvSpPr>
        <p:spPr/>
        <p:txBody>
          <a:bodyPr/>
          <a:lstStyle/>
          <a:p>
            <a:r>
              <a:rPr lang="en-US" altLang="en-US" dirty="0"/>
              <a:t>1-</a:t>
            </a:r>
            <a:fld id="{B49B5523-04FD-FF4A-A2F3-CC680A170BD1}" type="slidenum">
              <a:rPr lang="en-US" altLang="en-US" smtClean="0"/>
              <a:pPr/>
              <a:t>58</a:t>
            </a:fld>
            <a:endParaRPr lang="en-US" altLang="en-US" dirty="0"/>
          </a:p>
        </p:txBody>
      </p:sp>
      <p:pic>
        <p:nvPicPr>
          <p:cNvPr id="6" name="Picture 99" descr="underline_base">
            <a:extLst>
              <a:ext uri="{FF2B5EF4-FFF2-40B4-BE49-F238E27FC236}">
                <a16:creationId xmlns:a16="http://schemas.microsoft.com/office/drawing/2014/main" id="{37C6B2F5-AD6C-B546-9740-B288FD7B3C2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67" y="741680"/>
            <a:ext cx="37050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278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26F7D-9B78-4948-97CE-405122BA4F68}"/>
              </a:ext>
            </a:extLst>
          </p:cNvPr>
          <p:cNvSpPr>
            <a:spLocks noGrp="1"/>
          </p:cNvSpPr>
          <p:nvPr>
            <p:ph type="title"/>
          </p:nvPr>
        </p:nvSpPr>
        <p:spPr/>
        <p:txBody>
          <a:bodyPr/>
          <a:lstStyle/>
          <a:p>
            <a:r>
              <a:rPr lang="en-US" dirty="0"/>
              <a:t>Notation of IPv6 addresses </a:t>
            </a:r>
          </a:p>
        </p:txBody>
      </p:sp>
      <p:sp>
        <p:nvSpPr>
          <p:cNvPr id="3" name="Content Placeholder 2">
            <a:extLst>
              <a:ext uri="{FF2B5EF4-FFF2-40B4-BE49-F238E27FC236}">
                <a16:creationId xmlns:a16="http://schemas.microsoft.com/office/drawing/2014/main" id="{463B448A-AFA3-CF43-8C0D-12AFD7897358}"/>
              </a:ext>
            </a:extLst>
          </p:cNvPr>
          <p:cNvSpPr>
            <a:spLocks noGrp="1"/>
          </p:cNvSpPr>
          <p:nvPr>
            <p:ph idx="1"/>
          </p:nvPr>
        </p:nvSpPr>
        <p:spPr>
          <a:xfrm>
            <a:off x="533400" y="1611313"/>
            <a:ext cx="7772400" cy="2777807"/>
          </a:xfrm>
        </p:spPr>
        <p:txBody>
          <a:bodyPr/>
          <a:lstStyle/>
          <a:p>
            <a:r>
              <a:rPr lang="en-US" dirty="0"/>
              <a:t>IPv6 addresses are written as hexadecimals</a:t>
            </a:r>
          </a:p>
          <a:p>
            <a:pPr lvl="1"/>
            <a:r>
              <a:rPr lang="en-US" dirty="0"/>
              <a:t>“Blocks” of 16 bits are separated by colons</a:t>
            </a:r>
          </a:p>
          <a:p>
            <a:endParaRPr lang="en-US" dirty="0"/>
          </a:p>
          <a:p>
            <a:endParaRPr lang="en-US" dirty="0"/>
          </a:p>
          <a:p>
            <a:r>
              <a:rPr lang="en-US" dirty="0"/>
              <a:t>abbreviation is used to simplify notation</a:t>
            </a:r>
          </a:p>
          <a:p>
            <a:endParaRPr lang="en-US" dirty="0"/>
          </a:p>
          <a:p>
            <a:endParaRPr lang="en-US" dirty="0"/>
          </a:p>
        </p:txBody>
      </p:sp>
      <p:sp>
        <p:nvSpPr>
          <p:cNvPr id="4" name="Footer Placeholder 3">
            <a:extLst>
              <a:ext uri="{FF2B5EF4-FFF2-40B4-BE49-F238E27FC236}">
                <a16:creationId xmlns:a16="http://schemas.microsoft.com/office/drawing/2014/main" id="{DA262ED1-8AB4-2447-BAD7-BA4F9523B0A4}"/>
              </a:ext>
            </a:extLst>
          </p:cNvPr>
          <p:cNvSpPr>
            <a:spLocks noGrp="1"/>
          </p:cNvSpPr>
          <p:nvPr>
            <p:ph type="ftr" sz="quarter" idx="11"/>
          </p:nvPr>
        </p:nvSpPr>
        <p:spPr/>
        <p:txBody>
          <a:bodyPr/>
          <a:lstStyle/>
          <a:p>
            <a:pPr>
              <a:defRPr/>
            </a:pPr>
            <a:r>
              <a:rPr lang="en-US"/>
              <a:t>Introduction</a:t>
            </a:r>
          </a:p>
        </p:txBody>
      </p:sp>
      <p:sp>
        <p:nvSpPr>
          <p:cNvPr id="5" name="Slide Number Placeholder 4">
            <a:extLst>
              <a:ext uri="{FF2B5EF4-FFF2-40B4-BE49-F238E27FC236}">
                <a16:creationId xmlns:a16="http://schemas.microsoft.com/office/drawing/2014/main" id="{F599AFAF-64B1-9447-82CF-4D754F545707}"/>
              </a:ext>
            </a:extLst>
          </p:cNvPr>
          <p:cNvSpPr>
            <a:spLocks noGrp="1"/>
          </p:cNvSpPr>
          <p:nvPr>
            <p:ph type="sldNum" sz="quarter" idx="12"/>
          </p:nvPr>
        </p:nvSpPr>
        <p:spPr/>
        <p:txBody>
          <a:bodyPr/>
          <a:lstStyle/>
          <a:p>
            <a:r>
              <a:rPr lang="en-US" altLang="en-US" dirty="0"/>
              <a:t>1-</a:t>
            </a:r>
            <a:fld id="{B49B5523-04FD-FF4A-A2F3-CC680A170BD1}" type="slidenum">
              <a:rPr lang="en-US" altLang="en-US" smtClean="0"/>
              <a:pPr/>
              <a:t>59</a:t>
            </a:fld>
            <a:endParaRPr lang="en-US" altLang="en-US" dirty="0"/>
          </a:p>
        </p:txBody>
      </p:sp>
      <p:graphicFrame>
        <p:nvGraphicFramePr>
          <p:cNvPr id="6" name="Object 2">
            <a:extLst>
              <a:ext uri="{FF2B5EF4-FFF2-40B4-BE49-F238E27FC236}">
                <a16:creationId xmlns:a16="http://schemas.microsoft.com/office/drawing/2014/main" id="{007082EC-3976-A248-A0E9-531CCFEA1258}"/>
              </a:ext>
            </a:extLst>
          </p:cNvPr>
          <p:cNvGraphicFramePr>
            <a:graphicFrameLocks noChangeAspect="1"/>
          </p:cNvGraphicFramePr>
          <p:nvPr/>
        </p:nvGraphicFramePr>
        <p:xfrm>
          <a:off x="1084429" y="2541954"/>
          <a:ext cx="7469958" cy="697914"/>
        </p:xfrm>
        <a:graphic>
          <a:graphicData uri="http://schemas.openxmlformats.org/presentationml/2006/ole">
            <mc:AlternateContent xmlns:mc="http://schemas.openxmlformats.org/markup-compatibility/2006">
              <mc:Choice xmlns:v="urn:schemas-microsoft-com:vml" Requires="v">
                <p:oleObj spid="_x0000_s107524" name="Visio" r:id="rId3" imgW="8866271" imgH="750870" progId="Visio.Drawing.11">
                  <p:embed/>
                </p:oleObj>
              </mc:Choice>
              <mc:Fallback>
                <p:oleObj name="Visio" r:id="rId3" imgW="8866271" imgH="750870" progId="Visio.Drawing.11">
                  <p:embed/>
                  <p:pic>
                    <p:nvPicPr>
                      <p:cNvPr id="6" name="Object 2">
                        <a:extLst>
                          <a:ext uri="{FF2B5EF4-FFF2-40B4-BE49-F238E27FC236}">
                            <a16:creationId xmlns:a16="http://schemas.microsoft.com/office/drawing/2014/main" id="{007082EC-3976-A248-A0E9-531CCFEA1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429" y="2541954"/>
                        <a:ext cx="7469958" cy="6979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7" name="Picture 99" descr="underline_base">
            <a:extLst>
              <a:ext uri="{FF2B5EF4-FFF2-40B4-BE49-F238E27FC236}">
                <a16:creationId xmlns:a16="http://schemas.microsoft.com/office/drawing/2014/main" id="{DEF26328-0D4D-1D46-9080-69DF10A30CE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36" y="1074554"/>
            <a:ext cx="6300577" cy="16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23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268" name="Freeform 92"/>
          <p:cNvSpPr>
            <a:spLocks/>
          </p:cNvSpPr>
          <p:nvPr/>
        </p:nvSpPr>
        <p:spPr bwMode="auto">
          <a:xfrm>
            <a:off x="5656263" y="2616200"/>
            <a:ext cx="2308225" cy="3028950"/>
          </a:xfrm>
          <a:custGeom>
            <a:avLst/>
            <a:gdLst>
              <a:gd name="T0" fmla="*/ 0 w 1454"/>
              <a:gd name="T1" fmla="*/ 2743200 h 1908"/>
              <a:gd name="T2" fmla="*/ 31750 w 1454"/>
              <a:gd name="T3" fmla="*/ 2668588 h 1908"/>
              <a:gd name="T4" fmla="*/ 446088 w 1454"/>
              <a:gd name="T5" fmla="*/ 0 h 1908"/>
              <a:gd name="T6" fmla="*/ 1978025 w 1454"/>
              <a:gd name="T7" fmla="*/ 477838 h 1908"/>
              <a:gd name="T8" fmla="*/ 2308225 w 1454"/>
              <a:gd name="T9" fmla="*/ 2370138 h 1908"/>
              <a:gd name="T10" fmla="*/ 393700 w 1454"/>
              <a:gd name="T11" fmla="*/ 3028950 h 1908"/>
              <a:gd name="T12" fmla="*/ 0 w 1454"/>
              <a:gd name="T13" fmla="*/ 2743200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a:defRPr/>
            </a:pPr>
            <a:endParaRPr lang="en-US" dirty="0">
              <a:cs typeface="+mn-cs"/>
            </a:endParaRPr>
          </a:p>
        </p:txBody>
      </p:sp>
      <p:pic>
        <p:nvPicPr>
          <p:cNvPr id="54276" name="Picture 8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887413"/>
            <a:ext cx="7769225"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8" name="Rectangle 2"/>
          <p:cNvSpPr>
            <a:spLocks noGrp="1" noChangeArrowheads="1"/>
          </p:cNvSpPr>
          <p:nvPr>
            <p:ph type="title"/>
          </p:nvPr>
        </p:nvSpPr>
        <p:spPr>
          <a:xfrm>
            <a:off x="384175" y="100013"/>
            <a:ext cx="8251825" cy="1143000"/>
          </a:xfrm>
        </p:spPr>
        <p:txBody>
          <a:bodyPr/>
          <a:lstStyle/>
          <a:p>
            <a:pPr>
              <a:defRPr/>
            </a:pPr>
            <a:r>
              <a:rPr lang="en-US" sz="4000" dirty="0">
                <a:latin typeface="Gill Sans MT" charset="0"/>
                <a:cs typeface="+mj-cs"/>
              </a:rPr>
              <a:t>Where is the link layer implemented?</a:t>
            </a:r>
          </a:p>
        </p:txBody>
      </p:sp>
      <p:sp>
        <p:nvSpPr>
          <p:cNvPr id="8199" name="Rectangle 3"/>
          <p:cNvSpPr>
            <a:spLocks noGrp="1" noChangeArrowheads="1"/>
          </p:cNvSpPr>
          <p:nvPr>
            <p:ph type="body" sz="half" idx="1"/>
          </p:nvPr>
        </p:nvSpPr>
        <p:spPr>
          <a:xfrm>
            <a:off x="398462" y="1243012"/>
            <a:ext cx="4233863" cy="5278521"/>
          </a:xfrm>
        </p:spPr>
        <p:txBody>
          <a:bodyPr/>
          <a:lstStyle/>
          <a:p>
            <a:pPr>
              <a:defRPr/>
            </a:pPr>
            <a:r>
              <a:rPr lang="en-US" sz="2400" dirty="0">
                <a:latin typeface="Gill Sans MT" charset="0"/>
                <a:cs typeface="+mn-cs"/>
              </a:rPr>
              <a:t>in each and every networked device</a:t>
            </a:r>
          </a:p>
          <a:p>
            <a:pPr>
              <a:defRPr/>
            </a:pPr>
            <a:r>
              <a:rPr lang="en-US" sz="2400" dirty="0">
                <a:latin typeface="Gill Sans MT" charset="0"/>
              </a:rPr>
              <a:t>link-layer is combination of:</a:t>
            </a:r>
          </a:p>
          <a:p>
            <a:pPr lvl="1">
              <a:defRPr/>
            </a:pPr>
            <a:r>
              <a:rPr lang="en-US" sz="2000" dirty="0">
                <a:solidFill>
                  <a:srgbClr val="C00000"/>
                </a:solidFill>
                <a:latin typeface="Gill Sans MT" charset="0"/>
              </a:rPr>
              <a:t>software</a:t>
            </a:r>
            <a:r>
              <a:rPr lang="en-US" sz="2000" dirty="0">
                <a:latin typeface="Gill Sans MT" charset="0"/>
              </a:rPr>
              <a:t> (</a:t>
            </a:r>
            <a:r>
              <a:rPr lang="en-US" sz="2000" dirty="0">
                <a:solidFill>
                  <a:srgbClr val="C00000"/>
                </a:solidFill>
                <a:latin typeface="Gill Sans MT" charset="0"/>
              </a:rPr>
              <a:t>implemented in OS</a:t>
            </a:r>
            <a:r>
              <a:rPr lang="en-US" sz="2000" dirty="0">
                <a:latin typeface="Gill Sans MT" charset="0"/>
              </a:rPr>
              <a:t>) and </a:t>
            </a:r>
            <a:r>
              <a:rPr lang="en-US" sz="2000" dirty="0">
                <a:solidFill>
                  <a:srgbClr val="C00000"/>
                </a:solidFill>
                <a:latin typeface="Gill Sans MT" charset="0"/>
              </a:rPr>
              <a:t>hardware and firmware </a:t>
            </a:r>
            <a:r>
              <a:rPr lang="en-US" sz="2000" dirty="0">
                <a:latin typeface="Gill Sans MT" charset="0"/>
              </a:rPr>
              <a:t>(</a:t>
            </a:r>
            <a:r>
              <a:rPr lang="en-US" sz="2000" dirty="0">
                <a:solidFill>
                  <a:srgbClr val="C00000"/>
                </a:solidFill>
                <a:latin typeface="Gill Sans MT" charset="0"/>
              </a:rPr>
              <a:t>implemented on card/chip</a:t>
            </a:r>
            <a:r>
              <a:rPr lang="en-US" sz="2000" dirty="0">
                <a:latin typeface="Gill Sans MT" charset="0"/>
              </a:rPr>
              <a:t>)</a:t>
            </a:r>
            <a:endParaRPr lang="en-US" sz="2000" dirty="0">
              <a:latin typeface="Gill Sans MT" charset="0"/>
              <a:cs typeface="+mn-cs"/>
            </a:endParaRPr>
          </a:p>
          <a:p>
            <a:pPr>
              <a:defRPr/>
            </a:pPr>
            <a:r>
              <a:rPr lang="en-US" sz="2400" dirty="0">
                <a:latin typeface="Gill Sans MT" charset="0"/>
              </a:rPr>
              <a:t>types of hardware: </a:t>
            </a:r>
          </a:p>
          <a:p>
            <a:pPr lvl="1">
              <a:defRPr/>
            </a:pPr>
            <a:r>
              <a:rPr lang="en-US" sz="2000" dirty="0">
                <a:latin typeface="Gill Sans MT" charset="0"/>
              </a:rPr>
              <a:t>Net Interface Card (NIC): Ethernet card, </a:t>
            </a:r>
            <a:r>
              <a:rPr lang="en-US" sz="2000" dirty="0" err="1">
                <a:latin typeface="Gill Sans MT" charset="0"/>
              </a:rPr>
              <a:t>Wifi</a:t>
            </a:r>
            <a:r>
              <a:rPr lang="en-US" sz="2000" dirty="0">
                <a:latin typeface="Gill Sans MT" charset="0"/>
              </a:rPr>
              <a:t> card…</a:t>
            </a:r>
          </a:p>
          <a:p>
            <a:pPr lvl="1">
              <a:defRPr/>
            </a:pPr>
            <a:r>
              <a:rPr lang="en-US" sz="2000" dirty="0">
                <a:latin typeface="Gill Sans MT" charset="0"/>
              </a:rPr>
              <a:t>Chipsets: Ethernet, Bluetooth..</a:t>
            </a:r>
          </a:p>
          <a:p>
            <a:pPr>
              <a:defRPr/>
            </a:pPr>
            <a:r>
              <a:rPr lang="en-US" sz="2400" dirty="0">
                <a:latin typeface="Gill Sans MT" charset="0"/>
              </a:rPr>
              <a:t>NIC/chipset implements physical layer and access part of link layer</a:t>
            </a:r>
          </a:p>
          <a:p>
            <a:pPr lvl="1">
              <a:defRPr/>
            </a:pPr>
            <a:r>
              <a:rPr lang="en-US" sz="2000" dirty="0">
                <a:latin typeface="Gill Sans MT" charset="0"/>
                <a:cs typeface="+mn-cs"/>
              </a:rPr>
              <a:t>NIC attaches into device’s system bus</a:t>
            </a:r>
          </a:p>
          <a:p>
            <a:pPr lvl="1">
              <a:defRPr/>
            </a:pPr>
            <a:r>
              <a:rPr lang="en-US" sz="2000" dirty="0">
                <a:latin typeface="Gill Sans MT" charset="0"/>
                <a:cs typeface="+mn-cs"/>
              </a:rPr>
              <a:t>chipset part of motherboard</a:t>
            </a:r>
          </a:p>
        </p:txBody>
      </p:sp>
      <p:sp>
        <p:nvSpPr>
          <p:cNvPr id="8200" name="Rectangle 42"/>
          <p:cNvSpPr>
            <a:spLocks noChangeArrowheads="1"/>
          </p:cNvSpPr>
          <p:nvPr/>
        </p:nvSpPr>
        <p:spPr bwMode="auto">
          <a:xfrm>
            <a:off x="6129338" y="2614613"/>
            <a:ext cx="1836737" cy="2401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1" name="Rectangle 44"/>
          <p:cNvSpPr>
            <a:spLocks noChangeArrowheads="1"/>
          </p:cNvSpPr>
          <p:nvPr/>
        </p:nvSpPr>
        <p:spPr bwMode="auto">
          <a:xfrm>
            <a:off x="6578600" y="4552950"/>
            <a:ext cx="666750" cy="282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2" name="Rectangle 45"/>
          <p:cNvSpPr>
            <a:spLocks noChangeArrowheads="1"/>
          </p:cNvSpPr>
          <p:nvPr/>
        </p:nvSpPr>
        <p:spPr bwMode="auto">
          <a:xfrm>
            <a:off x="6578600" y="3965575"/>
            <a:ext cx="657225"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000" dirty="0">
                <a:cs typeface="+mn-cs"/>
              </a:rPr>
              <a:t>link</a:t>
            </a:r>
          </a:p>
          <a:p>
            <a:pPr algn="ctr" eaLnBrk="1" hangingPunct="1">
              <a:defRPr/>
            </a:pPr>
            <a:r>
              <a:rPr lang="en-US" sz="1000" dirty="0">
                <a:cs typeface="+mn-cs"/>
              </a:rPr>
              <a:t>c</a:t>
            </a:r>
            <a:r>
              <a:rPr lang="en-US" sz="1000" i="0" dirty="0">
                <a:latin typeface="Arial" charset="0"/>
                <a:cs typeface="+mn-cs"/>
              </a:rPr>
              <a:t>ontroller</a:t>
            </a:r>
          </a:p>
          <a:p>
            <a:pPr algn="ctr" eaLnBrk="1" hangingPunct="1">
              <a:defRPr/>
            </a:pPr>
            <a:endParaRPr lang="en-US" sz="1200" i="0" dirty="0">
              <a:latin typeface="Arial" charset="0"/>
              <a:cs typeface="+mn-cs"/>
            </a:endParaRPr>
          </a:p>
        </p:txBody>
      </p:sp>
      <p:sp>
        <p:nvSpPr>
          <p:cNvPr id="8203" name="Text Box 46"/>
          <p:cNvSpPr txBox="1">
            <a:spLocks noChangeArrowheads="1"/>
          </p:cNvSpPr>
          <p:nvPr/>
        </p:nvSpPr>
        <p:spPr bwMode="auto">
          <a:xfrm>
            <a:off x="6501616" y="4520254"/>
            <a:ext cx="81358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800" i="0" dirty="0">
                <a:latin typeface="Arial" charset="0"/>
                <a:cs typeface="+mn-cs"/>
              </a:rPr>
              <a:t>physical</a:t>
            </a:r>
          </a:p>
          <a:p>
            <a:pPr algn="ctr" eaLnBrk="1" hangingPunct="1">
              <a:defRPr/>
            </a:pPr>
            <a:r>
              <a:rPr lang="en-US" sz="800" i="0" dirty="0">
                <a:latin typeface="Arial" charset="0"/>
                <a:cs typeface="+mn-cs"/>
              </a:rPr>
              <a:t>transmission</a:t>
            </a:r>
          </a:p>
        </p:txBody>
      </p:sp>
      <p:sp>
        <p:nvSpPr>
          <p:cNvPr id="54283" name="Freeform 47"/>
          <p:cNvSpPr>
            <a:spLocks/>
          </p:cNvSpPr>
          <p:nvPr/>
        </p:nvSpPr>
        <p:spPr bwMode="auto">
          <a:xfrm>
            <a:off x="6630988" y="3484563"/>
            <a:ext cx="200025"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205" name="Line 48"/>
          <p:cNvSpPr>
            <a:spLocks noChangeShapeType="1"/>
          </p:cNvSpPr>
          <p:nvPr/>
        </p:nvSpPr>
        <p:spPr bwMode="auto">
          <a:xfrm>
            <a:off x="6496050" y="3657600"/>
            <a:ext cx="13589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6" name="Line 49"/>
          <p:cNvSpPr>
            <a:spLocks noChangeShapeType="1"/>
          </p:cNvSpPr>
          <p:nvPr/>
        </p:nvSpPr>
        <p:spPr bwMode="auto">
          <a:xfrm flipV="1">
            <a:off x="6891338" y="3665538"/>
            <a:ext cx="0" cy="3000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7" name="Rectangle 50"/>
          <p:cNvSpPr>
            <a:spLocks noChangeArrowheads="1"/>
          </p:cNvSpPr>
          <p:nvPr/>
        </p:nvSpPr>
        <p:spPr bwMode="auto">
          <a:xfrm>
            <a:off x="6384925" y="2967038"/>
            <a:ext cx="657225" cy="51911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cpu</a:t>
            </a:r>
          </a:p>
        </p:txBody>
      </p:sp>
      <p:sp>
        <p:nvSpPr>
          <p:cNvPr id="8208" name="Rectangle 51"/>
          <p:cNvSpPr>
            <a:spLocks noChangeArrowheads="1"/>
          </p:cNvSpPr>
          <p:nvPr/>
        </p:nvSpPr>
        <p:spPr bwMode="auto">
          <a:xfrm>
            <a:off x="7204075" y="2968625"/>
            <a:ext cx="657225"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memory</a:t>
            </a:r>
          </a:p>
        </p:txBody>
      </p:sp>
      <p:sp>
        <p:nvSpPr>
          <p:cNvPr id="8209" name="Line 52"/>
          <p:cNvSpPr>
            <a:spLocks noChangeShapeType="1"/>
          </p:cNvSpPr>
          <p:nvPr/>
        </p:nvSpPr>
        <p:spPr bwMode="auto">
          <a:xfrm flipH="1" flipV="1">
            <a:off x="6704013" y="3484560"/>
            <a:ext cx="0" cy="1919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0" name="Line 53"/>
          <p:cNvSpPr>
            <a:spLocks noChangeShapeType="1"/>
          </p:cNvSpPr>
          <p:nvPr/>
        </p:nvSpPr>
        <p:spPr bwMode="auto">
          <a:xfrm flipH="1" flipV="1">
            <a:off x="7561263" y="3489325"/>
            <a:ext cx="1587" cy="1714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1" name="Text Box 54"/>
          <p:cNvSpPr txBox="1">
            <a:spLocks noChangeArrowheads="1"/>
          </p:cNvSpPr>
          <p:nvPr/>
        </p:nvSpPr>
        <p:spPr bwMode="auto">
          <a:xfrm>
            <a:off x="8008938" y="3786188"/>
            <a:ext cx="879475"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host </a:t>
            </a:r>
          </a:p>
          <a:p>
            <a:pPr eaLnBrk="1" hangingPunct="1">
              <a:defRPr/>
            </a:pPr>
            <a:r>
              <a:rPr lang="en-US" sz="1200" dirty="0">
                <a:latin typeface="Arial" charset="0"/>
                <a:cs typeface="+mn-cs"/>
              </a:rPr>
              <a:t>bus </a:t>
            </a:r>
          </a:p>
          <a:p>
            <a:pPr eaLnBrk="1" hangingPunct="1">
              <a:defRPr/>
            </a:pPr>
            <a:r>
              <a:rPr lang="en-US" sz="1200" dirty="0">
                <a:latin typeface="Arial" charset="0"/>
                <a:cs typeface="+mn-cs"/>
              </a:rPr>
              <a:t>(e.g., PCI)</a:t>
            </a:r>
          </a:p>
        </p:txBody>
      </p:sp>
      <p:sp>
        <p:nvSpPr>
          <p:cNvPr id="8212" name="Line 55"/>
          <p:cNvSpPr>
            <a:spLocks noChangeShapeType="1"/>
          </p:cNvSpPr>
          <p:nvPr/>
        </p:nvSpPr>
        <p:spPr bwMode="auto">
          <a:xfrm>
            <a:off x="6889749" y="4267200"/>
            <a:ext cx="1" cy="285751"/>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3" name="Line 56"/>
          <p:cNvSpPr>
            <a:spLocks noChangeShapeType="1"/>
          </p:cNvSpPr>
          <p:nvPr/>
        </p:nvSpPr>
        <p:spPr bwMode="auto">
          <a:xfrm>
            <a:off x="6889749" y="4833143"/>
            <a:ext cx="0" cy="366713"/>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4" name="Line 57"/>
          <p:cNvSpPr>
            <a:spLocks noChangeShapeType="1"/>
          </p:cNvSpPr>
          <p:nvPr/>
        </p:nvSpPr>
        <p:spPr bwMode="auto">
          <a:xfrm flipH="1" flipV="1">
            <a:off x="7686675" y="3662363"/>
            <a:ext cx="382588" cy="2682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5" name="Text Box 58"/>
          <p:cNvSpPr txBox="1">
            <a:spLocks noChangeArrowheads="1"/>
          </p:cNvSpPr>
          <p:nvPr/>
        </p:nvSpPr>
        <p:spPr bwMode="auto">
          <a:xfrm>
            <a:off x="7296150" y="5356225"/>
            <a:ext cx="135325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network interface</a:t>
            </a:r>
          </a:p>
          <a:p>
            <a:pPr eaLnBrk="1" hangingPunct="1">
              <a:defRPr/>
            </a:pPr>
            <a:r>
              <a:rPr lang="en-US" sz="1200" dirty="0">
                <a:latin typeface="Arial" charset="0"/>
                <a:cs typeface="+mn-cs"/>
              </a:rPr>
              <a:t>card</a:t>
            </a:r>
          </a:p>
        </p:txBody>
      </p:sp>
      <p:sp>
        <p:nvSpPr>
          <p:cNvPr id="8216" name="Line 59"/>
          <p:cNvSpPr>
            <a:spLocks noChangeShapeType="1"/>
          </p:cNvSpPr>
          <p:nvPr/>
        </p:nvSpPr>
        <p:spPr bwMode="auto">
          <a:xfrm flipH="1" flipV="1">
            <a:off x="7504113" y="4679950"/>
            <a:ext cx="271462" cy="7508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7" name="Rectangle 43"/>
          <p:cNvSpPr>
            <a:spLocks noChangeArrowheads="1"/>
          </p:cNvSpPr>
          <p:nvPr/>
        </p:nvSpPr>
        <p:spPr bwMode="auto">
          <a:xfrm>
            <a:off x="6330745" y="3884612"/>
            <a:ext cx="1122362" cy="1082675"/>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306260" name="Group 84"/>
          <p:cNvGrpSpPr>
            <a:grpSpLocks/>
          </p:cNvGrpSpPr>
          <p:nvPr/>
        </p:nvGrpSpPr>
        <p:grpSpPr bwMode="auto">
          <a:xfrm>
            <a:off x="5091113" y="2743200"/>
            <a:ext cx="1393825" cy="2090738"/>
            <a:chOff x="2691" y="1728"/>
            <a:chExt cx="878" cy="1317"/>
          </a:xfrm>
        </p:grpSpPr>
        <p:sp>
          <p:nvSpPr>
            <p:cNvPr id="54303" name="Freeform 62"/>
            <p:cNvSpPr>
              <a:spLocks/>
            </p:cNvSpPr>
            <p:nvPr/>
          </p:nvSpPr>
          <p:spPr bwMode="auto">
            <a:xfrm>
              <a:off x="3225" y="2509"/>
              <a:ext cx="344"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4304"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226"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27" name="Text Box 65"/>
            <p:cNvSpPr txBox="1">
              <a:spLocks noChangeArrowheads="1"/>
            </p:cNvSpPr>
            <p:nvPr/>
          </p:nvSpPr>
          <p:spPr bwMode="auto">
            <a:xfrm>
              <a:off x="2691" y="1728"/>
              <a:ext cx="572"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dirty="0">
                  <a:latin typeface="Arial" charset="0"/>
                  <a:cs typeface="+mn-cs"/>
                </a:rPr>
                <a:t>application</a:t>
              </a:r>
            </a:p>
            <a:p>
              <a:pPr algn="ctr" eaLnBrk="1" hangingPunct="1">
                <a:defRPr/>
              </a:pPr>
              <a:r>
                <a:rPr lang="en-US" sz="1200" i="0" dirty="0">
                  <a:latin typeface="Arial" charset="0"/>
                  <a:cs typeface="+mn-cs"/>
                </a:rPr>
                <a:t>transport</a:t>
              </a:r>
            </a:p>
            <a:p>
              <a:pPr algn="ctr" eaLnBrk="1" hangingPunct="1">
                <a:defRPr/>
              </a:pPr>
              <a:r>
                <a:rPr lang="en-US" sz="1200" i="0" dirty="0">
                  <a:latin typeface="Arial" charset="0"/>
                  <a:cs typeface="+mn-cs"/>
                </a:rPr>
                <a:t>network</a:t>
              </a:r>
            </a:p>
            <a:p>
              <a:pPr algn="ctr" eaLnBrk="1" hangingPunct="1">
                <a:defRPr/>
              </a:pPr>
              <a:r>
                <a:rPr lang="en-US" sz="1200" i="0" dirty="0">
                  <a:latin typeface="Arial" charset="0"/>
                  <a:cs typeface="+mn-cs"/>
                </a:rPr>
                <a:t>link</a:t>
              </a:r>
            </a:p>
          </p:txBody>
        </p:sp>
        <p:sp>
          <p:nvSpPr>
            <p:cNvPr id="8228" name="Line 66"/>
            <p:cNvSpPr>
              <a:spLocks noChangeShapeType="1"/>
            </p:cNvSpPr>
            <p:nvPr/>
          </p:nvSpPr>
          <p:spPr bwMode="auto">
            <a:xfrm>
              <a:off x="2737" y="1886"/>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29" name="Line 67"/>
            <p:cNvSpPr>
              <a:spLocks noChangeShapeType="1"/>
            </p:cNvSpPr>
            <p:nvPr/>
          </p:nvSpPr>
          <p:spPr bwMode="auto">
            <a:xfrm>
              <a:off x="2737" y="1991"/>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0" name="Line 68"/>
            <p:cNvSpPr>
              <a:spLocks noChangeShapeType="1"/>
            </p:cNvSpPr>
            <p:nvPr/>
          </p:nvSpPr>
          <p:spPr bwMode="auto">
            <a:xfrm>
              <a:off x="2735" y="209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1" name="Line 69"/>
            <p:cNvSpPr>
              <a:spLocks noChangeShapeType="1"/>
            </p:cNvSpPr>
            <p:nvPr/>
          </p:nvSpPr>
          <p:spPr bwMode="auto">
            <a:xfrm>
              <a:off x="2738" y="2206"/>
              <a:ext cx="484" cy="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2" name="Rectangle 70"/>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3" name="Line 71"/>
            <p:cNvSpPr>
              <a:spLocks noChangeShapeType="1"/>
            </p:cNvSpPr>
            <p:nvPr/>
          </p:nvSpPr>
          <p:spPr bwMode="auto">
            <a:xfrm>
              <a:off x="2738" y="222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4" name="Line 72"/>
            <p:cNvSpPr>
              <a:spLocks noChangeShapeType="1"/>
            </p:cNvSpPr>
            <p:nvPr/>
          </p:nvSpPr>
          <p:spPr bwMode="auto">
            <a:xfrm>
              <a:off x="3225" y="2218"/>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5"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6" name="Text Box 74"/>
            <p:cNvSpPr txBox="1">
              <a:spLocks noChangeArrowheads="1"/>
            </p:cNvSpPr>
            <p:nvPr/>
          </p:nvSpPr>
          <p:spPr bwMode="auto">
            <a:xfrm>
              <a:off x="2745" y="2345"/>
              <a:ext cx="462" cy="6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r>
                <a:rPr lang="en-US" sz="1200" i="0" dirty="0">
                  <a:latin typeface="Arial" charset="0"/>
                  <a:cs typeface="+mn-cs"/>
                </a:rPr>
                <a:t>link</a:t>
              </a:r>
            </a:p>
            <a:p>
              <a:pPr algn="ctr" eaLnBrk="1" hangingPunct="1">
                <a:defRPr/>
              </a:pPr>
              <a:r>
                <a:rPr lang="en-US" sz="1200" i="0" dirty="0">
                  <a:latin typeface="Arial" charset="0"/>
                  <a:cs typeface="+mn-cs"/>
                </a:rPr>
                <a:t>physical</a:t>
              </a:r>
            </a:p>
          </p:txBody>
        </p:sp>
        <p:sp>
          <p:nvSpPr>
            <p:cNvPr id="8237" name="Line 75"/>
            <p:cNvSpPr>
              <a:spLocks noChangeShapeType="1"/>
            </p:cNvSpPr>
            <p:nvPr/>
          </p:nvSpPr>
          <p:spPr bwMode="auto">
            <a:xfrm>
              <a:off x="2737" y="2526"/>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8" name="Line 76"/>
            <p:cNvSpPr>
              <a:spLocks noChangeShapeType="1"/>
            </p:cNvSpPr>
            <p:nvPr/>
          </p:nvSpPr>
          <p:spPr bwMode="auto">
            <a:xfrm>
              <a:off x="2737" y="2632"/>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9" name="Line 77"/>
            <p:cNvSpPr>
              <a:spLocks noChangeShapeType="1"/>
            </p:cNvSpPr>
            <p:nvPr/>
          </p:nvSpPr>
          <p:spPr bwMode="auto">
            <a:xfrm>
              <a:off x="2735" y="2721"/>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0" name="Line 78"/>
            <p:cNvSpPr>
              <a:spLocks noChangeShapeType="1"/>
            </p:cNvSpPr>
            <p:nvPr/>
          </p:nvSpPr>
          <p:spPr bwMode="auto">
            <a:xfrm>
              <a:off x="2733" y="2836"/>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1" name="Rectangle 79"/>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2" name="Line 80"/>
            <p:cNvSpPr>
              <a:spLocks noChangeShapeType="1"/>
            </p:cNvSpPr>
            <p:nvPr/>
          </p:nvSpPr>
          <p:spPr bwMode="auto">
            <a:xfrm>
              <a:off x="2737" y="261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3" name="Line 81"/>
            <p:cNvSpPr>
              <a:spLocks noChangeShapeType="1"/>
            </p:cNvSpPr>
            <p:nvPr/>
          </p:nvSpPr>
          <p:spPr bwMode="auto">
            <a:xfrm>
              <a:off x="3226" y="2614"/>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4" name="Rectangle 82"/>
            <p:cNvSpPr>
              <a:spLocks noChangeArrowheads="1"/>
            </p:cNvSpPr>
            <p:nvPr/>
          </p:nvSpPr>
          <p:spPr bwMode="auto">
            <a:xfrm>
              <a:off x="2736" y="1778"/>
              <a:ext cx="490" cy="431"/>
            </a:xfrm>
            <a:prstGeom prst="rect">
              <a:avLst/>
            </a:prstGeom>
            <a:noFill/>
            <a:ln w="127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5" name="Rectangle 83"/>
            <p:cNvSpPr>
              <a:spLocks noChangeArrowheads="1"/>
            </p:cNvSpPr>
            <p:nvPr/>
          </p:nvSpPr>
          <p:spPr bwMode="auto">
            <a:xfrm>
              <a:off x="2733" y="2721"/>
              <a:ext cx="489" cy="219"/>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pic>
        <p:nvPicPr>
          <p:cNvPr id="8219"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00" y="1122363"/>
            <a:ext cx="1350963" cy="1350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220"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317625"/>
            <a:ext cx="1143000" cy="1171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54300" name="Group 89"/>
          <p:cNvGrpSpPr>
            <a:grpSpLocks/>
          </p:cNvGrpSpPr>
          <p:nvPr/>
        </p:nvGrpSpPr>
        <p:grpSpPr bwMode="auto">
          <a:xfrm>
            <a:off x="5062538" y="5251450"/>
            <a:ext cx="1109662" cy="1095375"/>
            <a:chOff x="-44" y="1473"/>
            <a:chExt cx="981" cy="1105"/>
          </a:xfrm>
        </p:grpSpPr>
        <p:pic>
          <p:nvPicPr>
            <p:cNvPr id="54301" name="Picture 9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302" name="Freeform 9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5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6</a:t>
            </a:fld>
            <a:endParaRPr lang="en-US" sz="1200" dirty="0">
              <a:latin typeface="Tahoma" charset="0"/>
            </a:endParaRPr>
          </a:p>
        </p:txBody>
      </p:sp>
      <p:sp>
        <p:nvSpPr>
          <p:cNvPr id="5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3B5DF44F-E3AB-FA48-B807-A452BE63857C}"/>
              </a:ext>
            </a:extLst>
          </p:cNvPr>
          <p:cNvCxnSpPr>
            <a:cxnSpLocks/>
          </p:cNvCxnSpPr>
          <p:nvPr/>
        </p:nvCxnSpPr>
        <p:spPr bwMode="auto">
          <a:xfrm>
            <a:off x="4153359" y="2743200"/>
            <a:ext cx="909179" cy="15763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Straight Arrow Connector 55">
            <a:extLst>
              <a:ext uri="{FF2B5EF4-FFF2-40B4-BE49-F238E27FC236}">
                <a16:creationId xmlns:a16="http://schemas.microsoft.com/office/drawing/2014/main" id="{14457FA6-F15F-D144-BD62-148C7BAD53FE}"/>
              </a:ext>
            </a:extLst>
          </p:cNvPr>
          <p:cNvCxnSpPr>
            <a:cxnSpLocks/>
          </p:cNvCxnSpPr>
          <p:nvPr/>
        </p:nvCxnSpPr>
        <p:spPr bwMode="auto">
          <a:xfrm>
            <a:off x="4473575" y="2269475"/>
            <a:ext cx="647013" cy="11595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05176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317195" y="242498"/>
            <a:ext cx="8540366" cy="850190"/>
          </a:xfrm>
        </p:spPr>
        <p:txBody>
          <a:bodyPr/>
          <a:lstStyle/>
          <a:p>
            <a:r>
              <a:rPr lang="en-US" dirty="0">
                <a:ea typeface="ＭＳ Ｐゴシック" pitchFamily="34" charset="-128"/>
              </a:rPr>
              <a:t>IPv6 Address and Abbreviation rules</a:t>
            </a:r>
          </a:p>
        </p:txBody>
      </p:sp>
      <p:sp>
        <p:nvSpPr>
          <p:cNvPr id="3076" name="Content Placeholder 2"/>
          <p:cNvSpPr>
            <a:spLocks noGrp="1"/>
          </p:cNvSpPr>
          <p:nvPr>
            <p:ph idx="1"/>
          </p:nvPr>
        </p:nvSpPr>
        <p:spPr>
          <a:xfrm>
            <a:off x="581600" y="1879901"/>
            <a:ext cx="7886700" cy="3617029"/>
          </a:xfrm>
        </p:spPr>
        <p:txBody>
          <a:bodyPr>
            <a:noAutofit/>
          </a:bodyPr>
          <a:lstStyle/>
          <a:p>
            <a:pPr marL="385763" indent="-385763">
              <a:buFont typeface="+mj-lt"/>
              <a:buAutoNum type="arabicPeriod"/>
              <a:tabLst>
                <a:tab pos="6518672" algn="r"/>
              </a:tabLst>
            </a:pPr>
            <a:r>
              <a:rPr lang="en-US" dirty="0">
                <a:ea typeface="ＭＳ Ｐゴシック" pitchFamily="34" charset="-128"/>
              </a:rPr>
              <a:t>Leading zeros in a block can be omitted</a:t>
            </a:r>
          </a:p>
          <a:p>
            <a:pPr>
              <a:buNone/>
              <a:tabLst>
                <a:tab pos="1360885" algn="l"/>
                <a:tab pos="5199460" algn="l"/>
                <a:tab pos="7664054" algn="r"/>
              </a:tabLst>
            </a:pPr>
            <a:r>
              <a:rPr lang="en-US" b="1" dirty="0">
                <a:solidFill>
                  <a:srgbClr val="FF0000"/>
                </a:solidFill>
                <a:latin typeface="Courier New" pitchFamily="49" charset="0"/>
                <a:ea typeface="ＭＳ Ｐゴシック" pitchFamily="34" charset="-128"/>
                <a:cs typeface="Courier New" pitchFamily="49" charset="0"/>
              </a:rPr>
              <a:t>		</a:t>
            </a:r>
            <a:endParaRPr lang="en-US" dirty="0">
              <a:ea typeface="ＭＳ Ｐゴシック" pitchFamily="34" charset="-128"/>
            </a:endParaRPr>
          </a:p>
          <a:p>
            <a:pPr>
              <a:buNone/>
              <a:tabLst>
                <a:tab pos="1360885" algn="l"/>
                <a:tab pos="5199460" algn="l"/>
                <a:tab pos="7664054" algn="r"/>
              </a:tabLst>
            </a:pPr>
            <a:endParaRPr lang="en-US" dirty="0">
              <a:ea typeface="ＭＳ Ｐゴシック" pitchFamily="34" charset="-128"/>
            </a:endParaRPr>
          </a:p>
          <a:p>
            <a:pPr marL="385763" indent="-385763">
              <a:buAutoNum type="arabicPeriod" startAt="2"/>
              <a:tabLst>
                <a:tab pos="1360885" algn="l"/>
                <a:tab pos="5199460" algn="l"/>
                <a:tab pos="7664054" algn="r"/>
              </a:tabLst>
            </a:pPr>
            <a:r>
              <a:rPr lang="en-US" dirty="0">
                <a:ea typeface="ＭＳ Ｐゴシック" pitchFamily="34" charset="-128"/>
              </a:rPr>
              <a:t>One (but only one) group of contiguous blocks with all zeros can be replaced by a double colon</a:t>
            </a:r>
          </a:p>
          <a:p>
            <a:pPr marL="385763" indent="-385763">
              <a:buAutoNum type="arabicPeriod" startAt="2"/>
              <a:tabLst>
                <a:tab pos="1360885" algn="l"/>
                <a:tab pos="5199460" algn="l"/>
                <a:tab pos="7664054" algn="r"/>
              </a:tabLst>
            </a:pPr>
            <a:endParaRPr lang="en-US" dirty="0">
              <a:ea typeface="ＭＳ Ｐゴシック" pitchFamily="34" charset="-128"/>
            </a:endParaRPr>
          </a:p>
          <a:p>
            <a:pPr>
              <a:buNone/>
              <a:tabLst>
                <a:tab pos="1360885" algn="l"/>
                <a:tab pos="5199460" algn="l"/>
                <a:tab pos="7664054" algn="r"/>
              </a:tabLst>
            </a:pPr>
            <a:r>
              <a:rPr lang="en-US" b="1" dirty="0">
                <a:solidFill>
                  <a:srgbClr val="FF0000"/>
                </a:solidFill>
                <a:latin typeface="Courier New" pitchFamily="49" charset="0"/>
                <a:ea typeface="ＭＳ Ｐゴシック" pitchFamily="34" charset="-128"/>
                <a:cs typeface="Courier New" pitchFamily="49" charset="0"/>
              </a:rPr>
              <a:t>	</a:t>
            </a:r>
          </a:p>
          <a:p>
            <a:pPr>
              <a:buNone/>
              <a:tabLst>
                <a:tab pos="1360885" algn="l"/>
                <a:tab pos="5199460" algn="l"/>
                <a:tab pos="7664054" algn="r"/>
              </a:tabLst>
            </a:pPr>
            <a:endParaRPr lang="en-US" b="1" dirty="0">
              <a:solidFill>
                <a:srgbClr val="FF0000"/>
              </a:solidFill>
              <a:latin typeface="Courier New" pitchFamily="49" charset="0"/>
              <a:ea typeface="ＭＳ Ｐゴシック" pitchFamily="34" charset="-128"/>
              <a:cs typeface="Courier New" pitchFamily="49" charset="0"/>
            </a:endParaRPr>
          </a:p>
          <a:p>
            <a:pPr>
              <a:buNone/>
              <a:tabLst>
                <a:tab pos="1360885" algn="l"/>
                <a:tab pos="5199460" algn="l"/>
                <a:tab pos="7664054" algn="r"/>
              </a:tabLst>
            </a:pPr>
            <a:r>
              <a:rPr lang="en-US" b="1" dirty="0">
                <a:solidFill>
                  <a:schemeClr val="accent5">
                    <a:lumMod val="75000"/>
                  </a:schemeClr>
                </a:solidFill>
                <a:ea typeface="ＭＳ Ｐゴシック" pitchFamily="34" charset="-128"/>
              </a:rPr>
              <a:t>	</a:t>
            </a:r>
            <a:br>
              <a:rPr lang="en-US" b="1" dirty="0">
                <a:solidFill>
                  <a:schemeClr val="accent5">
                    <a:lumMod val="75000"/>
                  </a:schemeClr>
                </a:solidFill>
                <a:ea typeface="ＭＳ Ｐゴシック" pitchFamily="34" charset="-128"/>
              </a:rPr>
            </a:br>
            <a:endParaRPr lang="en-US" dirty="0">
              <a:ea typeface="ＭＳ Ｐゴシック" pitchFamily="34" charset="-128"/>
            </a:endParaRPr>
          </a:p>
        </p:txBody>
      </p:sp>
      <p:sp>
        <p:nvSpPr>
          <p:cNvPr id="2" name="Rectangle 1">
            <a:extLst>
              <a:ext uri="{FF2B5EF4-FFF2-40B4-BE49-F238E27FC236}">
                <a16:creationId xmlns:a16="http://schemas.microsoft.com/office/drawing/2014/main" id="{DCA53B7E-A0CF-AA4F-A9B5-30023D79C2E2}"/>
              </a:ext>
            </a:extLst>
          </p:cNvPr>
          <p:cNvSpPr/>
          <p:nvPr/>
        </p:nvSpPr>
        <p:spPr>
          <a:xfrm>
            <a:off x="581600" y="2536149"/>
            <a:ext cx="4447602"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FE80:0000:0000:0000:002A:0000:0000:0A81</a:t>
            </a:r>
            <a:endParaRPr lang="en-US" sz="1500" dirty="0">
              <a:solidFill>
                <a:schemeClr val="tx1"/>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E9D7DEC2-6B5E-764F-85B2-FE9240D0FFC7}"/>
              </a:ext>
            </a:extLst>
          </p:cNvPr>
          <p:cNvSpPr/>
          <p:nvPr/>
        </p:nvSpPr>
        <p:spPr>
          <a:xfrm>
            <a:off x="6058053" y="2536149"/>
            <a:ext cx="265963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FE80:0:0:0:2A:0:0:A81</a:t>
            </a:r>
          </a:p>
        </p:txBody>
      </p:sp>
      <p:sp>
        <p:nvSpPr>
          <p:cNvPr id="10" name="Rectangle 9">
            <a:extLst>
              <a:ext uri="{FF2B5EF4-FFF2-40B4-BE49-F238E27FC236}">
                <a16:creationId xmlns:a16="http://schemas.microsoft.com/office/drawing/2014/main" id="{160A7C03-84FB-B344-83ED-79C3CF17D4DD}"/>
              </a:ext>
            </a:extLst>
          </p:cNvPr>
          <p:cNvSpPr/>
          <p:nvPr/>
        </p:nvSpPr>
        <p:spPr>
          <a:xfrm>
            <a:off x="9718743" y="3302268"/>
            <a:ext cx="2659639" cy="4609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FE80:0:0:0:2A:0:FE04:A81</a:t>
            </a:r>
          </a:p>
        </p:txBody>
      </p:sp>
      <p:cxnSp>
        <p:nvCxnSpPr>
          <p:cNvPr id="4" name="Straight Arrow Connector 3">
            <a:extLst>
              <a:ext uri="{FF2B5EF4-FFF2-40B4-BE49-F238E27FC236}">
                <a16:creationId xmlns:a16="http://schemas.microsoft.com/office/drawing/2014/main" id="{CDE5FE04-8EDD-6947-AB84-AFF2B90E134E}"/>
              </a:ext>
            </a:extLst>
          </p:cNvPr>
          <p:cNvCxnSpPr/>
          <p:nvPr/>
        </p:nvCxnSpPr>
        <p:spPr>
          <a:xfrm>
            <a:off x="5140411" y="2754012"/>
            <a:ext cx="722870" cy="0"/>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2A2C9CA-4A60-1342-8502-AF9F73EC0104}"/>
              </a:ext>
            </a:extLst>
          </p:cNvPr>
          <p:cNvGrpSpPr/>
          <p:nvPr/>
        </p:nvGrpSpPr>
        <p:grpSpPr>
          <a:xfrm>
            <a:off x="1163989" y="4155400"/>
            <a:ext cx="6721922" cy="2251648"/>
            <a:chOff x="1112262" y="3688416"/>
            <a:chExt cx="6721922" cy="2251648"/>
          </a:xfrm>
        </p:grpSpPr>
        <p:sp>
          <p:nvSpPr>
            <p:cNvPr id="8" name="Rectangle 7">
              <a:extLst>
                <a:ext uri="{FF2B5EF4-FFF2-40B4-BE49-F238E27FC236}">
                  <a16:creationId xmlns:a16="http://schemas.microsoft.com/office/drawing/2014/main" id="{3AFD1820-1C68-7F40-B47D-834E5B1A58C8}"/>
                </a:ext>
              </a:extLst>
            </p:cNvPr>
            <p:cNvSpPr/>
            <p:nvPr/>
          </p:nvSpPr>
          <p:spPr>
            <a:xfrm>
              <a:off x="1112262" y="4068387"/>
              <a:ext cx="265963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FE80:0:0:0:2A:0:0:A81</a:t>
              </a:r>
            </a:p>
          </p:txBody>
        </p:sp>
        <p:sp>
          <p:nvSpPr>
            <p:cNvPr id="9" name="Rectangle 8">
              <a:extLst>
                <a:ext uri="{FF2B5EF4-FFF2-40B4-BE49-F238E27FC236}">
                  <a16:creationId xmlns:a16="http://schemas.microsoft.com/office/drawing/2014/main" id="{A7CC4DA5-9DA5-AC49-BA96-F9EE0D1E4EC1}"/>
                </a:ext>
              </a:extLst>
            </p:cNvPr>
            <p:cNvSpPr/>
            <p:nvPr/>
          </p:nvSpPr>
          <p:spPr>
            <a:xfrm>
              <a:off x="5251776" y="3688416"/>
              <a:ext cx="2177725"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FE80::2A:0:0:A81</a:t>
              </a:r>
            </a:p>
          </p:txBody>
        </p:sp>
        <p:sp>
          <p:nvSpPr>
            <p:cNvPr id="11" name="Rectangle 10">
              <a:extLst>
                <a:ext uri="{FF2B5EF4-FFF2-40B4-BE49-F238E27FC236}">
                  <a16:creationId xmlns:a16="http://schemas.microsoft.com/office/drawing/2014/main" id="{5D3FA010-BDF5-8C48-9CEF-9FB43306FCB3}"/>
                </a:ext>
              </a:extLst>
            </p:cNvPr>
            <p:cNvSpPr/>
            <p:nvPr/>
          </p:nvSpPr>
          <p:spPr>
            <a:xfrm>
              <a:off x="5251775" y="4476160"/>
              <a:ext cx="258240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FE80:0:0:0:2A::A81</a:t>
              </a:r>
            </a:p>
          </p:txBody>
        </p:sp>
        <p:cxnSp>
          <p:nvCxnSpPr>
            <p:cNvPr id="14" name="Straight Arrow Connector 13">
              <a:extLst>
                <a:ext uri="{FF2B5EF4-FFF2-40B4-BE49-F238E27FC236}">
                  <a16:creationId xmlns:a16="http://schemas.microsoft.com/office/drawing/2014/main" id="{8A21DB94-B75F-6A49-97BF-46A5E3F4441A}"/>
                </a:ext>
              </a:extLst>
            </p:cNvPr>
            <p:cNvCxnSpPr>
              <a:cxnSpLocks/>
            </p:cNvCxnSpPr>
            <p:nvPr/>
          </p:nvCxnSpPr>
          <p:spPr>
            <a:xfrm flipV="1">
              <a:off x="3988143" y="3897012"/>
              <a:ext cx="1041058" cy="386149"/>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53F9852-AB1E-BC4E-BBB0-78B282557C64}"/>
                </a:ext>
              </a:extLst>
            </p:cNvPr>
            <p:cNvCxnSpPr>
              <a:cxnSpLocks/>
            </p:cNvCxnSpPr>
            <p:nvPr/>
          </p:nvCxnSpPr>
          <p:spPr>
            <a:xfrm>
              <a:off x="3985053" y="4283160"/>
              <a:ext cx="1041058" cy="386149"/>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44E8A0-F260-E549-8E84-0B45FCB8EB01}"/>
                </a:ext>
              </a:extLst>
            </p:cNvPr>
            <p:cNvSpPr/>
            <p:nvPr/>
          </p:nvSpPr>
          <p:spPr>
            <a:xfrm>
              <a:off x="5267016" y="5337810"/>
              <a:ext cx="2558725" cy="6022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b="1" dirty="0">
                  <a:solidFill>
                    <a:schemeClr val="tx1"/>
                  </a:solidFill>
                  <a:latin typeface="Consolas" panose="020B0609020204030204" pitchFamily="49" charset="0"/>
                  <a:ea typeface="ＭＳ Ｐゴシック" pitchFamily="34" charset="-128"/>
                  <a:cs typeface="Consolas" panose="020B0609020204030204" pitchFamily="49" charset="0"/>
                </a:rPr>
                <a:t>FE80::2A:0:0:A81</a:t>
              </a:r>
            </a:p>
          </p:txBody>
        </p:sp>
      </p:grpSp>
      <p:sp>
        <p:nvSpPr>
          <p:cNvPr id="3" name="Slide Number Placeholder 2">
            <a:extLst>
              <a:ext uri="{FF2B5EF4-FFF2-40B4-BE49-F238E27FC236}">
                <a16:creationId xmlns:a16="http://schemas.microsoft.com/office/drawing/2014/main" id="{CC4597F3-F5A9-8A48-AEA5-AD6C5B6BADA0}"/>
              </a:ext>
            </a:extLst>
          </p:cNvPr>
          <p:cNvSpPr>
            <a:spLocks noGrp="1"/>
          </p:cNvSpPr>
          <p:nvPr>
            <p:ph type="sldNum" sz="quarter" idx="12"/>
          </p:nvPr>
        </p:nvSpPr>
        <p:spPr/>
        <p:txBody>
          <a:bodyPr/>
          <a:lstStyle/>
          <a:p>
            <a:fld id="{6DDFBD2C-A080-5A4B-B075-F8D248F9258F}" type="slidenum">
              <a:rPr lang="en-US" smtClean="0"/>
              <a:t>60</a:t>
            </a:fld>
            <a:endParaRPr lang="en-US" dirty="0"/>
          </a:p>
        </p:txBody>
      </p:sp>
      <p:sp>
        <p:nvSpPr>
          <p:cNvPr id="5" name="TextBox 4">
            <a:extLst>
              <a:ext uri="{FF2B5EF4-FFF2-40B4-BE49-F238E27FC236}">
                <a16:creationId xmlns:a16="http://schemas.microsoft.com/office/drawing/2014/main" id="{37A87C06-6A5E-8145-A0F1-39B36F48A86C}"/>
              </a:ext>
            </a:extLst>
          </p:cNvPr>
          <p:cNvSpPr txBox="1"/>
          <p:nvPr/>
        </p:nvSpPr>
        <p:spPr>
          <a:xfrm>
            <a:off x="1713883" y="5777350"/>
            <a:ext cx="3058108" cy="646331"/>
          </a:xfrm>
          <a:prstGeom prst="rect">
            <a:avLst/>
          </a:prstGeom>
          <a:noFill/>
        </p:spPr>
        <p:txBody>
          <a:bodyPr wrap="square" rtlCol="0">
            <a:spAutoFit/>
          </a:bodyPr>
          <a:lstStyle/>
          <a:p>
            <a:r>
              <a:rPr lang="en-US" b="1" dirty="0">
                <a:solidFill>
                  <a:schemeClr val="accent5">
                    <a:lumMod val="75000"/>
                  </a:schemeClr>
                </a:solidFill>
                <a:ea typeface="ＭＳ Ｐゴシック" pitchFamily="34" charset="-128"/>
              </a:rPr>
              <a:t>Best abbreviation yields</a:t>
            </a:r>
            <a:br>
              <a:rPr lang="en-US" b="1" dirty="0">
                <a:solidFill>
                  <a:schemeClr val="accent5">
                    <a:lumMod val="75000"/>
                  </a:schemeClr>
                </a:solidFill>
                <a:ea typeface="ＭＳ Ｐゴシック" pitchFamily="34" charset="-128"/>
              </a:rPr>
            </a:br>
            <a:r>
              <a:rPr lang="en-US" b="1" dirty="0">
                <a:solidFill>
                  <a:schemeClr val="accent5">
                    <a:lumMod val="75000"/>
                  </a:schemeClr>
                </a:solidFill>
                <a:ea typeface="ＭＳ Ｐゴシック" pitchFamily="34" charset="-128"/>
              </a:rPr>
              <a:t>the correct notation:</a:t>
            </a:r>
          </a:p>
        </p:txBody>
      </p:sp>
      <p:pic>
        <p:nvPicPr>
          <p:cNvPr id="17" name="Picture 5" descr="underline_base">
            <a:extLst>
              <a:ext uri="{FF2B5EF4-FFF2-40B4-BE49-F238E27FC236}">
                <a16:creationId xmlns:a16="http://schemas.microsoft.com/office/drawing/2014/main" id="{DEA7CB01-2446-7949-AC5F-0253E1CD4D1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96" y="1092689"/>
            <a:ext cx="8400496" cy="259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D563BAC0-0856-B74B-802C-B98FB715496F}"/>
              </a:ext>
            </a:extLst>
          </p:cNvPr>
          <p:cNvSpPr/>
          <p:nvPr/>
        </p:nvSpPr>
        <p:spPr>
          <a:xfrm>
            <a:off x="2116224" y="1322631"/>
            <a:ext cx="4447602"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FE80:0000:0000:0000:002A:0000:0000:0A81</a:t>
            </a:r>
            <a:endParaRPr lang="en-US" sz="150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035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5"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364F5B8C-794A-8B47-8AEA-DB9D4C1748CE}"/>
              </a:ext>
            </a:extLst>
          </p:cNvPr>
          <p:cNvSpPr txBox="1">
            <a:spLocks noChangeArrowheads="1"/>
          </p:cNvSpPr>
          <p:nvPr/>
        </p:nvSpPr>
        <p:spPr bwMode="auto">
          <a:xfrm>
            <a:off x="820582" y="1334774"/>
            <a:ext cx="7425187" cy="4990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85000" lnSpcReduction="20000"/>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tabLst>
                <a:tab pos="3515916" algn="l"/>
                <a:tab pos="3731419" algn="l"/>
              </a:tabLst>
            </a:pPr>
            <a:r>
              <a:rPr lang="en-CA" kern="0" dirty="0"/>
              <a:t>IPv6 addresses are written in CIDR notation</a:t>
            </a:r>
          </a:p>
          <a:p>
            <a:pPr marL="0" indent="0">
              <a:buFont typeface="Wingdings" charset="2"/>
              <a:buNone/>
              <a:tabLst>
                <a:tab pos="658416" algn="l"/>
                <a:tab pos="3515916" algn="l"/>
                <a:tab pos="3731419" algn="l"/>
              </a:tabLst>
            </a:pPr>
            <a:r>
              <a:rPr lang="en-US" sz="1800" b="1" kern="0" dirty="0">
                <a:solidFill>
                  <a:srgbClr val="FF0000"/>
                </a:solidFill>
                <a:latin typeface="Consolas" panose="020B0609020204030204" pitchFamily="49" charset="0"/>
                <a:cs typeface="Consolas" panose="020B0609020204030204" pitchFamily="49" charset="0"/>
              </a:rPr>
              <a:t>	</a:t>
            </a:r>
          </a:p>
          <a:p>
            <a:pPr marL="0" indent="0">
              <a:buFont typeface="Wingdings" charset="2"/>
              <a:buNone/>
              <a:tabLst>
                <a:tab pos="658416" algn="l"/>
                <a:tab pos="3515916" algn="l"/>
                <a:tab pos="3731419" algn="l"/>
              </a:tabLst>
            </a:pPr>
            <a:r>
              <a:rPr lang="en-US" sz="1800" b="1" kern="0" dirty="0">
                <a:solidFill>
                  <a:srgbClr val="FF0000"/>
                </a:solidFill>
                <a:latin typeface="Consolas" panose="020B0609020204030204" pitchFamily="49" charset="0"/>
                <a:cs typeface="Consolas" panose="020B0609020204030204" pitchFamily="49" charset="0"/>
              </a:rPr>
              <a:t>	</a:t>
            </a:r>
            <a:r>
              <a:rPr lang="en-US" sz="2200" b="1" kern="0" dirty="0">
                <a:solidFill>
                  <a:srgbClr val="FF0000"/>
                </a:solidFill>
                <a:latin typeface="Consolas" panose="020B0609020204030204" pitchFamily="49" charset="0"/>
                <a:cs typeface="Consolas" panose="020B0609020204030204" pitchFamily="49" charset="0"/>
              </a:rPr>
              <a:t>2607:F2C0:92C7:4A00:1053:D1D1:66E9:41EA/64</a:t>
            </a:r>
            <a:r>
              <a:rPr lang="en-US" sz="1800" b="1" kern="0" dirty="0">
                <a:latin typeface="Consolas" panose="020B0609020204030204" pitchFamily="49" charset="0"/>
                <a:cs typeface="Consolas" panose="020B0609020204030204" pitchFamily="49" charset="0"/>
              </a:rPr>
              <a:t>	</a:t>
            </a:r>
            <a:endParaRPr lang="en-US" kern="0" dirty="0"/>
          </a:p>
          <a:p>
            <a:pPr>
              <a:lnSpc>
                <a:spcPct val="120000"/>
              </a:lnSpc>
              <a:spcBef>
                <a:spcPts val="600"/>
              </a:spcBef>
              <a:tabLst>
                <a:tab pos="3515916" algn="l"/>
                <a:tab pos="3731419" algn="l"/>
              </a:tabLst>
            </a:pPr>
            <a:r>
              <a:rPr lang="en-US" kern="0" dirty="0"/>
              <a:t>The number after the slash (</a:t>
            </a:r>
            <a:r>
              <a:rPr lang="en-US" b="1" kern="0" dirty="0">
                <a:solidFill>
                  <a:srgbClr val="C00000"/>
                </a:solidFill>
              </a:rPr>
              <a:t>/</a:t>
            </a:r>
            <a:r>
              <a:rPr lang="en-US" kern="0" dirty="0"/>
              <a:t>) is the prefix length, which identifies the network part (</a:t>
            </a:r>
            <a:r>
              <a:rPr lang="en-US" kern="0" dirty="0">
                <a:solidFill>
                  <a:srgbClr val="C00000"/>
                </a:solidFill>
              </a:rPr>
              <a:t>network prefix</a:t>
            </a:r>
            <a:r>
              <a:rPr lang="en-US" kern="0" dirty="0"/>
              <a:t>)</a:t>
            </a:r>
          </a:p>
          <a:p>
            <a:pPr>
              <a:tabLst>
                <a:tab pos="3515916" algn="l"/>
                <a:tab pos="3731419" algn="l"/>
              </a:tabLst>
            </a:pPr>
            <a:endParaRPr lang="en-US" kern="0" dirty="0"/>
          </a:p>
          <a:p>
            <a:pPr>
              <a:tabLst>
                <a:tab pos="3515916" algn="l"/>
                <a:tab pos="3731419" algn="l"/>
              </a:tabLst>
            </a:pPr>
            <a:endParaRPr lang="en-US" kern="0" dirty="0"/>
          </a:p>
          <a:p>
            <a:pPr>
              <a:tabLst>
                <a:tab pos="3515916" algn="l"/>
                <a:tab pos="3731419" algn="l"/>
              </a:tabLst>
            </a:pPr>
            <a:endParaRPr lang="en-US" kern="0" dirty="0"/>
          </a:p>
          <a:p>
            <a:pPr marL="0" indent="0">
              <a:buFont typeface="Wingdings" charset="2"/>
              <a:buNone/>
              <a:tabLst>
                <a:tab pos="3515916" algn="l"/>
                <a:tab pos="3731419" algn="l"/>
              </a:tabLst>
            </a:pPr>
            <a:endParaRPr lang="en-US" kern="0" dirty="0"/>
          </a:p>
          <a:p>
            <a:pPr>
              <a:tabLst>
                <a:tab pos="3515916" algn="l"/>
                <a:tab pos="3731419" algn="l"/>
              </a:tabLst>
            </a:pPr>
            <a:endParaRPr lang="en-US" kern="0" dirty="0"/>
          </a:p>
          <a:p>
            <a:pPr>
              <a:lnSpc>
                <a:spcPct val="120000"/>
              </a:lnSpc>
              <a:spcBef>
                <a:spcPts val="600"/>
              </a:spcBef>
              <a:tabLst>
                <a:tab pos="3515916" algn="l"/>
                <a:tab pos="3731419" algn="l"/>
              </a:tabLst>
            </a:pPr>
            <a:r>
              <a:rPr lang="en-US" kern="0" dirty="0"/>
              <a:t>All interfaces on the same subnet have the same network prefix</a:t>
            </a:r>
          </a:p>
          <a:p>
            <a:pPr>
              <a:lnSpc>
                <a:spcPct val="120000"/>
              </a:lnSpc>
              <a:spcBef>
                <a:spcPts val="600"/>
              </a:spcBef>
              <a:tabLst>
                <a:tab pos="3515916" algn="l"/>
                <a:tab pos="3731419" algn="l"/>
              </a:tabLst>
            </a:pPr>
            <a:r>
              <a:rPr lang="en-US" kern="0" dirty="0"/>
              <a:t>The only differences to IPv4 are the hex notation and the length of the addresses</a:t>
            </a:r>
          </a:p>
        </p:txBody>
      </p:sp>
      <p:sp>
        <p:nvSpPr>
          <p:cNvPr id="4099" name="Rectangle 2"/>
          <p:cNvSpPr>
            <a:spLocks noGrp="1" noChangeArrowheads="1"/>
          </p:cNvSpPr>
          <p:nvPr>
            <p:ph type="title"/>
          </p:nvPr>
        </p:nvSpPr>
        <p:spPr>
          <a:xfrm>
            <a:off x="503298" y="108261"/>
            <a:ext cx="8059757" cy="908929"/>
          </a:xfrm>
        </p:spPr>
        <p:txBody>
          <a:bodyPr/>
          <a:lstStyle/>
          <a:p>
            <a:r>
              <a:rPr lang="en-US" dirty="0">
                <a:ea typeface="ＭＳ Ｐゴシック" pitchFamily="34" charset="-128"/>
              </a:rPr>
              <a:t>CIDR notation for IPv6 addresses</a:t>
            </a:r>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61</a:t>
            </a:fld>
            <a:endParaRPr lang="en-US"/>
          </a:p>
        </p:txBody>
      </p:sp>
      <p:grpSp>
        <p:nvGrpSpPr>
          <p:cNvPr id="3" name="Group 2">
            <a:extLst>
              <a:ext uri="{FF2B5EF4-FFF2-40B4-BE49-F238E27FC236}">
                <a16:creationId xmlns:a16="http://schemas.microsoft.com/office/drawing/2014/main" id="{5C84EF5C-32CE-A442-8A9A-D50B86990E66}"/>
              </a:ext>
            </a:extLst>
          </p:cNvPr>
          <p:cNvGrpSpPr/>
          <p:nvPr/>
        </p:nvGrpSpPr>
        <p:grpSpPr>
          <a:xfrm>
            <a:off x="1326058" y="3179722"/>
            <a:ext cx="6180461" cy="1164681"/>
            <a:chOff x="2247177" y="3726035"/>
            <a:chExt cx="4636036" cy="1164681"/>
          </a:xfrm>
        </p:grpSpPr>
        <p:sp>
          <p:nvSpPr>
            <p:cNvPr id="23" name="Rectangle 4">
              <a:extLst>
                <a:ext uri="{FF2B5EF4-FFF2-40B4-BE49-F238E27FC236}">
                  <a16:creationId xmlns:a16="http://schemas.microsoft.com/office/drawing/2014/main" id="{FD508279-814D-514D-AD36-FAF8DDC6A7B8}"/>
                </a:ext>
              </a:extLst>
            </p:cNvPr>
            <p:cNvSpPr>
              <a:spLocks noChangeArrowheads="1"/>
            </p:cNvSpPr>
            <p:nvPr/>
          </p:nvSpPr>
          <p:spPr bwMode="auto">
            <a:xfrm>
              <a:off x="4598534" y="4224688"/>
              <a:ext cx="2284679" cy="393326"/>
            </a:xfrm>
            <a:prstGeom prst="rect">
              <a:avLst/>
            </a:prstGeom>
            <a:solidFill>
              <a:schemeClr val="accent5">
                <a:lumMod val="75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1053:D1D1:66E9:41EA</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17F3FF1B-C7B9-1244-B217-B2062FD1257D}"/>
                </a:ext>
              </a:extLst>
            </p:cNvPr>
            <p:cNvSpPr>
              <a:spLocks noChangeArrowheads="1"/>
            </p:cNvSpPr>
            <p:nvPr/>
          </p:nvSpPr>
          <p:spPr bwMode="auto">
            <a:xfrm>
              <a:off x="2286000" y="4226368"/>
              <a:ext cx="2300288" cy="393326"/>
            </a:xfrm>
            <a:prstGeom prst="rect">
              <a:avLst/>
            </a:prstGeom>
            <a:solidFill>
              <a:schemeClr val="accent2">
                <a:lumMod val="60000"/>
                <a:lumOff val="4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2607:F2C0:92C7:4A00</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9" name="Straight Arrow Connector 6">
              <a:extLst>
                <a:ext uri="{FF2B5EF4-FFF2-40B4-BE49-F238E27FC236}">
                  <a16:creationId xmlns:a16="http://schemas.microsoft.com/office/drawing/2014/main" id="{6FA0BFAB-E38C-1B46-8FAD-1B46B90C5543}"/>
                </a:ext>
              </a:extLst>
            </p:cNvPr>
            <p:cNvCxnSpPr>
              <a:cxnSpLocks noChangeShapeType="1"/>
            </p:cNvCxnSpPr>
            <p:nvPr/>
          </p:nvCxnSpPr>
          <p:spPr bwMode="auto">
            <a:xfrm>
              <a:off x="2247177" y="3726035"/>
              <a:ext cx="4572000" cy="0"/>
            </a:xfrm>
            <a:prstGeom prst="straightConnector1">
              <a:avLst/>
            </a:prstGeom>
            <a:noFill/>
            <a:ln w="9525">
              <a:solidFill>
                <a:schemeClr val="tx1"/>
              </a:solidFill>
              <a:round/>
              <a:headEnd type="arrow" w="med" len="med"/>
              <a:tailEnd type="arrow" w="med" len="med"/>
            </a:ln>
          </p:spPr>
        </p:cxnSp>
        <p:cxnSp>
          <p:nvCxnSpPr>
            <p:cNvPr id="10" name="Straight Arrow Connector 10">
              <a:extLst>
                <a:ext uri="{FF2B5EF4-FFF2-40B4-BE49-F238E27FC236}">
                  <a16:creationId xmlns:a16="http://schemas.microsoft.com/office/drawing/2014/main" id="{B3B7C4FA-6547-624B-9671-983E660F4F22}"/>
                </a:ext>
              </a:extLst>
            </p:cNvPr>
            <p:cNvCxnSpPr>
              <a:cxnSpLocks noChangeShapeType="1"/>
            </p:cNvCxnSpPr>
            <p:nvPr/>
          </p:nvCxnSpPr>
          <p:spPr bwMode="auto">
            <a:xfrm>
              <a:off x="2286000" y="4757728"/>
              <a:ext cx="2294165" cy="0"/>
            </a:xfrm>
            <a:prstGeom prst="straightConnector1">
              <a:avLst/>
            </a:prstGeom>
            <a:noFill/>
            <a:ln w="9525">
              <a:solidFill>
                <a:schemeClr val="tx1"/>
              </a:solidFill>
              <a:round/>
              <a:headEnd type="arrow" w="med" len="med"/>
              <a:tailEnd type="arrow" w="med" len="med"/>
            </a:ln>
          </p:spPr>
        </p:cxnSp>
        <p:sp>
          <p:nvSpPr>
            <p:cNvPr id="11" name="TextBox 10">
              <a:extLst>
                <a:ext uri="{FF2B5EF4-FFF2-40B4-BE49-F238E27FC236}">
                  <a16:creationId xmlns:a16="http://schemas.microsoft.com/office/drawing/2014/main" id="{BFDA29AD-4DB9-4D43-BF2B-C7BB1EAF36E5}"/>
                </a:ext>
              </a:extLst>
            </p:cNvPr>
            <p:cNvSpPr txBox="1"/>
            <p:nvPr/>
          </p:nvSpPr>
          <p:spPr>
            <a:xfrm>
              <a:off x="2847863" y="4636800"/>
              <a:ext cx="1122626" cy="253916"/>
            </a:xfrm>
            <a:prstGeom prst="rect">
              <a:avLst/>
            </a:prstGeom>
            <a:solidFill>
              <a:schemeClr val="bg1"/>
            </a:solidFill>
          </p:spPr>
          <p:txBody>
            <a:bodyPr wrap="square">
              <a:spAutoFit/>
            </a:bodyPr>
            <a:lstStyle/>
            <a:p>
              <a:pPr algn="ctr">
                <a:defRPr/>
              </a:pPr>
              <a:r>
                <a:rPr lang="en-US" sz="1050" dirty="0">
                  <a:solidFill>
                    <a:srgbClr val="FF0000"/>
                  </a:solidFill>
                  <a:latin typeface="+mj-lt"/>
                </a:rPr>
                <a:t>prefix length</a:t>
              </a:r>
              <a:endParaRPr lang="en-US" dirty="0">
                <a:latin typeface="+mj-lt"/>
              </a:endParaRPr>
            </a:p>
          </p:txBody>
        </p:sp>
        <p:sp>
          <p:nvSpPr>
            <p:cNvPr id="12" name="TextBox 11">
              <a:extLst>
                <a:ext uri="{FF2B5EF4-FFF2-40B4-BE49-F238E27FC236}">
                  <a16:creationId xmlns:a16="http://schemas.microsoft.com/office/drawing/2014/main" id="{0A55EF4D-1983-BC40-91BB-DF9C8C32E305}"/>
                </a:ext>
              </a:extLst>
            </p:cNvPr>
            <p:cNvSpPr txBox="1"/>
            <p:nvPr/>
          </p:nvSpPr>
          <p:spPr>
            <a:xfrm>
              <a:off x="4286251" y="3726035"/>
              <a:ext cx="615874" cy="253916"/>
            </a:xfrm>
            <a:prstGeom prst="rect">
              <a:avLst/>
            </a:prstGeom>
            <a:solidFill>
              <a:schemeClr val="bg1"/>
            </a:solidFill>
          </p:spPr>
          <p:txBody>
            <a:bodyPr wrap="none">
              <a:spAutoFit/>
            </a:bodyPr>
            <a:lstStyle/>
            <a:p>
              <a:pPr>
                <a:defRPr/>
              </a:pPr>
              <a:r>
                <a:rPr lang="en-US" sz="1050" dirty="0">
                  <a:latin typeface="+mj-lt"/>
                </a:rPr>
                <a:t>128 bits</a:t>
              </a:r>
              <a:endParaRPr lang="en-US" dirty="0">
                <a:latin typeface="+mj-lt"/>
              </a:endParaRPr>
            </a:p>
          </p:txBody>
        </p:sp>
        <p:cxnSp>
          <p:nvCxnSpPr>
            <p:cNvPr id="13" name="Straight Arrow Connector 10">
              <a:extLst>
                <a:ext uri="{FF2B5EF4-FFF2-40B4-BE49-F238E27FC236}">
                  <a16:creationId xmlns:a16="http://schemas.microsoft.com/office/drawing/2014/main" id="{E04D4585-48BE-1B4A-AD6A-31D1069FBFA0}"/>
                </a:ext>
              </a:extLst>
            </p:cNvPr>
            <p:cNvCxnSpPr>
              <a:cxnSpLocks noChangeShapeType="1"/>
            </p:cNvCxnSpPr>
            <p:nvPr/>
          </p:nvCxnSpPr>
          <p:spPr bwMode="auto">
            <a:xfrm>
              <a:off x="2247177" y="4071094"/>
              <a:ext cx="2339111" cy="0"/>
            </a:xfrm>
            <a:prstGeom prst="straightConnector1">
              <a:avLst/>
            </a:prstGeom>
            <a:noFill/>
            <a:ln w="9525">
              <a:solidFill>
                <a:schemeClr val="tx1"/>
              </a:solidFill>
              <a:round/>
              <a:headEnd type="arrow" w="med" len="med"/>
              <a:tailEnd type="arrow" w="med" len="med"/>
            </a:ln>
          </p:spPr>
        </p:cxnSp>
        <p:sp>
          <p:nvSpPr>
            <p:cNvPr id="14" name="TextBox 13">
              <a:extLst>
                <a:ext uri="{FF2B5EF4-FFF2-40B4-BE49-F238E27FC236}">
                  <a16:creationId xmlns:a16="http://schemas.microsoft.com/office/drawing/2014/main" id="{97A53D5A-F5B6-334A-A41C-DA72ACEB25DC}"/>
                </a:ext>
              </a:extLst>
            </p:cNvPr>
            <p:cNvSpPr txBox="1"/>
            <p:nvPr/>
          </p:nvSpPr>
          <p:spPr>
            <a:xfrm>
              <a:off x="2880733" y="3956794"/>
              <a:ext cx="1122626" cy="253916"/>
            </a:xfrm>
            <a:prstGeom prst="rect">
              <a:avLst/>
            </a:prstGeom>
            <a:solidFill>
              <a:schemeClr val="bg1"/>
            </a:solidFill>
          </p:spPr>
          <p:txBody>
            <a:bodyPr wrap="square">
              <a:spAutoFit/>
            </a:bodyPr>
            <a:lstStyle/>
            <a:p>
              <a:pPr algn="ctr">
                <a:defRPr/>
              </a:pPr>
              <a:r>
                <a:rPr lang="en-US" sz="1050" dirty="0">
                  <a:latin typeface="+mj-lt"/>
                </a:rPr>
                <a:t>64 bits</a:t>
              </a:r>
              <a:endParaRPr lang="en-US" dirty="0">
                <a:latin typeface="+mj-lt"/>
              </a:endParaRPr>
            </a:p>
          </p:txBody>
        </p:sp>
        <p:cxnSp>
          <p:nvCxnSpPr>
            <p:cNvPr id="15" name="Straight Arrow Connector 10">
              <a:extLst>
                <a:ext uri="{FF2B5EF4-FFF2-40B4-BE49-F238E27FC236}">
                  <a16:creationId xmlns:a16="http://schemas.microsoft.com/office/drawing/2014/main" id="{D57948A8-B7D2-6245-80F3-7F1B33948A1B}"/>
                </a:ext>
              </a:extLst>
            </p:cNvPr>
            <p:cNvCxnSpPr>
              <a:cxnSpLocks noChangeShapeType="1"/>
            </p:cNvCxnSpPr>
            <p:nvPr/>
          </p:nvCxnSpPr>
          <p:spPr bwMode="auto">
            <a:xfrm>
              <a:off x="4580164" y="4068936"/>
              <a:ext cx="2239013" cy="0"/>
            </a:xfrm>
            <a:prstGeom prst="straightConnector1">
              <a:avLst/>
            </a:prstGeom>
            <a:noFill/>
            <a:ln w="9525">
              <a:solidFill>
                <a:schemeClr val="tx1"/>
              </a:solidFill>
              <a:round/>
              <a:headEnd type="arrow" w="med" len="med"/>
              <a:tailEnd type="arrow" w="med" len="med"/>
            </a:ln>
          </p:spPr>
        </p:cxnSp>
        <p:sp>
          <p:nvSpPr>
            <p:cNvPr id="16" name="TextBox 15">
              <a:extLst>
                <a:ext uri="{FF2B5EF4-FFF2-40B4-BE49-F238E27FC236}">
                  <a16:creationId xmlns:a16="http://schemas.microsoft.com/office/drawing/2014/main" id="{487E03B1-FD0E-D74A-BB68-BDE26806220B}"/>
                </a:ext>
              </a:extLst>
            </p:cNvPr>
            <p:cNvSpPr txBox="1"/>
            <p:nvPr/>
          </p:nvSpPr>
          <p:spPr>
            <a:xfrm>
              <a:off x="5158481" y="3954636"/>
              <a:ext cx="1122626" cy="253916"/>
            </a:xfrm>
            <a:prstGeom prst="rect">
              <a:avLst/>
            </a:prstGeom>
            <a:solidFill>
              <a:schemeClr val="bg1"/>
            </a:solidFill>
          </p:spPr>
          <p:txBody>
            <a:bodyPr wrap="square">
              <a:spAutoFit/>
            </a:bodyPr>
            <a:lstStyle/>
            <a:p>
              <a:pPr algn="ctr">
                <a:defRPr/>
              </a:pPr>
              <a:r>
                <a:rPr lang="en-US" sz="1050" dirty="0">
                  <a:latin typeface="+mj-lt"/>
                </a:rPr>
                <a:t>64 bits</a:t>
              </a:r>
              <a:endParaRPr lang="en-US" dirty="0">
                <a:latin typeface="+mj-lt"/>
              </a:endParaRPr>
            </a:p>
          </p:txBody>
        </p:sp>
      </p:grpSp>
      <p:pic>
        <p:nvPicPr>
          <p:cNvPr id="17" name="Picture 5" descr="underline_base">
            <a:extLst>
              <a:ext uri="{FF2B5EF4-FFF2-40B4-BE49-F238E27FC236}">
                <a16:creationId xmlns:a16="http://schemas.microsoft.com/office/drawing/2014/main" id="{36358757-3978-E04C-A26F-BD17F5E35CA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45" y="962536"/>
            <a:ext cx="7670689" cy="143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089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533399" y="228600"/>
            <a:ext cx="8269077" cy="1143000"/>
          </a:xfrm>
        </p:spPr>
        <p:txBody>
          <a:bodyPr/>
          <a:lstStyle/>
          <a:p>
            <a:r>
              <a:rPr lang="en-US" sz="4000" dirty="0">
                <a:ea typeface="ＭＳ Ｐゴシック" pitchFamily="34" charset="-128"/>
              </a:rPr>
              <a:t>CIDR notation for IPv6 address blocks</a:t>
            </a:r>
          </a:p>
        </p:txBody>
      </p:sp>
      <p:sp>
        <p:nvSpPr>
          <p:cNvPr id="4100" name="Rectangle 3"/>
          <p:cNvSpPr>
            <a:spLocks noGrp="1" noChangeArrowheads="1"/>
          </p:cNvSpPr>
          <p:nvPr>
            <p:ph type="body" idx="1"/>
          </p:nvPr>
        </p:nvSpPr>
        <p:spPr>
          <a:xfrm>
            <a:off x="683419" y="3428999"/>
            <a:ext cx="7999067" cy="3077933"/>
          </a:xfrm>
        </p:spPr>
        <p:txBody>
          <a:bodyPr>
            <a:normAutofit fontScale="85000" lnSpcReduction="20000"/>
          </a:bodyPr>
          <a:lstStyle/>
          <a:p>
            <a:pPr>
              <a:lnSpc>
                <a:spcPct val="120000"/>
              </a:lnSpc>
              <a:spcBef>
                <a:spcPts val="600"/>
              </a:spcBef>
              <a:tabLst>
                <a:tab pos="3515916" algn="l"/>
                <a:tab pos="3731419" algn="l"/>
              </a:tabLst>
            </a:pPr>
            <a:r>
              <a:rPr lang="en-CA" dirty="0"/>
              <a:t>Network address blocks use  CIDR notation</a:t>
            </a:r>
          </a:p>
          <a:p>
            <a:pPr>
              <a:lnSpc>
                <a:spcPct val="120000"/>
              </a:lnSpc>
              <a:spcBef>
                <a:spcPts val="600"/>
              </a:spcBef>
              <a:tabLst>
                <a:tab pos="3515916" algn="l"/>
                <a:tab pos="3731419" algn="l"/>
              </a:tabLst>
            </a:pPr>
            <a:r>
              <a:rPr lang="en-CA" dirty="0"/>
              <a:t>An address block is written as the first address in the block (ending in all zeroes) followed by the prefix length:</a:t>
            </a:r>
          </a:p>
          <a:p>
            <a:pPr>
              <a:tabLst>
                <a:tab pos="3515916" algn="l"/>
                <a:tab pos="3731419" algn="l"/>
              </a:tabLst>
            </a:pPr>
            <a:endParaRPr lang="en-CA" dirty="0"/>
          </a:p>
          <a:p>
            <a:pPr marL="342900" lvl="1" indent="0">
              <a:buNone/>
              <a:tabLst>
                <a:tab pos="3515916" algn="l"/>
                <a:tab pos="3731419" algn="l"/>
              </a:tabLst>
            </a:pPr>
            <a:r>
              <a:rPr lang="en-CA" dirty="0"/>
              <a:t>              </a:t>
            </a:r>
            <a:r>
              <a:rPr lang="en-US" sz="2800" b="1" dirty="0">
                <a:solidFill>
                  <a:srgbClr val="FF0000"/>
                </a:solidFill>
                <a:latin typeface="Consolas" panose="020B0609020204030204" pitchFamily="49" charset="0"/>
                <a:cs typeface="Consolas" panose="020B0609020204030204" pitchFamily="49" charset="0"/>
              </a:rPr>
              <a:t>2607:F2C0:92C7::/48</a:t>
            </a:r>
          </a:p>
          <a:p>
            <a:pPr>
              <a:tabLst>
                <a:tab pos="1762125" algn="l"/>
                <a:tab pos="3515916" algn="l"/>
                <a:tab pos="3731419" algn="l"/>
              </a:tabLst>
            </a:pPr>
            <a:endParaRPr lang="en-US" dirty="0"/>
          </a:p>
          <a:p>
            <a:pPr>
              <a:lnSpc>
                <a:spcPct val="110000"/>
              </a:lnSpc>
              <a:spcBef>
                <a:spcPts val="600"/>
              </a:spcBef>
              <a:tabLst>
                <a:tab pos="1762125" algn="l"/>
                <a:tab pos="3515916" algn="l"/>
                <a:tab pos="3731419" algn="l"/>
              </a:tabLst>
            </a:pPr>
            <a:r>
              <a:rPr lang="en-US" dirty="0"/>
              <a:t>First address: </a:t>
            </a:r>
            <a:r>
              <a:rPr lang="en-US" sz="2100" dirty="0">
                <a:solidFill>
                  <a:schemeClr val="accent2">
                    <a:lumMod val="75000"/>
                  </a:schemeClr>
                </a:solidFill>
                <a:cs typeface="Consolas" panose="020B0609020204030204" pitchFamily="49" charset="0"/>
              </a:rPr>
              <a:t>2607:F2C0:92C7:0000:0000:0000:0000:0000</a:t>
            </a:r>
            <a:br>
              <a:rPr lang="en-US" sz="1500" dirty="0">
                <a:solidFill>
                  <a:schemeClr val="accent5">
                    <a:lumMod val="75000"/>
                  </a:schemeClr>
                </a:solidFill>
                <a:cs typeface="Consolas" panose="020B0609020204030204" pitchFamily="49" charset="0"/>
              </a:rPr>
            </a:br>
            <a:r>
              <a:rPr lang="en-US" dirty="0"/>
              <a:t>Last address: </a:t>
            </a:r>
            <a:r>
              <a:rPr lang="en-US" sz="2100" dirty="0">
                <a:solidFill>
                  <a:schemeClr val="accent2">
                    <a:lumMod val="75000"/>
                  </a:schemeClr>
                </a:solidFill>
                <a:cs typeface="Consolas" panose="020B0609020204030204" pitchFamily="49" charset="0"/>
              </a:rPr>
              <a:t>2607:F2C0:92C7:FFFF:FFFF:FFFF:FFFF:FFFF</a:t>
            </a:r>
            <a:endParaRPr lang="en-US" dirty="0">
              <a:solidFill>
                <a:schemeClr val="accent2">
                  <a:lumMod val="75000"/>
                </a:schemeClr>
              </a:solidFill>
            </a:endParaRPr>
          </a:p>
          <a:p>
            <a:pPr marL="342900" lvl="1" indent="0">
              <a:buNone/>
              <a:tabLst>
                <a:tab pos="3515916" algn="l"/>
                <a:tab pos="3731419" algn="l"/>
              </a:tabLst>
            </a:pPr>
            <a:endParaRPr lang="en-US" sz="2100" b="1" dirty="0">
              <a:latin typeface="Consolas" panose="020B0609020204030204" pitchFamily="49" charset="0"/>
              <a:cs typeface="Consolas" panose="020B0609020204030204" pitchFamily="49" charset="0"/>
            </a:endParaRPr>
          </a:p>
          <a:p>
            <a:pPr marL="0" indent="0">
              <a:buNone/>
              <a:tabLst>
                <a:tab pos="3515916" algn="l"/>
                <a:tab pos="3731419" algn="l"/>
              </a:tabLst>
            </a:pPr>
            <a:endParaRPr lang="en-US" b="1" dirty="0">
              <a:latin typeface="Consolas" panose="020B0609020204030204" pitchFamily="49" charset="0"/>
              <a:ea typeface="ＭＳ Ｐゴシック" pitchFamily="-108" charset="-128"/>
              <a:cs typeface="Consolas" panose="020B0609020204030204" pitchFamily="49" charset="0"/>
            </a:endParaRPr>
          </a:p>
          <a:p>
            <a:pPr marL="342900" lvl="1" indent="0">
              <a:buNone/>
              <a:tabLst>
                <a:tab pos="3515916" algn="l"/>
                <a:tab pos="3731419" algn="l"/>
              </a:tabLst>
            </a:pPr>
            <a:endParaRPr lang="en-CA" sz="2100" dirty="0"/>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62</a:t>
            </a:fld>
            <a:endParaRPr lang="en-US"/>
          </a:p>
        </p:txBody>
      </p:sp>
      <p:grpSp>
        <p:nvGrpSpPr>
          <p:cNvPr id="3" name="Group 2">
            <a:extLst>
              <a:ext uri="{FF2B5EF4-FFF2-40B4-BE49-F238E27FC236}">
                <a16:creationId xmlns:a16="http://schemas.microsoft.com/office/drawing/2014/main" id="{6181F8C1-3616-514C-865E-1F05BC75BBB9}"/>
              </a:ext>
            </a:extLst>
          </p:cNvPr>
          <p:cNvGrpSpPr/>
          <p:nvPr/>
        </p:nvGrpSpPr>
        <p:grpSpPr>
          <a:xfrm>
            <a:off x="1167789" y="1840795"/>
            <a:ext cx="7017744" cy="1281023"/>
            <a:chOff x="2247177" y="2197484"/>
            <a:chExt cx="4636036" cy="1281023"/>
          </a:xfrm>
        </p:grpSpPr>
        <p:sp>
          <p:nvSpPr>
            <p:cNvPr id="23" name="Rectangle 4">
              <a:extLst>
                <a:ext uri="{FF2B5EF4-FFF2-40B4-BE49-F238E27FC236}">
                  <a16:creationId xmlns:a16="http://schemas.microsoft.com/office/drawing/2014/main" id="{FD508279-814D-514D-AD36-FAF8DDC6A7B8}"/>
                </a:ext>
              </a:extLst>
            </p:cNvPr>
            <p:cNvSpPr>
              <a:spLocks noChangeArrowheads="1"/>
            </p:cNvSpPr>
            <p:nvPr/>
          </p:nvSpPr>
          <p:spPr bwMode="auto">
            <a:xfrm>
              <a:off x="4013946" y="2696137"/>
              <a:ext cx="2869267" cy="393326"/>
            </a:xfrm>
            <a:prstGeom prst="rect">
              <a:avLst/>
            </a:prstGeom>
            <a:solidFill>
              <a:schemeClr val="accent6">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0000:0000:0000:0000:0000</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17F3FF1B-C7B9-1244-B217-B2062FD1257D}"/>
                </a:ext>
              </a:extLst>
            </p:cNvPr>
            <p:cNvSpPr>
              <a:spLocks noChangeArrowheads="1"/>
            </p:cNvSpPr>
            <p:nvPr/>
          </p:nvSpPr>
          <p:spPr bwMode="auto">
            <a:xfrm>
              <a:off x="2286000" y="2697817"/>
              <a:ext cx="1717862" cy="393326"/>
            </a:xfrm>
            <a:prstGeom prst="rect">
              <a:avLst/>
            </a:prstGeom>
            <a:solidFill>
              <a:schemeClr val="accent1">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2607:F2C0:92C7</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9" name="Straight Arrow Connector 6">
              <a:extLst>
                <a:ext uri="{FF2B5EF4-FFF2-40B4-BE49-F238E27FC236}">
                  <a16:creationId xmlns:a16="http://schemas.microsoft.com/office/drawing/2014/main" id="{6FA0BFAB-E38C-1B46-8FAD-1B46B90C5543}"/>
                </a:ext>
              </a:extLst>
            </p:cNvPr>
            <p:cNvCxnSpPr>
              <a:cxnSpLocks noChangeShapeType="1"/>
            </p:cNvCxnSpPr>
            <p:nvPr/>
          </p:nvCxnSpPr>
          <p:spPr bwMode="auto">
            <a:xfrm>
              <a:off x="2247177" y="2350602"/>
              <a:ext cx="4572000" cy="0"/>
            </a:xfrm>
            <a:prstGeom prst="straightConnector1">
              <a:avLst/>
            </a:prstGeom>
            <a:noFill/>
            <a:ln w="9525">
              <a:solidFill>
                <a:schemeClr val="tx1"/>
              </a:solidFill>
              <a:round/>
              <a:headEnd type="arrow" w="med" len="med"/>
              <a:tailEnd type="arrow" w="med" len="med"/>
            </a:ln>
          </p:spPr>
        </p:cxnSp>
        <p:cxnSp>
          <p:nvCxnSpPr>
            <p:cNvPr id="10" name="Straight Arrow Connector 10">
              <a:extLst>
                <a:ext uri="{FF2B5EF4-FFF2-40B4-BE49-F238E27FC236}">
                  <a16:creationId xmlns:a16="http://schemas.microsoft.com/office/drawing/2014/main" id="{B3B7C4FA-6547-624B-9671-983E660F4F22}"/>
                </a:ext>
              </a:extLst>
            </p:cNvPr>
            <p:cNvCxnSpPr>
              <a:cxnSpLocks noChangeShapeType="1"/>
            </p:cNvCxnSpPr>
            <p:nvPr/>
          </p:nvCxnSpPr>
          <p:spPr bwMode="auto">
            <a:xfrm>
              <a:off x="2286000" y="3345518"/>
              <a:ext cx="1718733" cy="0"/>
            </a:xfrm>
            <a:prstGeom prst="straightConnector1">
              <a:avLst/>
            </a:prstGeom>
            <a:noFill/>
            <a:ln w="9525">
              <a:solidFill>
                <a:schemeClr val="tx1"/>
              </a:solidFill>
              <a:round/>
              <a:headEnd type="arrow" w="med" len="med"/>
              <a:tailEnd type="arrow" w="med" len="med"/>
            </a:ln>
          </p:spPr>
        </p:cxnSp>
        <p:sp>
          <p:nvSpPr>
            <p:cNvPr id="11" name="TextBox 10">
              <a:extLst>
                <a:ext uri="{FF2B5EF4-FFF2-40B4-BE49-F238E27FC236}">
                  <a16:creationId xmlns:a16="http://schemas.microsoft.com/office/drawing/2014/main" id="{BFDA29AD-4DB9-4D43-BF2B-C7BB1EAF36E5}"/>
                </a:ext>
              </a:extLst>
            </p:cNvPr>
            <p:cNvSpPr txBox="1"/>
            <p:nvPr/>
          </p:nvSpPr>
          <p:spPr>
            <a:xfrm>
              <a:off x="2609057" y="3224591"/>
              <a:ext cx="1122626" cy="253916"/>
            </a:xfrm>
            <a:prstGeom prst="rect">
              <a:avLst/>
            </a:prstGeom>
            <a:solidFill>
              <a:schemeClr val="bg1"/>
            </a:solidFill>
          </p:spPr>
          <p:txBody>
            <a:bodyPr wrap="square">
              <a:spAutoFit/>
            </a:bodyPr>
            <a:lstStyle/>
            <a:p>
              <a:pPr algn="ctr">
                <a:defRPr/>
              </a:pPr>
              <a:r>
                <a:rPr lang="en-US" sz="1050" dirty="0">
                  <a:solidFill>
                    <a:srgbClr val="FF0000"/>
                  </a:solidFill>
                  <a:latin typeface="+mj-lt"/>
                </a:rPr>
                <a:t>Prefix length</a:t>
              </a:r>
              <a:endParaRPr lang="en-US" dirty="0">
                <a:latin typeface="+mj-lt"/>
              </a:endParaRPr>
            </a:p>
          </p:txBody>
        </p:sp>
        <p:sp>
          <p:nvSpPr>
            <p:cNvPr id="12" name="TextBox 11">
              <a:extLst>
                <a:ext uri="{FF2B5EF4-FFF2-40B4-BE49-F238E27FC236}">
                  <a16:creationId xmlns:a16="http://schemas.microsoft.com/office/drawing/2014/main" id="{0A55EF4D-1983-BC40-91BB-DF9C8C32E305}"/>
                </a:ext>
              </a:extLst>
            </p:cNvPr>
            <p:cNvSpPr txBox="1"/>
            <p:nvPr/>
          </p:nvSpPr>
          <p:spPr>
            <a:xfrm>
              <a:off x="4286251" y="2197484"/>
              <a:ext cx="615874" cy="253916"/>
            </a:xfrm>
            <a:prstGeom prst="rect">
              <a:avLst/>
            </a:prstGeom>
            <a:solidFill>
              <a:schemeClr val="bg1"/>
            </a:solidFill>
          </p:spPr>
          <p:txBody>
            <a:bodyPr wrap="none">
              <a:spAutoFit/>
            </a:bodyPr>
            <a:lstStyle/>
            <a:p>
              <a:pPr>
                <a:defRPr/>
              </a:pPr>
              <a:r>
                <a:rPr lang="en-US" sz="1050" dirty="0">
                  <a:latin typeface="+mj-lt"/>
                </a:rPr>
                <a:t>128 bits</a:t>
              </a:r>
              <a:endParaRPr lang="en-US" dirty="0">
                <a:latin typeface="+mj-lt"/>
              </a:endParaRPr>
            </a:p>
          </p:txBody>
        </p:sp>
        <p:cxnSp>
          <p:nvCxnSpPr>
            <p:cNvPr id="13" name="Straight Arrow Connector 10">
              <a:extLst>
                <a:ext uri="{FF2B5EF4-FFF2-40B4-BE49-F238E27FC236}">
                  <a16:creationId xmlns:a16="http://schemas.microsoft.com/office/drawing/2014/main" id="{E04D4585-48BE-1B4A-AD6A-31D1069FBFA0}"/>
                </a:ext>
              </a:extLst>
            </p:cNvPr>
            <p:cNvCxnSpPr>
              <a:cxnSpLocks noChangeShapeType="1"/>
            </p:cNvCxnSpPr>
            <p:nvPr/>
          </p:nvCxnSpPr>
          <p:spPr bwMode="auto">
            <a:xfrm>
              <a:off x="2247178" y="2542543"/>
              <a:ext cx="1751642" cy="0"/>
            </a:xfrm>
            <a:prstGeom prst="straightConnector1">
              <a:avLst/>
            </a:prstGeom>
            <a:noFill/>
            <a:ln w="9525">
              <a:solidFill>
                <a:schemeClr val="tx1"/>
              </a:solidFill>
              <a:round/>
              <a:headEnd type="arrow" w="med" len="med"/>
              <a:tailEnd type="arrow" w="med" len="med"/>
            </a:ln>
          </p:spPr>
        </p:cxnSp>
        <p:sp>
          <p:nvSpPr>
            <p:cNvPr id="14" name="TextBox 13">
              <a:extLst>
                <a:ext uri="{FF2B5EF4-FFF2-40B4-BE49-F238E27FC236}">
                  <a16:creationId xmlns:a16="http://schemas.microsoft.com/office/drawing/2014/main" id="{97A53D5A-F5B6-334A-A41C-DA72ACEB25DC}"/>
                </a:ext>
              </a:extLst>
            </p:cNvPr>
            <p:cNvSpPr txBox="1"/>
            <p:nvPr/>
          </p:nvSpPr>
          <p:spPr>
            <a:xfrm>
              <a:off x="2488847" y="2428243"/>
              <a:ext cx="1122626" cy="253916"/>
            </a:xfrm>
            <a:prstGeom prst="rect">
              <a:avLst/>
            </a:prstGeom>
            <a:solidFill>
              <a:schemeClr val="bg1"/>
            </a:solidFill>
          </p:spPr>
          <p:txBody>
            <a:bodyPr wrap="square">
              <a:spAutoFit/>
            </a:bodyPr>
            <a:lstStyle/>
            <a:p>
              <a:pPr algn="ctr">
                <a:defRPr/>
              </a:pPr>
              <a:r>
                <a:rPr lang="en-US" sz="1050" dirty="0">
                  <a:latin typeface="+mj-lt"/>
                </a:rPr>
                <a:t>48 bits</a:t>
              </a:r>
              <a:endParaRPr lang="en-US" dirty="0">
                <a:latin typeface="+mj-lt"/>
              </a:endParaRPr>
            </a:p>
          </p:txBody>
        </p:sp>
        <p:cxnSp>
          <p:nvCxnSpPr>
            <p:cNvPr id="15" name="Straight Arrow Connector 10">
              <a:extLst>
                <a:ext uri="{FF2B5EF4-FFF2-40B4-BE49-F238E27FC236}">
                  <a16:creationId xmlns:a16="http://schemas.microsoft.com/office/drawing/2014/main" id="{D57948A8-B7D2-6245-80F3-7F1B33948A1B}"/>
                </a:ext>
              </a:extLst>
            </p:cNvPr>
            <p:cNvCxnSpPr>
              <a:cxnSpLocks noChangeShapeType="1"/>
            </p:cNvCxnSpPr>
            <p:nvPr/>
          </p:nvCxnSpPr>
          <p:spPr bwMode="auto">
            <a:xfrm>
              <a:off x="3993777" y="2540385"/>
              <a:ext cx="2825401" cy="0"/>
            </a:xfrm>
            <a:prstGeom prst="straightConnector1">
              <a:avLst/>
            </a:prstGeom>
            <a:noFill/>
            <a:ln w="9525">
              <a:solidFill>
                <a:schemeClr val="tx1"/>
              </a:solidFill>
              <a:round/>
              <a:headEnd type="arrow" w="med" len="med"/>
              <a:tailEnd type="arrow" w="med" len="med"/>
            </a:ln>
          </p:spPr>
        </p:cxnSp>
        <p:sp>
          <p:nvSpPr>
            <p:cNvPr id="16" name="TextBox 15">
              <a:extLst>
                <a:ext uri="{FF2B5EF4-FFF2-40B4-BE49-F238E27FC236}">
                  <a16:creationId xmlns:a16="http://schemas.microsoft.com/office/drawing/2014/main" id="{487E03B1-FD0E-D74A-BB68-BDE26806220B}"/>
                </a:ext>
              </a:extLst>
            </p:cNvPr>
            <p:cNvSpPr txBox="1"/>
            <p:nvPr/>
          </p:nvSpPr>
          <p:spPr>
            <a:xfrm>
              <a:off x="5158481" y="2426085"/>
              <a:ext cx="1122626" cy="253916"/>
            </a:xfrm>
            <a:prstGeom prst="rect">
              <a:avLst/>
            </a:prstGeom>
            <a:solidFill>
              <a:schemeClr val="bg1"/>
            </a:solidFill>
          </p:spPr>
          <p:txBody>
            <a:bodyPr wrap="square">
              <a:spAutoFit/>
            </a:bodyPr>
            <a:lstStyle/>
            <a:p>
              <a:pPr algn="ctr">
                <a:defRPr/>
              </a:pPr>
              <a:r>
                <a:rPr lang="en-US" sz="1050" dirty="0">
                  <a:latin typeface="+mj-lt"/>
                </a:rPr>
                <a:t>80 bits</a:t>
              </a:r>
              <a:endParaRPr lang="en-US" dirty="0">
                <a:latin typeface="+mj-lt"/>
              </a:endParaRPr>
            </a:p>
          </p:txBody>
        </p:sp>
      </p:grpSp>
      <p:pic>
        <p:nvPicPr>
          <p:cNvPr id="17" name="Picture 5" descr="underline_base">
            <a:extLst>
              <a:ext uri="{FF2B5EF4-FFF2-40B4-BE49-F238E27FC236}">
                <a16:creationId xmlns:a16="http://schemas.microsoft.com/office/drawing/2014/main" id="{9B609C88-5316-F444-883B-374ED91FAC6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116961"/>
            <a:ext cx="7670689" cy="143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0899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533400" y="228600"/>
            <a:ext cx="7772400" cy="642146"/>
          </a:xfrm>
        </p:spPr>
        <p:txBody>
          <a:bodyPr>
            <a:normAutofit fontScale="90000"/>
          </a:bodyPr>
          <a:lstStyle/>
          <a:p>
            <a:r>
              <a:rPr lang="en-US" dirty="0">
                <a:ea typeface="ＭＳ Ｐゴシック" pitchFamily="34" charset="-128"/>
              </a:rPr>
              <a:t>Example of IPv6 address block</a:t>
            </a:r>
          </a:p>
        </p:txBody>
      </p:sp>
      <p:sp>
        <p:nvSpPr>
          <p:cNvPr id="10244" name="Content Placeholder 2"/>
          <p:cNvSpPr>
            <a:spLocks noGrp="1"/>
          </p:cNvSpPr>
          <p:nvPr>
            <p:ph idx="1"/>
          </p:nvPr>
        </p:nvSpPr>
        <p:spPr>
          <a:xfrm>
            <a:off x="533400" y="1227551"/>
            <a:ext cx="7772400" cy="5020849"/>
          </a:xfrm>
        </p:spPr>
        <p:txBody>
          <a:bodyPr/>
          <a:lstStyle/>
          <a:p>
            <a:pPr>
              <a:lnSpc>
                <a:spcPct val="100000"/>
              </a:lnSpc>
              <a:spcBef>
                <a:spcPts val="600"/>
              </a:spcBef>
            </a:pPr>
            <a:r>
              <a:rPr lang="en-US" dirty="0">
                <a:ea typeface="ＭＳ Ｐゴシック" pitchFamily="34" charset="-128"/>
              </a:rPr>
              <a:t>IPv6 prefix of University of XYZ: 		</a:t>
            </a:r>
            <a:r>
              <a:rPr lang="en-US" sz="2400" b="1" dirty="0">
                <a:solidFill>
                  <a:srgbClr val="C00000"/>
                </a:solidFill>
                <a:ea typeface="ＭＳ Ｐゴシック" pitchFamily="34" charset="-128"/>
              </a:rPr>
              <a:t>2606:FA00::/32</a:t>
            </a:r>
            <a:endParaRPr lang="en-US" b="1" dirty="0">
              <a:solidFill>
                <a:srgbClr val="C00000"/>
              </a:solidFill>
              <a:ea typeface="ＭＳ Ｐゴシック" pitchFamily="34" charset="-128"/>
            </a:endParaRPr>
          </a:p>
          <a:p>
            <a:pPr>
              <a:lnSpc>
                <a:spcPct val="100000"/>
              </a:lnSpc>
              <a:spcBef>
                <a:spcPts val="600"/>
              </a:spcBef>
            </a:pPr>
            <a:r>
              <a:rPr lang="en-US" dirty="0">
                <a:ea typeface="ＭＳ Ｐゴシック" pitchFamily="34" charset="-128"/>
              </a:rPr>
              <a:t>Number of addresses: 2</a:t>
            </a:r>
            <a:r>
              <a:rPr lang="en-US" baseline="30000" dirty="0">
                <a:ea typeface="ＭＳ Ｐゴシック" pitchFamily="34" charset="-128"/>
              </a:rPr>
              <a:t>96</a:t>
            </a:r>
          </a:p>
          <a:p>
            <a:pPr marL="400050" lvl="1" indent="0">
              <a:lnSpc>
                <a:spcPct val="100000"/>
              </a:lnSpc>
              <a:spcBef>
                <a:spcPts val="600"/>
              </a:spcBef>
              <a:buNone/>
            </a:pPr>
            <a:r>
              <a:rPr lang="en-US" sz="2000" dirty="0">
                <a:ea typeface="ＭＳ Ｐゴシック" pitchFamily="34" charset="-128"/>
              </a:rPr>
              <a:t>= 79,228,162,514,264,337,593,543,950,336 ≈ </a:t>
            </a:r>
            <a:r>
              <a:rPr lang="en-US" sz="2000" dirty="0">
                <a:solidFill>
                  <a:srgbClr val="C00000"/>
                </a:solidFill>
                <a:ea typeface="ＭＳ Ｐゴシック" pitchFamily="34" charset="-128"/>
              </a:rPr>
              <a:t>8 x 10</a:t>
            </a:r>
            <a:r>
              <a:rPr lang="en-US" sz="2000" baseline="30000" dirty="0">
                <a:solidFill>
                  <a:srgbClr val="C00000"/>
                </a:solidFill>
                <a:ea typeface="ＭＳ Ｐゴシック" pitchFamily="34" charset="-128"/>
              </a:rPr>
              <a:t>28</a:t>
            </a:r>
            <a:endParaRPr lang="en-US" sz="2000" dirty="0">
              <a:solidFill>
                <a:srgbClr val="C00000"/>
              </a:solidFill>
              <a:ea typeface="ＭＳ Ｐゴシック" pitchFamily="34" charset="-128"/>
            </a:endParaRPr>
          </a:p>
          <a:p>
            <a:pPr>
              <a:lnSpc>
                <a:spcPct val="100000"/>
              </a:lnSpc>
              <a:spcBef>
                <a:spcPts val="600"/>
              </a:spcBef>
            </a:pPr>
            <a:r>
              <a:rPr lang="en-US" dirty="0">
                <a:ea typeface="ＭＳ Ｐゴシック" pitchFamily="34" charset="-128"/>
              </a:rPr>
              <a:t>Or 2</a:t>
            </a:r>
            <a:r>
              <a:rPr lang="en-US" baseline="30000" dirty="0">
                <a:ea typeface="ＭＳ Ｐゴシック" pitchFamily="34" charset="-128"/>
              </a:rPr>
              <a:t>32</a:t>
            </a:r>
            <a:r>
              <a:rPr lang="en-US" dirty="0">
                <a:ea typeface="ＭＳ Ｐゴシック" pitchFamily="34" charset="-128"/>
              </a:rPr>
              <a:t> subnets with 2</a:t>
            </a:r>
            <a:r>
              <a:rPr lang="en-US" baseline="30000" dirty="0">
                <a:ea typeface="ＭＳ Ｐゴシック" pitchFamily="34" charset="-128"/>
              </a:rPr>
              <a:t>64</a:t>
            </a:r>
            <a:r>
              <a:rPr lang="en-US" dirty="0">
                <a:ea typeface="ＭＳ Ｐゴシック" pitchFamily="34" charset="-128"/>
              </a:rPr>
              <a:t> host numbers</a:t>
            </a:r>
          </a:p>
          <a:p>
            <a:endParaRPr lang="en-US" dirty="0">
              <a:ea typeface="ＭＳ Ｐゴシック" pitchFamily="34" charset="-128"/>
            </a:endParaRPr>
          </a:p>
        </p:txBody>
      </p:sp>
      <p:sp>
        <p:nvSpPr>
          <p:cNvPr id="6" name="Right Brace 5"/>
          <p:cNvSpPr/>
          <p:nvPr/>
        </p:nvSpPr>
        <p:spPr bwMode="auto">
          <a:xfrm rot="5400000">
            <a:off x="4143375" y="4674683"/>
            <a:ext cx="228600" cy="131445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vert270"/>
          <a:lstStyle/>
          <a:p>
            <a:pPr eaLnBrk="0" hangingPunct="0">
              <a:defRPr/>
            </a:pPr>
            <a:endParaRPr lang="en-US" dirty="0">
              <a:latin typeface="Times New Roman" pitchFamily="-110" charset="0"/>
            </a:endParaRPr>
          </a:p>
          <a:p>
            <a:pPr algn="ctr" eaLnBrk="0" hangingPunct="0">
              <a:defRPr/>
            </a:pPr>
            <a:r>
              <a:rPr lang="en-US" dirty="0">
                <a:latin typeface="+mj-lt"/>
              </a:rPr>
              <a:t>Subnet ID</a:t>
            </a:r>
          </a:p>
        </p:txBody>
      </p:sp>
      <p:sp>
        <p:nvSpPr>
          <p:cNvPr id="7" name="Right Brace 6"/>
          <p:cNvSpPr/>
          <p:nvPr/>
        </p:nvSpPr>
        <p:spPr bwMode="auto">
          <a:xfrm rot="5400000">
            <a:off x="6115050" y="4017458"/>
            <a:ext cx="228600" cy="26289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vert270"/>
          <a:lstStyle/>
          <a:p>
            <a:pPr eaLnBrk="0" hangingPunct="0">
              <a:defRPr/>
            </a:pPr>
            <a:endParaRPr lang="en-US" dirty="0">
              <a:latin typeface="Times New Roman" pitchFamily="-110" charset="0"/>
            </a:endParaRPr>
          </a:p>
          <a:p>
            <a:pPr algn="ctr" eaLnBrk="0" hangingPunct="0">
              <a:defRPr/>
            </a:pPr>
            <a:r>
              <a:rPr lang="en-US" dirty="0">
                <a:latin typeface="+mj-lt"/>
              </a:rPr>
              <a:t>Interface ID</a:t>
            </a:r>
          </a:p>
        </p:txBody>
      </p:sp>
      <p:grpSp>
        <p:nvGrpSpPr>
          <p:cNvPr id="3" name="Group 2">
            <a:extLst>
              <a:ext uri="{FF2B5EF4-FFF2-40B4-BE49-F238E27FC236}">
                <a16:creationId xmlns:a16="http://schemas.microsoft.com/office/drawing/2014/main" id="{F892CA7D-93C0-CD46-833D-CB7DBE688985}"/>
              </a:ext>
            </a:extLst>
          </p:cNvPr>
          <p:cNvGrpSpPr/>
          <p:nvPr/>
        </p:nvGrpSpPr>
        <p:grpSpPr>
          <a:xfrm>
            <a:off x="1523478" y="3555553"/>
            <a:ext cx="6944247" cy="2384822"/>
            <a:chOff x="1523478" y="3555553"/>
            <a:chExt cx="6944247" cy="2384822"/>
          </a:xfrm>
        </p:grpSpPr>
        <p:graphicFrame>
          <p:nvGraphicFramePr>
            <p:cNvPr id="10242" name="Object 2"/>
            <p:cNvGraphicFramePr>
              <a:graphicFrameLocks noChangeAspect="1"/>
            </p:cNvGraphicFramePr>
            <p:nvPr>
              <p:extLst>
                <p:ext uri="{D42A27DB-BD31-4B8C-83A1-F6EECF244321}">
                  <p14:modId xmlns:p14="http://schemas.microsoft.com/office/powerpoint/2010/main" val="3995958600"/>
                </p:ext>
              </p:extLst>
            </p:nvPr>
          </p:nvGraphicFramePr>
          <p:xfrm>
            <a:off x="2116931" y="3555553"/>
            <a:ext cx="6350794" cy="2384822"/>
          </p:xfrm>
          <a:graphic>
            <a:graphicData uri="http://schemas.openxmlformats.org/presentationml/2006/ole">
              <mc:AlternateContent xmlns:mc="http://schemas.openxmlformats.org/markup-compatibility/2006">
                <mc:Choice xmlns:v="urn:schemas-microsoft-com:vml" Requires="v">
                  <p:oleObj spid="_x0000_s86086" name="Visio" r:id="rId4" imgW="8866271" imgH="3608550" progId="Visio.Drawing.11">
                    <p:embed/>
                  </p:oleObj>
                </mc:Choice>
                <mc:Fallback>
                  <p:oleObj name="Visio" r:id="rId4" imgW="8866271" imgH="3608550" progId="Visio.Drawing.11">
                    <p:embed/>
                    <p:pic>
                      <p:nvPicPr>
                        <p:cNvPr id="1024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931" y="3555553"/>
                          <a:ext cx="6350794" cy="23848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1523478" y="3905723"/>
              <a:ext cx="742950" cy="784830"/>
            </a:xfrm>
            <a:prstGeom prst="rect">
              <a:avLst/>
            </a:prstGeom>
            <a:noFill/>
          </p:spPr>
          <p:txBody>
            <a:bodyPr>
              <a:spAutoFit/>
            </a:bodyPr>
            <a:lstStyle/>
            <a:p>
              <a:pPr>
                <a:defRPr/>
              </a:pPr>
              <a:r>
                <a:rPr lang="en-US" sz="1500" dirty="0">
                  <a:cs typeface="ＭＳ Ｐゴシック" pitchFamily="-110" charset="-128"/>
                </a:rPr>
                <a:t>from:</a:t>
              </a:r>
            </a:p>
            <a:p>
              <a:pPr>
                <a:defRPr/>
              </a:pPr>
              <a:endParaRPr lang="en-US" sz="1500" dirty="0">
                <a:cs typeface="ＭＳ Ｐゴシック" pitchFamily="-110" charset="-128"/>
              </a:endParaRPr>
            </a:p>
            <a:p>
              <a:pPr>
                <a:defRPr/>
              </a:pPr>
              <a:r>
                <a:rPr lang="en-US" sz="1500" dirty="0">
                  <a:cs typeface="ＭＳ Ｐゴシック" pitchFamily="-110" charset="-128"/>
                </a:rPr>
                <a:t>to:</a:t>
              </a:r>
            </a:p>
          </p:txBody>
        </p:sp>
      </p:grpSp>
      <p:sp>
        <p:nvSpPr>
          <p:cNvPr id="2" name="Slide Number Placeholder 1">
            <a:extLst>
              <a:ext uri="{FF2B5EF4-FFF2-40B4-BE49-F238E27FC236}">
                <a16:creationId xmlns:a16="http://schemas.microsoft.com/office/drawing/2014/main" id="{56512737-15EB-724F-AD2C-3272363E539E}"/>
              </a:ext>
            </a:extLst>
          </p:cNvPr>
          <p:cNvSpPr>
            <a:spLocks noGrp="1"/>
          </p:cNvSpPr>
          <p:nvPr>
            <p:ph type="sldNum" sz="quarter" idx="12"/>
          </p:nvPr>
        </p:nvSpPr>
        <p:spPr/>
        <p:txBody>
          <a:bodyPr/>
          <a:lstStyle/>
          <a:p>
            <a:fld id="{6DDFBD2C-A080-5A4B-B075-F8D248F9258F}" type="slidenum">
              <a:rPr lang="en-US" smtClean="0"/>
              <a:t>63</a:t>
            </a:fld>
            <a:endParaRPr lang="en-US"/>
          </a:p>
        </p:txBody>
      </p:sp>
      <p:pic>
        <p:nvPicPr>
          <p:cNvPr id="9" name="Picture 5" descr="underline_base">
            <a:extLst>
              <a:ext uri="{FF2B5EF4-FFF2-40B4-BE49-F238E27FC236}">
                <a16:creationId xmlns:a16="http://schemas.microsoft.com/office/drawing/2014/main" id="{FD1DCF99-B1A9-0844-AE47-186CB777775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804" y="892780"/>
            <a:ext cx="6629823" cy="15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4467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533400" y="228600"/>
            <a:ext cx="7772400" cy="766763"/>
          </a:xfrm>
        </p:spPr>
        <p:txBody>
          <a:bodyPr/>
          <a:lstStyle/>
          <a:p>
            <a:r>
              <a:rPr lang="en-US">
                <a:ea typeface="ＭＳ Ｐゴシック" pitchFamily="34" charset="-128"/>
              </a:rPr>
              <a:t>Types of IPv6 addresses</a:t>
            </a:r>
            <a:endParaRPr lang="en-US" dirty="0">
              <a:ea typeface="ＭＳ Ｐゴシック" pitchFamily="34" charset="-128"/>
            </a:endParaRPr>
          </a:p>
        </p:txBody>
      </p:sp>
      <p:sp>
        <p:nvSpPr>
          <p:cNvPr id="33795" name="Content Placeholder 2"/>
          <p:cNvSpPr>
            <a:spLocks noGrp="1"/>
          </p:cNvSpPr>
          <p:nvPr>
            <p:ph idx="1"/>
          </p:nvPr>
        </p:nvSpPr>
        <p:spPr/>
        <p:txBody>
          <a:bodyPr/>
          <a:lstStyle/>
          <a:p>
            <a:endParaRPr lang="en-US">
              <a:ea typeface="ＭＳ Ｐゴシック" pitchFamily="34" charset="-128"/>
            </a:endParaRPr>
          </a:p>
          <a:p>
            <a:endParaRPr lang="en-US">
              <a:ea typeface="ＭＳ Ｐゴシック" pitchFamily="34" charset="-128"/>
            </a:endParaRPr>
          </a:p>
          <a:p>
            <a:endParaRPr lang="en-US">
              <a:ea typeface="ＭＳ Ｐゴシック" pitchFamily="34" charset="-128"/>
            </a:endParaRPr>
          </a:p>
          <a:p>
            <a:endParaRPr lang="en-US">
              <a:ea typeface="ＭＳ Ｐゴシック" pitchFamily="34" charset="-128"/>
            </a:endParaRPr>
          </a:p>
          <a:p>
            <a:endParaRPr lang="en-US">
              <a:ea typeface="ＭＳ Ｐゴシック" pitchFamily="34" charset="-128"/>
            </a:endParaRPr>
          </a:p>
          <a:p>
            <a:endParaRPr lang="en-US">
              <a:ea typeface="ＭＳ Ｐゴシック" pitchFamily="34" charset="-128"/>
            </a:endParaRPr>
          </a:p>
          <a:p>
            <a:endParaRPr lang="en-US">
              <a:ea typeface="ＭＳ Ｐゴシック" pitchFamily="34" charset="-128"/>
            </a:endParaRPr>
          </a:p>
          <a:p>
            <a:endParaRPr lang="en-US" dirty="0">
              <a:ea typeface="ＭＳ Ｐゴシック" pitchFamily="34"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3880616556"/>
              </p:ext>
            </p:extLst>
          </p:nvPr>
        </p:nvGraphicFramePr>
        <p:xfrm>
          <a:off x="1902716" y="1477615"/>
          <a:ext cx="5033767" cy="1927860"/>
        </p:xfrm>
        <a:graphic>
          <a:graphicData uri="http://schemas.openxmlformats.org/drawingml/2006/table">
            <a:tbl>
              <a:tblPr firstRow="1" firstCol="1">
                <a:tableStyleId>{9DCAF9ED-07DC-4A11-8D7F-57B35C25682E}</a:tableStyleId>
              </a:tblPr>
              <a:tblGrid>
                <a:gridCol w="3522335">
                  <a:extLst>
                    <a:ext uri="{9D8B030D-6E8A-4147-A177-3AD203B41FA5}">
                      <a16:colId xmlns:a16="http://schemas.microsoft.com/office/drawing/2014/main" val="20000"/>
                    </a:ext>
                  </a:extLst>
                </a:gridCol>
                <a:gridCol w="1511432">
                  <a:extLst>
                    <a:ext uri="{9D8B030D-6E8A-4147-A177-3AD203B41FA5}">
                      <a16:colId xmlns:a16="http://schemas.microsoft.com/office/drawing/2014/main" val="20002"/>
                    </a:ext>
                  </a:extLst>
                </a:gridCol>
              </a:tblGrid>
              <a:tr h="274320">
                <a:tc>
                  <a:txBody>
                    <a:bodyPr/>
                    <a:lstStyle/>
                    <a:p>
                      <a:endParaRPr lang="en-US" sz="1400" dirty="0"/>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sz="1400" dirty="0"/>
                        <a:t>IPv6</a:t>
                      </a:r>
                      <a:r>
                        <a:rPr lang="en-US" sz="1400" baseline="0" dirty="0"/>
                        <a:t> Prefix</a:t>
                      </a:r>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342900">
                <a:tc>
                  <a:txBody>
                    <a:bodyPr/>
                    <a:lstStyle/>
                    <a:p>
                      <a:r>
                        <a:rPr lang="en-US" sz="1800" dirty="0"/>
                        <a:t>Global </a:t>
                      </a:r>
                      <a:r>
                        <a:rPr lang="en-US" sz="1800" dirty="0" err="1"/>
                        <a:t>unicast</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2000::/3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2900">
                <a:tc>
                  <a:txBody>
                    <a:bodyPr/>
                    <a:lstStyle/>
                    <a:p>
                      <a:r>
                        <a:rPr lang="en-US" sz="1800" dirty="0"/>
                        <a:t>Link-local unicast address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FE80::/10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4021326"/>
                  </a:ext>
                </a:extLst>
              </a:tr>
              <a:tr h="617220">
                <a:tc>
                  <a:txBody>
                    <a:bodyPr/>
                    <a:lstStyle/>
                    <a:p>
                      <a:r>
                        <a:rPr lang="en-US" sz="1800" dirty="0"/>
                        <a:t>Unique local unicast address (ULA)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FC00::/7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1183162"/>
                  </a:ext>
                </a:extLst>
              </a:tr>
              <a:tr h="342900">
                <a:tc>
                  <a:txBody>
                    <a:bodyPr/>
                    <a:lstStyle/>
                    <a:p>
                      <a:r>
                        <a:rPr lang="en-US" sz="1800" dirty="0"/>
                        <a:t>Multicast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FF00::/8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4982290"/>
                  </a:ext>
                </a:extLst>
              </a:tr>
            </a:tbl>
          </a:graphicData>
        </a:graphic>
      </p:graphicFrame>
      <p:sp>
        <p:nvSpPr>
          <p:cNvPr id="2" name="Slide Number Placeholder 1">
            <a:extLst>
              <a:ext uri="{FF2B5EF4-FFF2-40B4-BE49-F238E27FC236}">
                <a16:creationId xmlns:a16="http://schemas.microsoft.com/office/drawing/2014/main" id="{6DEBA1ED-2ED3-4646-BAA3-27A1913211E3}"/>
              </a:ext>
            </a:extLst>
          </p:cNvPr>
          <p:cNvSpPr>
            <a:spLocks noGrp="1"/>
          </p:cNvSpPr>
          <p:nvPr>
            <p:ph type="sldNum" sz="quarter" idx="12"/>
          </p:nvPr>
        </p:nvSpPr>
        <p:spPr/>
        <p:txBody>
          <a:bodyPr/>
          <a:lstStyle/>
          <a:p>
            <a:fld id="{6DDFBD2C-A080-5A4B-B075-F8D248F9258F}" type="slidenum">
              <a:rPr lang="en-US" smtClean="0"/>
              <a:t>64</a:t>
            </a:fld>
            <a:endParaRPr lang="en-US"/>
          </a:p>
        </p:txBody>
      </p:sp>
      <p:sp>
        <p:nvSpPr>
          <p:cNvPr id="8" name="Rectangle 3">
            <a:extLst>
              <a:ext uri="{FF2B5EF4-FFF2-40B4-BE49-F238E27FC236}">
                <a16:creationId xmlns:a16="http://schemas.microsoft.com/office/drawing/2014/main" id="{89214C13-571C-884B-BF25-434B251700DE}"/>
              </a:ext>
            </a:extLst>
          </p:cNvPr>
          <p:cNvSpPr txBox="1">
            <a:spLocks noChangeArrowheads="1"/>
          </p:cNvSpPr>
          <p:nvPr/>
        </p:nvSpPr>
        <p:spPr>
          <a:xfrm>
            <a:off x="838200" y="3795386"/>
            <a:ext cx="7425187" cy="2670794"/>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3515916" algn="l"/>
                <a:tab pos="3731419" algn="l"/>
              </a:tabLst>
            </a:pPr>
            <a:r>
              <a:rPr lang="en-CA" sz="2400" b="1" dirty="0"/>
              <a:t>Broadcast: </a:t>
            </a:r>
            <a:r>
              <a:rPr lang="en-CA" sz="2400" dirty="0">
                <a:solidFill>
                  <a:srgbClr val="C00000"/>
                </a:solidFill>
              </a:rPr>
              <a:t>No</a:t>
            </a:r>
            <a:r>
              <a:rPr lang="en-CA" sz="2400" dirty="0"/>
              <a:t> broadcast address in IPv6</a:t>
            </a:r>
          </a:p>
          <a:p>
            <a:pPr>
              <a:tabLst>
                <a:tab pos="3515916" algn="l"/>
                <a:tab pos="3731419" algn="l"/>
              </a:tabLst>
            </a:pPr>
            <a:r>
              <a:rPr lang="en-CA" sz="2400" b="1" dirty="0"/>
              <a:t>Anycast:  </a:t>
            </a:r>
            <a:r>
              <a:rPr lang="en-CA" sz="2400" dirty="0"/>
              <a:t>Any </a:t>
            </a:r>
            <a:r>
              <a:rPr lang="en-CA" sz="2400" i="1" dirty="0"/>
              <a:t>unicast</a:t>
            </a:r>
            <a:r>
              <a:rPr lang="en-CA" sz="2400" dirty="0"/>
              <a:t> address can be designated as an </a:t>
            </a:r>
            <a:r>
              <a:rPr lang="en-CA" sz="2400" i="1" dirty="0"/>
              <a:t>anycast</a:t>
            </a:r>
            <a:r>
              <a:rPr lang="en-CA" sz="2400" dirty="0"/>
              <a:t> address</a:t>
            </a:r>
          </a:p>
          <a:p>
            <a:pPr lvl="1">
              <a:tabLst>
                <a:tab pos="3515916" algn="l"/>
                <a:tab pos="3731419" algn="l"/>
              </a:tabLst>
            </a:pPr>
            <a:r>
              <a:rPr lang="en-CA" sz="2000" dirty="0">
                <a:solidFill>
                  <a:srgbClr val="C00000"/>
                </a:solidFill>
              </a:rPr>
              <a:t>Anycast</a:t>
            </a:r>
            <a:r>
              <a:rPr lang="en-CA" sz="2000" dirty="0"/>
              <a:t>:  assigning the same IP address to several devices., generally routers, where only one in a group needs to be reached.</a:t>
            </a:r>
          </a:p>
          <a:p>
            <a:pPr lvl="1">
              <a:tabLst>
                <a:tab pos="3515916" algn="l"/>
                <a:tab pos="3731419" algn="l"/>
              </a:tabLst>
            </a:pPr>
            <a:r>
              <a:rPr lang="en-CA" sz="2000" dirty="0">
                <a:solidFill>
                  <a:srgbClr val="C00000"/>
                </a:solidFill>
              </a:rPr>
              <a:t>What is different from multicast?: </a:t>
            </a:r>
            <a:r>
              <a:rPr lang="en-CA" sz="2000" dirty="0"/>
              <a:t>The anycast address is very similar to the multicast address, but packets will be delivered to only one random host in the group, usually the closest one, instead of the entire group.</a:t>
            </a:r>
            <a:endParaRPr lang="en-US" sz="2000" b="1" dirty="0">
              <a:latin typeface="Consolas" panose="020B0609020204030204" pitchFamily="49" charset="0"/>
              <a:ea typeface="ＭＳ Ｐゴシック" pitchFamily="-108" charset="-128"/>
              <a:cs typeface="Consolas" panose="020B0609020204030204" pitchFamily="49" charset="0"/>
            </a:endParaRPr>
          </a:p>
          <a:p>
            <a:pPr marL="342900" lvl="1" indent="0">
              <a:buNone/>
              <a:tabLst>
                <a:tab pos="3515916" algn="l"/>
                <a:tab pos="3731419" algn="l"/>
              </a:tabLst>
            </a:pPr>
            <a:endParaRPr lang="en-CA" sz="1800" dirty="0"/>
          </a:p>
        </p:txBody>
      </p:sp>
      <p:pic>
        <p:nvPicPr>
          <p:cNvPr id="7" name="Picture 5" descr="underline_base">
            <a:extLst>
              <a:ext uri="{FF2B5EF4-FFF2-40B4-BE49-F238E27FC236}">
                <a16:creationId xmlns:a16="http://schemas.microsoft.com/office/drawing/2014/main" id="{53AF3562-2536-904E-B952-57CB67E286B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04" y="892780"/>
            <a:ext cx="5715423" cy="222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83264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0CFF2-060A-824A-945C-4908B9986D43}"/>
              </a:ext>
            </a:extLst>
          </p:cNvPr>
          <p:cNvSpPr>
            <a:spLocks noGrp="1"/>
          </p:cNvSpPr>
          <p:nvPr>
            <p:ph idx="1"/>
          </p:nvPr>
        </p:nvSpPr>
        <p:spPr>
          <a:xfrm>
            <a:off x="225469" y="1175618"/>
            <a:ext cx="8727509" cy="796259"/>
          </a:xfrm>
        </p:spPr>
        <p:txBody>
          <a:bodyPr/>
          <a:lstStyle/>
          <a:p>
            <a:pPr marL="0" indent="0">
              <a:buNone/>
            </a:pPr>
            <a:r>
              <a:rPr lang="en-US" dirty="0"/>
              <a:t>All currently assigned global routing prefixes are taken from </a:t>
            </a:r>
          </a:p>
        </p:txBody>
      </p:sp>
      <p:sp>
        <p:nvSpPr>
          <p:cNvPr id="36866" name="Title 4"/>
          <p:cNvSpPr>
            <a:spLocks noGrp="1"/>
          </p:cNvSpPr>
          <p:nvPr>
            <p:ph type="title"/>
          </p:nvPr>
        </p:nvSpPr>
        <p:spPr>
          <a:xfrm>
            <a:off x="225469" y="228600"/>
            <a:ext cx="8617906" cy="665841"/>
          </a:xfrm>
        </p:spPr>
        <p:txBody>
          <a:bodyPr/>
          <a:lstStyle/>
          <a:p>
            <a:r>
              <a:rPr lang="en-US" sz="3600" dirty="0">
                <a:ea typeface="ＭＳ Ｐゴシック" pitchFamily="34" charset="-128"/>
              </a:rPr>
              <a:t>Currently available global unicast addresses</a:t>
            </a:r>
          </a:p>
        </p:txBody>
      </p:sp>
      <p:sp>
        <p:nvSpPr>
          <p:cNvPr id="2" name="Slide Number Placeholder 1">
            <a:extLst>
              <a:ext uri="{FF2B5EF4-FFF2-40B4-BE49-F238E27FC236}">
                <a16:creationId xmlns:a16="http://schemas.microsoft.com/office/drawing/2014/main" id="{FE38FE59-D097-9D49-AF16-6509C2EDAF73}"/>
              </a:ext>
            </a:extLst>
          </p:cNvPr>
          <p:cNvSpPr>
            <a:spLocks noGrp="1"/>
          </p:cNvSpPr>
          <p:nvPr>
            <p:ph type="sldNum" sz="quarter" idx="12"/>
          </p:nvPr>
        </p:nvSpPr>
        <p:spPr/>
        <p:txBody>
          <a:bodyPr/>
          <a:lstStyle/>
          <a:p>
            <a:fld id="{6DDFBD2C-A080-5A4B-B075-F8D248F9258F}" type="slidenum">
              <a:rPr lang="en-US" smtClean="0"/>
              <a:t>65</a:t>
            </a:fld>
            <a:endParaRPr lang="en-US"/>
          </a:p>
        </p:txBody>
      </p:sp>
      <p:pic>
        <p:nvPicPr>
          <p:cNvPr id="9" name="Picture 4">
            <a:extLst>
              <a:ext uri="{FF2B5EF4-FFF2-40B4-BE49-F238E27FC236}">
                <a16:creationId xmlns:a16="http://schemas.microsoft.com/office/drawing/2014/main" id="{733934CE-6212-9742-ACCC-C86CE980FC58}"/>
              </a:ext>
            </a:extLst>
          </p:cNvPr>
          <p:cNvPicPr>
            <a:picLocks noChangeAspect="1"/>
          </p:cNvPicPr>
          <p:nvPr/>
        </p:nvPicPr>
        <p:blipFill>
          <a:blip r:embed="rId3"/>
          <a:srcRect/>
          <a:stretch>
            <a:fillRect/>
          </a:stretch>
        </p:blipFill>
        <p:spPr bwMode="auto">
          <a:xfrm>
            <a:off x="1977746" y="2628177"/>
            <a:ext cx="6697655" cy="2955886"/>
          </a:xfrm>
          <a:prstGeom prst="rect">
            <a:avLst/>
          </a:prstGeom>
          <a:noFill/>
          <a:ln w="9525">
            <a:noFill/>
            <a:miter lim="800000"/>
            <a:headEnd/>
            <a:tailEnd/>
          </a:ln>
        </p:spPr>
      </p:pic>
      <p:sp>
        <p:nvSpPr>
          <p:cNvPr id="10" name="Rectangle 9">
            <a:extLst>
              <a:ext uri="{FF2B5EF4-FFF2-40B4-BE49-F238E27FC236}">
                <a16:creationId xmlns:a16="http://schemas.microsoft.com/office/drawing/2014/main" id="{C2F13038-C7DC-7F4B-AFAD-78D7F5953B68}"/>
              </a:ext>
            </a:extLst>
          </p:cNvPr>
          <p:cNvSpPr/>
          <p:nvPr/>
        </p:nvSpPr>
        <p:spPr>
          <a:xfrm>
            <a:off x="6467355" y="3991097"/>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2400::/12</a:t>
            </a:r>
          </a:p>
        </p:txBody>
      </p:sp>
      <p:sp>
        <p:nvSpPr>
          <p:cNvPr id="13" name="Rectangle 12">
            <a:extLst>
              <a:ext uri="{FF2B5EF4-FFF2-40B4-BE49-F238E27FC236}">
                <a16:creationId xmlns:a16="http://schemas.microsoft.com/office/drawing/2014/main" id="{7B21DB5E-CE8B-C544-ADC3-D089D6C62187}"/>
              </a:ext>
            </a:extLst>
          </p:cNvPr>
          <p:cNvSpPr/>
          <p:nvPr/>
        </p:nvSpPr>
        <p:spPr>
          <a:xfrm>
            <a:off x="4645789" y="3836285"/>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2C00::/12</a:t>
            </a:r>
          </a:p>
        </p:txBody>
      </p:sp>
      <p:sp>
        <p:nvSpPr>
          <p:cNvPr id="14" name="Rectangle 13">
            <a:extLst>
              <a:ext uri="{FF2B5EF4-FFF2-40B4-BE49-F238E27FC236}">
                <a16:creationId xmlns:a16="http://schemas.microsoft.com/office/drawing/2014/main" id="{8BD6FDBF-7EC5-7641-8E2A-8F8447941DEB}"/>
              </a:ext>
            </a:extLst>
          </p:cNvPr>
          <p:cNvSpPr/>
          <p:nvPr/>
        </p:nvSpPr>
        <p:spPr>
          <a:xfrm>
            <a:off x="5124691" y="2934907"/>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2A00::/12</a:t>
            </a:r>
          </a:p>
        </p:txBody>
      </p:sp>
      <p:sp>
        <p:nvSpPr>
          <p:cNvPr id="15" name="Rectangle 14">
            <a:extLst>
              <a:ext uri="{FF2B5EF4-FFF2-40B4-BE49-F238E27FC236}">
                <a16:creationId xmlns:a16="http://schemas.microsoft.com/office/drawing/2014/main" id="{2565FCD8-008C-EF47-846B-350A54001FD2}"/>
              </a:ext>
            </a:extLst>
          </p:cNvPr>
          <p:cNvSpPr/>
          <p:nvPr/>
        </p:nvSpPr>
        <p:spPr>
          <a:xfrm>
            <a:off x="2831458" y="3150485"/>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2600::/12</a:t>
            </a:r>
          </a:p>
        </p:txBody>
      </p:sp>
      <p:sp>
        <p:nvSpPr>
          <p:cNvPr id="16" name="Rectangle 15">
            <a:extLst>
              <a:ext uri="{FF2B5EF4-FFF2-40B4-BE49-F238E27FC236}">
                <a16:creationId xmlns:a16="http://schemas.microsoft.com/office/drawing/2014/main" id="{9E7B40B5-24E5-8342-985B-008473D28D88}"/>
              </a:ext>
            </a:extLst>
          </p:cNvPr>
          <p:cNvSpPr/>
          <p:nvPr/>
        </p:nvSpPr>
        <p:spPr>
          <a:xfrm>
            <a:off x="3553429" y="4428041"/>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2800::/12</a:t>
            </a:r>
          </a:p>
        </p:txBody>
      </p:sp>
      <p:sp>
        <p:nvSpPr>
          <p:cNvPr id="17" name="Rectangle 16">
            <a:extLst>
              <a:ext uri="{FF2B5EF4-FFF2-40B4-BE49-F238E27FC236}">
                <a16:creationId xmlns:a16="http://schemas.microsoft.com/office/drawing/2014/main" id="{6C8F3476-30ED-1A4C-9AEB-C6A49B821DD9}"/>
              </a:ext>
            </a:extLst>
          </p:cNvPr>
          <p:cNvSpPr/>
          <p:nvPr/>
        </p:nvSpPr>
        <p:spPr>
          <a:xfrm>
            <a:off x="1135766" y="1587438"/>
            <a:ext cx="1235598" cy="4104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solidFill>
                  <a:schemeClr val="tx1"/>
                </a:solidFill>
              </a:rPr>
              <a:t>2000::/3</a:t>
            </a:r>
          </a:p>
        </p:txBody>
      </p:sp>
      <p:sp>
        <p:nvSpPr>
          <p:cNvPr id="4" name="Rectangle 3">
            <a:extLst>
              <a:ext uri="{FF2B5EF4-FFF2-40B4-BE49-F238E27FC236}">
                <a16:creationId xmlns:a16="http://schemas.microsoft.com/office/drawing/2014/main" id="{32941FDC-6F53-B94F-8019-71D5F2D373A7}"/>
              </a:ext>
            </a:extLst>
          </p:cNvPr>
          <p:cNvSpPr/>
          <p:nvPr/>
        </p:nvSpPr>
        <p:spPr>
          <a:xfrm>
            <a:off x="1753565" y="4173397"/>
            <a:ext cx="1718840" cy="91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90BD016-8386-C34B-B881-70FD72E61746}"/>
              </a:ext>
            </a:extLst>
          </p:cNvPr>
          <p:cNvSpPr/>
          <p:nvPr/>
        </p:nvSpPr>
        <p:spPr>
          <a:xfrm>
            <a:off x="1415005" y="4807111"/>
            <a:ext cx="2343874" cy="711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19046" y="5270562"/>
            <a:ext cx="2469038" cy="1077218"/>
          </a:xfrm>
          <a:prstGeom prst="rect">
            <a:avLst/>
          </a:prstGeom>
          <a:noFill/>
          <a:ln>
            <a:solidFill>
              <a:schemeClr val="tx1"/>
            </a:solidFill>
          </a:ln>
        </p:spPr>
        <p:txBody>
          <a:bodyPr wrap="square">
            <a:spAutoFit/>
          </a:bodyPr>
          <a:lstStyle/>
          <a:p>
            <a:pPr>
              <a:defRPr/>
            </a:pPr>
            <a:r>
              <a:rPr lang="en-US" sz="1600" b="1" dirty="0">
                <a:latin typeface="+mj-lt"/>
              </a:rPr>
              <a:t>Note:</a:t>
            </a:r>
            <a:br>
              <a:rPr lang="en-US" sz="1600" dirty="0">
                <a:latin typeface="+mj-lt"/>
              </a:rPr>
            </a:br>
            <a:r>
              <a:rPr lang="en-US" sz="1600" dirty="0">
                <a:latin typeface="+mj-lt"/>
              </a:rPr>
              <a:t>Several additional smaller blocks (longer prefixes) have also been assigned. </a:t>
            </a:r>
          </a:p>
        </p:txBody>
      </p:sp>
      <p:sp>
        <p:nvSpPr>
          <p:cNvPr id="19" name="Rectangle 18">
            <a:extLst>
              <a:ext uri="{FF2B5EF4-FFF2-40B4-BE49-F238E27FC236}">
                <a16:creationId xmlns:a16="http://schemas.microsoft.com/office/drawing/2014/main" id="{A89DEBAC-A422-0B4B-AC79-E10786DFE942}"/>
              </a:ext>
            </a:extLst>
          </p:cNvPr>
          <p:cNvSpPr/>
          <p:nvPr/>
        </p:nvSpPr>
        <p:spPr>
          <a:xfrm>
            <a:off x="1378993" y="2463713"/>
            <a:ext cx="7573985" cy="2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B90825-9CC6-4547-9F63-EDF4C724C8E0}"/>
              </a:ext>
            </a:extLst>
          </p:cNvPr>
          <p:cNvSpPr/>
          <p:nvPr/>
        </p:nvSpPr>
        <p:spPr>
          <a:xfrm>
            <a:off x="1230683" y="2595237"/>
            <a:ext cx="845507" cy="1861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68AA34-D6BC-CC45-A16F-024E8C275165}"/>
              </a:ext>
            </a:extLst>
          </p:cNvPr>
          <p:cNvSpPr/>
          <p:nvPr/>
        </p:nvSpPr>
        <p:spPr>
          <a:xfrm>
            <a:off x="8314151" y="2541495"/>
            <a:ext cx="689013" cy="307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descr="underline_base">
            <a:extLst>
              <a:ext uri="{FF2B5EF4-FFF2-40B4-BE49-F238E27FC236}">
                <a16:creationId xmlns:a16="http://schemas.microsoft.com/office/drawing/2014/main" id="{6EAD8369-91B8-2D45-A93D-AC7F0763894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25" y="855333"/>
            <a:ext cx="8013526" cy="170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7368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200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CB457AFD-63C1-6042-BFDB-046DF997FFAB}"/>
              </a:ext>
            </a:extLst>
          </p:cNvPr>
          <p:cNvSpPr>
            <a:spLocks noGrp="1" noChangeArrowheads="1"/>
          </p:cNvSpPr>
          <p:nvPr>
            <p:ph type="body" idx="1"/>
          </p:nvPr>
        </p:nvSpPr>
        <p:spPr>
          <a:xfrm>
            <a:off x="571500" y="1079111"/>
            <a:ext cx="7886700" cy="1642148"/>
          </a:xfrm>
        </p:spPr>
        <p:txBody>
          <a:bodyPr/>
          <a:lstStyle/>
          <a:p>
            <a:pPr>
              <a:spcBef>
                <a:spcPct val="0"/>
              </a:spcBef>
              <a:tabLst>
                <a:tab pos="1826419" algn="l"/>
              </a:tabLst>
            </a:pPr>
            <a:r>
              <a:rPr lang="en-US" altLang="en-US" dirty="0">
                <a:solidFill>
                  <a:srgbClr val="C00000"/>
                </a:solidFill>
              </a:rPr>
              <a:t>Unicast	✓</a:t>
            </a:r>
          </a:p>
          <a:p>
            <a:pPr>
              <a:spcBef>
                <a:spcPct val="0"/>
              </a:spcBef>
              <a:tabLst>
                <a:tab pos="1826419" algn="l"/>
              </a:tabLst>
            </a:pPr>
            <a:r>
              <a:rPr lang="en-US" altLang="en-US" dirty="0">
                <a:solidFill>
                  <a:srgbClr val="C00000"/>
                </a:solidFill>
              </a:rPr>
              <a:t>Broadcast 	✕</a:t>
            </a:r>
          </a:p>
          <a:p>
            <a:pPr>
              <a:spcBef>
                <a:spcPct val="0"/>
              </a:spcBef>
              <a:tabLst>
                <a:tab pos="1826419" algn="l"/>
              </a:tabLst>
            </a:pPr>
            <a:r>
              <a:rPr lang="en-US" altLang="en-US" dirty="0">
                <a:solidFill>
                  <a:srgbClr val="C00000"/>
                </a:solidFill>
              </a:rPr>
              <a:t>Multicast 	✓</a:t>
            </a:r>
          </a:p>
          <a:p>
            <a:pPr>
              <a:spcBef>
                <a:spcPct val="0"/>
              </a:spcBef>
              <a:tabLst>
                <a:tab pos="1826419" algn="l"/>
              </a:tabLst>
            </a:pPr>
            <a:r>
              <a:rPr lang="en-US" altLang="en-US" dirty="0">
                <a:solidFill>
                  <a:srgbClr val="C00000"/>
                </a:solidFill>
              </a:rPr>
              <a:t>Anycast 	✓</a:t>
            </a: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sz="1500" dirty="0"/>
          </a:p>
        </p:txBody>
      </p:sp>
      <p:sp>
        <p:nvSpPr>
          <p:cNvPr id="16388" name="Rectangle 3">
            <a:extLst>
              <a:ext uri="{FF2B5EF4-FFF2-40B4-BE49-F238E27FC236}">
                <a16:creationId xmlns:a16="http://schemas.microsoft.com/office/drawing/2014/main" id="{EBBD2CC4-A87F-A742-922C-4022551A97FC}"/>
              </a:ext>
            </a:extLst>
          </p:cNvPr>
          <p:cNvSpPr>
            <a:spLocks noGrp="1" noChangeArrowheads="1"/>
          </p:cNvSpPr>
          <p:nvPr>
            <p:ph type="title"/>
          </p:nvPr>
        </p:nvSpPr>
        <p:spPr>
          <a:xfrm>
            <a:off x="533400" y="228600"/>
            <a:ext cx="8385132" cy="585592"/>
          </a:xfrm>
        </p:spPr>
        <p:txBody>
          <a:bodyPr/>
          <a:lstStyle/>
          <a:p>
            <a:r>
              <a:rPr lang="en-US" altLang="en-US" sz="3600" dirty="0"/>
              <a:t>Delivery methods and IPv6 address types</a:t>
            </a:r>
          </a:p>
        </p:txBody>
      </p:sp>
      <p:sp>
        <p:nvSpPr>
          <p:cNvPr id="16435" name="Oval 133">
            <a:extLst>
              <a:ext uri="{FF2B5EF4-FFF2-40B4-BE49-F238E27FC236}">
                <a16:creationId xmlns:a16="http://schemas.microsoft.com/office/drawing/2014/main" id="{20663D75-8C20-9242-B85C-7162CA8E69E3}"/>
              </a:ext>
            </a:extLst>
          </p:cNvPr>
          <p:cNvSpPr>
            <a:spLocks noChangeArrowheads="1"/>
          </p:cNvSpPr>
          <p:nvPr/>
        </p:nvSpPr>
        <p:spPr bwMode="auto">
          <a:xfrm>
            <a:off x="142875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6" name="Oval 134">
            <a:extLst>
              <a:ext uri="{FF2B5EF4-FFF2-40B4-BE49-F238E27FC236}">
                <a16:creationId xmlns:a16="http://schemas.microsoft.com/office/drawing/2014/main" id="{3571C336-C3D9-9D41-BCAA-5D2A56379B7A}"/>
              </a:ext>
            </a:extLst>
          </p:cNvPr>
          <p:cNvSpPr>
            <a:spLocks noChangeArrowheads="1"/>
          </p:cNvSpPr>
          <p:nvPr/>
        </p:nvSpPr>
        <p:spPr bwMode="auto">
          <a:xfrm>
            <a:off x="2400300" y="3197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7" name="Oval 135">
            <a:extLst>
              <a:ext uri="{FF2B5EF4-FFF2-40B4-BE49-F238E27FC236}">
                <a16:creationId xmlns:a16="http://schemas.microsoft.com/office/drawing/2014/main" id="{4C3BE8F1-E0DA-7B41-B4C6-B455EDBA7A6A}"/>
              </a:ext>
            </a:extLst>
          </p:cNvPr>
          <p:cNvSpPr>
            <a:spLocks noChangeArrowheads="1"/>
          </p:cNvSpPr>
          <p:nvPr/>
        </p:nvSpPr>
        <p:spPr bwMode="auto">
          <a:xfrm>
            <a:off x="2400300" y="34831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8" name="Oval 136">
            <a:extLst>
              <a:ext uri="{FF2B5EF4-FFF2-40B4-BE49-F238E27FC236}">
                <a16:creationId xmlns:a16="http://schemas.microsoft.com/office/drawing/2014/main" id="{913B70B8-0E17-674B-8798-EE849BB19B58}"/>
              </a:ext>
            </a:extLst>
          </p:cNvPr>
          <p:cNvSpPr>
            <a:spLocks noChangeArrowheads="1"/>
          </p:cNvSpPr>
          <p:nvPr/>
        </p:nvSpPr>
        <p:spPr bwMode="auto">
          <a:xfrm>
            <a:off x="240030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9" name="Oval 137">
            <a:extLst>
              <a:ext uri="{FF2B5EF4-FFF2-40B4-BE49-F238E27FC236}">
                <a16:creationId xmlns:a16="http://schemas.microsoft.com/office/drawing/2014/main" id="{AE2CE6C5-2508-AD4B-9202-9D387D9342CA}"/>
              </a:ext>
            </a:extLst>
          </p:cNvPr>
          <p:cNvSpPr>
            <a:spLocks noChangeArrowheads="1"/>
          </p:cNvSpPr>
          <p:nvPr/>
        </p:nvSpPr>
        <p:spPr bwMode="auto">
          <a:xfrm>
            <a:off x="2400300" y="405460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40" name="Oval 138">
            <a:extLst>
              <a:ext uri="{FF2B5EF4-FFF2-40B4-BE49-F238E27FC236}">
                <a16:creationId xmlns:a16="http://schemas.microsoft.com/office/drawing/2014/main" id="{FFD843F4-ECD4-724D-A98F-2058AB634544}"/>
              </a:ext>
            </a:extLst>
          </p:cNvPr>
          <p:cNvSpPr>
            <a:spLocks noChangeArrowheads="1"/>
          </p:cNvSpPr>
          <p:nvPr/>
        </p:nvSpPr>
        <p:spPr bwMode="auto">
          <a:xfrm>
            <a:off x="2400300" y="4340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41" name="Line 139">
            <a:extLst>
              <a:ext uri="{FF2B5EF4-FFF2-40B4-BE49-F238E27FC236}">
                <a16:creationId xmlns:a16="http://schemas.microsoft.com/office/drawing/2014/main" id="{D8E04AE0-DC38-6C48-9C4A-D475BF99FEA1}"/>
              </a:ext>
            </a:extLst>
          </p:cNvPr>
          <p:cNvSpPr>
            <a:spLocks noChangeShapeType="1"/>
          </p:cNvSpPr>
          <p:nvPr/>
        </p:nvSpPr>
        <p:spPr bwMode="auto">
          <a:xfrm flipV="1">
            <a:off x="1657350" y="3654552"/>
            <a:ext cx="62865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42" name="Text Box 157">
            <a:extLst>
              <a:ext uri="{FF2B5EF4-FFF2-40B4-BE49-F238E27FC236}">
                <a16:creationId xmlns:a16="http://schemas.microsoft.com/office/drawing/2014/main" id="{C40BAFFA-72F9-0B4B-A411-059FBBB8B00B}"/>
              </a:ext>
            </a:extLst>
          </p:cNvPr>
          <p:cNvSpPr txBox="1">
            <a:spLocks noChangeArrowheads="1"/>
          </p:cNvSpPr>
          <p:nvPr/>
        </p:nvSpPr>
        <p:spPr bwMode="auto">
          <a:xfrm>
            <a:off x="1428750" y="4283202"/>
            <a:ext cx="914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unicast</a:t>
            </a:r>
            <a:endParaRPr lang="en-US" altLang="en-US" sz="1800"/>
          </a:p>
        </p:txBody>
      </p:sp>
      <p:sp>
        <p:nvSpPr>
          <p:cNvPr id="16423" name="Oval 142">
            <a:extLst>
              <a:ext uri="{FF2B5EF4-FFF2-40B4-BE49-F238E27FC236}">
                <a16:creationId xmlns:a16="http://schemas.microsoft.com/office/drawing/2014/main" id="{DFEA9A26-8B7A-0C48-ADCB-DD3EE9F1CA87}"/>
              </a:ext>
            </a:extLst>
          </p:cNvPr>
          <p:cNvSpPr>
            <a:spLocks noChangeArrowheads="1"/>
          </p:cNvSpPr>
          <p:nvPr/>
        </p:nvSpPr>
        <p:spPr bwMode="auto">
          <a:xfrm>
            <a:off x="3257550" y="3768981"/>
            <a:ext cx="228600" cy="228652"/>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4" name="Oval 143">
            <a:extLst>
              <a:ext uri="{FF2B5EF4-FFF2-40B4-BE49-F238E27FC236}">
                <a16:creationId xmlns:a16="http://schemas.microsoft.com/office/drawing/2014/main" id="{54762189-35FF-BA48-B6CE-B4DA2320F93A}"/>
              </a:ext>
            </a:extLst>
          </p:cNvPr>
          <p:cNvSpPr>
            <a:spLocks noChangeArrowheads="1"/>
          </p:cNvSpPr>
          <p:nvPr/>
        </p:nvSpPr>
        <p:spPr bwMode="auto">
          <a:xfrm>
            <a:off x="4229100" y="3197352"/>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5" name="Oval 144">
            <a:extLst>
              <a:ext uri="{FF2B5EF4-FFF2-40B4-BE49-F238E27FC236}">
                <a16:creationId xmlns:a16="http://schemas.microsoft.com/office/drawing/2014/main" id="{2922CAD6-B113-414E-B39B-C52240A3ABB9}"/>
              </a:ext>
            </a:extLst>
          </p:cNvPr>
          <p:cNvSpPr>
            <a:spLocks noChangeArrowheads="1"/>
          </p:cNvSpPr>
          <p:nvPr/>
        </p:nvSpPr>
        <p:spPr bwMode="auto">
          <a:xfrm>
            <a:off x="4229100" y="3483167"/>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6" name="Oval 145">
            <a:extLst>
              <a:ext uri="{FF2B5EF4-FFF2-40B4-BE49-F238E27FC236}">
                <a16:creationId xmlns:a16="http://schemas.microsoft.com/office/drawing/2014/main" id="{6567FC92-52CE-0349-BB30-90FBEC05D805}"/>
              </a:ext>
            </a:extLst>
          </p:cNvPr>
          <p:cNvSpPr>
            <a:spLocks noChangeArrowheads="1"/>
          </p:cNvSpPr>
          <p:nvPr/>
        </p:nvSpPr>
        <p:spPr bwMode="auto">
          <a:xfrm>
            <a:off x="4229100" y="3768981"/>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7" name="Oval 146">
            <a:extLst>
              <a:ext uri="{FF2B5EF4-FFF2-40B4-BE49-F238E27FC236}">
                <a16:creationId xmlns:a16="http://schemas.microsoft.com/office/drawing/2014/main" id="{DC512C0D-7EC7-034F-9DED-8DC53E8B52F3}"/>
              </a:ext>
            </a:extLst>
          </p:cNvPr>
          <p:cNvSpPr>
            <a:spLocks noChangeArrowheads="1"/>
          </p:cNvSpPr>
          <p:nvPr/>
        </p:nvSpPr>
        <p:spPr bwMode="auto">
          <a:xfrm>
            <a:off x="4229100" y="4054796"/>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8" name="Oval 147">
            <a:extLst>
              <a:ext uri="{FF2B5EF4-FFF2-40B4-BE49-F238E27FC236}">
                <a16:creationId xmlns:a16="http://schemas.microsoft.com/office/drawing/2014/main" id="{25DBF4BA-ADF0-EE4B-B82F-35DA0B5ACBDC}"/>
              </a:ext>
            </a:extLst>
          </p:cNvPr>
          <p:cNvSpPr>
            <a:spLocks noChangeArrowheads="1"/>
          </p:cNvSpPr>
          <p:nvPr/>
        </p:nvSpPr>
        <p:spPr bwMode="auto">
          <a:xfrm>
            <a:off x="4229100" y="4340610"/>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9" name="Line 148">
            <a:extLst>
              <a:ext uri="{FF2B5EF4-FFF2-40B4-BE49-F238E27FC236}">
                <a16:creationId xmlns:a16="http://schemas.microsoft.com/office/drawing/2014/main" id="{0048039E-A639-D544-8ED0-EA7741F895D7}"/>
              </a:ext>
            </a:extLst>
          </p:cNvPr>
          <p:cNvSpPr>
            <a:spLocks noChangeShapeType="1"/>
          </p:cNvSpPr>
          <p:nvPr/>
        </p:nvSpPr>
        <p:spPr bwMode="auto">
          <a:xfrm flipV="1">
            <a:off x="3486150" y="3654655"/>
            <a:ext cx="685800" cy="2286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0" name="Line 158">
            <a:extLst>
              <a:ext uri="{FF2B5EF4-FFF2-40B4-BE49-F238E27FC236}">
                <a16:creationId xmlns:a16="http://schemas.microsoft.com/office/drawing/2014/main" id="{7E58E2C3-C573-D44B-8B9B-584E88B4A5B8}"/>
              </a:ext>
            </a:extLst>
          </p:cNvPr>
          <p:cNvSpPr>
            <a:spLocks noChangeShapeType="1"/>
          </p:cNvSpPr>
          <p:nvPr/>
        </p:nvSpPr>
        <p:spPr bwMode="auto">
          <a:xfrm flipV="1">
            <a:off x="3504010" y="3426004"/>
            <a:ext cx="667940" cy="44896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1" name="Line 160">
            <a:extLst>
              <a:ext uri="{FF2B5EF4-FFF2-40B4-BE49-F238E27FC236}">
                <a16:creationId xmlns:a16="http://schemas.microsoft.com/office/drawing/2014/main" id="{DCC25791-FCAF-B94C-B5BD-C31A90F9C186}"/>
              </a:ext>
            </a:extLst>
          </p:cNvPr>
          <p:cNvSpPr>
            <a:spLocks noChangeShapeType="1"/>
          </p:cNvSpPr>
          <p:nvPr/>
        </p:nvSpPr>
        <p:spPr bwMode="auto">
          <a:xfrm flipV="1">
            <a:off x="3486150" y="3883307"/>
            <a:ext cx="7108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2" name="Line 161">
            <a:extLst>
              <a:ext uri="{FF2B5EF4-FFF2-40B4-BE49-F238E27FC236}">
                <a16:creationId xmlns:a16="http://schemas.microsoft.com/office/drawing/2014/main" id="{FF8704BF-D9CB-3749-9C27-0B86258470DA}"/>
              </a:ext>
            </a:extLst>
          </p:cNvPr>
          <p:cNvSpPr>
            <a:spLocks noChangeShapeType="1"/>
          </p:cNvSpPr>
          <p:nvPr/>
        </p:nvSpPr>
        <p:spPr bwMode="auto">
          <a:xfrm>
            <a:off x="3486150" y="3883306"/>
            <a:ext cx="685800" cy="28581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3" name="Line 162">
            <a:extLst>
              <a:ext uri="{FF2B5EF4-FFF2-40B4-BE49-F238E27FC236}">
                <a16:creationId xmlns:a16="http://schemas.microsoft.com/office/drawing/2014/main" id="{61485B52-55A3-FA43-9F81-91942B483D49}"/>
              </a:ext>
            </a:extLst>
          </p:cNvPr>
          <p:cNvSpPr>
            <a:spLocks noChangeShapeType="1"/>
          </p:cNvSpPr>
          <p:nvPr/>
        </p:nvSpPr>
        <p:spPr bwMode="auto">
          <a:xfrm>
            <a:off x="3486150" y="3883307"/>
            <a:ext cx="685800" cy="51446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4" name="Text Box 165">
            <a:extLst>
              <a:ext uri="{FF2B5EF4-FFF2-40B4-BE49-F238E27FC236}">
                <a16:creationId xmlns:a16="http://schemas.microsoft.com/office/drawing/2014/main" id="{D4A1414D-E763-2642-B269-C2EABC94142F}"/>
              </a:ext>
            </a:extLst>
          </p:cNvPr>
          <p:cNvSpPr txBox="1">
            <a:spLocks noChangeArrowheads="1"/>
          </p:cNvSpPr>
          <p:nvPr/>
        </p:nvSpPr>
        <p:spPr bwMode="auto">
          <a:xfrm>
            <a:off x="2971800" y="4286706"/>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broadcast</a:t>
            </a:r>
            <a:endParaRPr lang="en-US" altLang="en-US" sz="1800"/>
          </a:p>
        </p:txBody>
      </p:sp>
      <p:sp>
        <p:nvSpPr>
          <p:cNvPr id="16412" name="Freeform 87">
            <a:extLst>
              <a:ext uri="{FF2B5EF4-FFF2-40B4-BE49-F238E27FC236}">
                <a16:creationId xmlns:a16="http://schemas.microsoft.com/office/drawing/2014/main" id="{CBDE0B32-4A2E-BC4C-949C-CBB9735E3E86}"/>
              </a:ext>
            </a:extLst>
          </p:cNvPr>
          <p:cNvSpPr>
            <a:spLocks/>
          </p:cNvSpPr>
          <p:nvPr/>
        </p:nvSpPr>
        <p:spPr bwMode="auto">
          <a:xfrm>
            <a:off x="5566173" y="3606927"/>
            <a:ext cx="5953" cy="1191"/>
          </a:xfrm>
          <a:custGeom>
            <a:avLst/>
            <a:gdLst>
              <a:gd name="T0" fmla="*/ 0 w 7"/>
              <a:gd name="T1" fmla="*/ 0 h 1588"/>
              <a:gd name="T2" fmla="*/ 0 w 7"/>
              <a:gd name="T3" fmla="*/ 0 h 1588"/>
              <a:gd name="T4" fmla="*/ 0 w 7"/>
              <a:gd name="T5" fmla="*/ 0 h 1588"/>
              <a:gd name="T6" fmla="*/ 7937 w 7"/>
              <a:gd name="T7" fmla="*/ 0 h 1588"/>
              <a:gd name="T8" fmla="*/ 7937 w 7"/>
              <a:gd name="T9" fmla="*/ 0 h 1588"/>
              <a:gd name="T10" fmla="*/ 793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13" name="Oval 150">
            <a:extLst>
              <a:ext uri="{FF2B5EF4-FFF2-40B4-BE49-F238E27FC236}">
                <a16:creationId xmlns:a16="http://schemas.microsoft.com/office/drawing/2014/main" id="{2B3C61BD-0989-1347-8805-25334E97527B}"/>
              </a:ext>
            </a:extLst>
          </p:cNvPr>
          <p:cNvSpPr>
            <a:spLocks noChangeArrowheads="1"/>
          </p:cNvSpPr>
          <p:nvPr/>
        </p:nvSpPr>
        <p:spPr bwMode="auto">
          <a:xfrm>
            <a:off x="491490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4" name="Oval 151">
            <a:extLst>
              <a:ext uri="{FF2B5EF4-FFF2-40B4-BE49-F238E27FC236}">
                <a16:creationId xmlns:a16="http://schemas.microsoft.com/office/drawing/2014/main" id="{684B31CE-E1F3-F344-A764-BEDB6C6B7FFD}"/>
              </a:ext>
            </a:extLst>
          </p:cNvPr>
          <p:cNvSpPr>
            <a:spLocks noChangeArrowheads="1"/>
          </p:cNvSpPr>
          <p:nvPr/>
        </p:nvSpPr>
        <p:spPr bwMode="auto">
          <a:xfrm>
            <a:off x="5886450" y="3197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5" name="Oval 152">
            <a:extLst>
              <a:ext uri="{FF2B5EF4-FFF2-40B4-BE49-F238E27FC236}">
                <a16:creationId xmlns:a16="http://schemas.microsoft.com/office/drawing/2014/main" id="{876F0644-7E03-8948-9EB2-9C1CAED60F24}"/>
              </a:ext>
            </a:extLst>
          </p:cNvPr>
          <p:cNvSpPr>
            <a:spLocks noChangeArrowheads="1"/>
          </p:cNvSpPr>
          <p:nvPr/>
        </p:nvSpPr>
        <p:spPr bwMode="auto">
          <a:xfrm>
            <a:off x="5886450" y="34831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6" name="Oval 153">
            <a:extLst>
              <a:ext uri="{FF2B5EF4-FFF2-40B4-BE49-F238E27FC236}">
                <a16:creationId xmlns:a16="http://schemas.microsoft.com/office/drawing/2014/main" id="{4E244695-764D-1B42-9D72-5924DE788F30}"/>
              </a:ext>
            </a:extLst>
          </p:cNvPr>
          <p:cNvSpPr>
            <a:spLocks noChangeArrowheads="1"/>
          </p:cNvSpPr>
          <p:nvPr/>
        </p:nvSpPr>
        <p:spPr bwMode="auto">
          <a:xfrm>
            <a:off x="588645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7" name="Oval 154">
            <a:extLst>
              <a:ext uri="{FF2B5EF4-FFF2-40B4-BE49-F238E27FC236}">
                <a16:creationId xmlns:a16="http://schemas.microsoft.com/office/drawing/2014/main" id="{03B592C9-04DE-BF42-9848-764D3F143AD9}"/>
              </a:ext>
            </a:extLst>
          </p:cNvPr>
          <p:cNvSpPr>
            <a:spLocks noChangeArrowheads="1"/>
          </p:cNvSpPr>
          <p:nvPr/>
        </p:nvSpPr>
        <p:spPr bwMode="auto">
          <a:xfrm>
            <a:off x="5886450" y="40546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8" name="Oval 155">
            <a:extLst>
              <a:ext uri="{FF2B5EF4-FFF2-40B4-BE49-F238E27FC236}">
                <a16:creationId xmlns:a16="http://schemas.microsoft.com/office/drawing/2014/main" id="{9C4FC71C-64ED-D349-A82A-C8AD7DD47D53}"/>
              </a:ext>
            </a:extLst>
          </p:cNvPr>
          <p:cNvSpPr>
            <a:spLocks noChangeArrowheads="1"/>
          </p:cNvSpPr>
          <p:nvPr/>
        </p:nvSpPr>
        <p:spPr bwMode="auto">
          <a:xfrm>
            <a:off x="5886450" y="434035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9" name="Line 156">
            <a:extLst>
              <a:ext uri="{FF2B5EF4-FFF2-40B4-BE49-F238E27FC236}">
                <a16:creationId xmlns:a16="http://schemas.microsoft.com/office/drawing/2014/main" id="{426C13FC-F435-4F40-917F-595ED21EF43D}"/>
              </a:ext>
            </a:extLst>
          </p:cNvPr>
          <p:cNvSpPr>
            <a:spLocks noChangeShapeType="1"/>
          </p:cNvSpPr>
          <p:nvPr/>
        </p:nvSpPr>
        <p:spPr bwMode="auto">
          <a:xfrm flipV="1">
            <a:off x="5143500" y="3654552"/>
            <a:ext cx="685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0" name="Line 163">
            <a:extLst>
              <a:ext uri="{FF2B5EF4-FFF2-40B4-BE49-F238E27FC236}">
                <a16:creationId xmlns:a16="http://schemas.microsoft.com/office/drawing/2014/main" id="{D6ECBBF1-B02E-B742-B3D8-9E2DCE2384C4}"/>
              </a:ext>
            </a:extLst>
          </p:cNvPr>
          <p:cNvSpPr>
            <a:spLocks noChangeShapeType="1"/>
          </p:cNvSpPr>
          <p:nvPr/>
        </p:nvSpPr>
        <p:spPr bwMode="auto">
          <a:xfrm>
            <a:off x="5143500" y="3883152"/>
            <a:ext cx="685800" cy="2857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1" name="Line 164">
            <a:extLst>
              <a:ext uri="{FF2B5EF4-FFF2-40B4-BE49-F238E27FC236}">
                <a16:creationId xmlns:a16="http://schemas.microsoft.com/office/drawing/2014/main" id="{BC6BF026-9B1D-FA49-8B40-FE3401391813}"/>
              </a:ext>
            </a:extLst>
          </p:cNvPr>
          <p:cNvSpPr>
            <a:spLocks noChangeShapeType="1"/>
          </p:cNvSpPr>
          <p:nvPr/>
        </p:nvSpPr>
        <p:spPr bwMode="auto">
          <a:xfrm>
            <a:off x="5143500" y="3883152"/>
            <a:ext cx="685800" cy="5143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2" name="Text Box 166">
            <a:extLst>
              <a:ext uri="{FF2B5EF4-FFF2-40B4-BE49-F238E27FC236}">
                <a16:creationId xmlns:a16="http://schemas.microsoft.com/office/drawing/2014/main" id="{1ACE66AD-0735-B04C-90E1-F4038A1F38ED}"/>
              </a:ext>
            </a:extLst>
          </p:cNvPr>
          <p:cNvSpPr txBox="1">
            <a:spLocks noChangeArrowheads="1"/>
          </p:cNvSpPr>
          <p:nvPr/>
        </p:nvSpPr>
        <p:spPr bwMode="auto">
          <a:xfrm>
            <a:off x="4743450" y="4283202"/>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multicast</a:t>
            </a:r>
            <a:endParaRPr lang="en-US" altLang="en-US" sz="1800"/>
          </a:p>
        </p:txBody>
      </p:sp>
      <p:sp>
        <p:nvSpPr>
          <p:cNvPr id="16401" name="Freeform 87">
            <a:extLst>
              <a:ext uri="{FF2B5EF4-FFF2-40B4-BE49-F238E27FC236}">
                <a16:creationId xmlns:a16="http://schemas.microsoft.com/office/drawing/2014/main" id="{BA4A152D-9F19-FB45-A6BB-F607CC718E87}"/>
              </a:ext>
            </a:extLst>
          </p:cNvPr>
          <p:cNvSpPr>
            <a:spLocks/>
          </p:cNvSpPr>
          <p:nvPr/>
        </p:nvSpPr>
        <p:spPr bwMode="auto">
          <a:xfrm>
            <a:off x="7166373" y="3595021"/>
            <a:ext cx="5953" cy="1191"/>
          </a:xfrm>
          <a:custGeom>
            <a:avLst/>
            <a:gdLst>
              <a:gd name="T0" fmla="*/ 0 w 7"/>
              <a:gd name="T1" fmla="*/ 0 h 1588"/>
              <a:gd name="T2" fmla="*/ 0 w 7"/>
              <a:gd name="T3" fmla="*/ 0 h 1588"/>
              <a:gd name="T4" fmla="*/ 0 w 7"/>
              <a:gd name="T5" fmla="*/ 0 h 1588"/>
              <a:gd name="T6" fmla="*/ 7937 w 7"/>
              <a:gd name="T7" fmla="*/ 0 h 1588"/>
              <a:gd name="T8" fmla="*/ 7937 w 7"/>
              <a:gd name="T9" fmla="*/ 0 h 1588"/>
              <a:gd name="T10" fmla="*/ 793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02" name="Oval 150">
            <a:extLst>
              <a:ext uri="{FF2B5EF4-FFF2-40B4-BE49-F238E27FC236}">
                <a16:creationId xmlns:a16="http://schemas.microsoft.com/office/drawing/2014/main" id="{902E67E3-0C75-D244-8FFC-076602C9A575}"/>
              </a:ext>
            </a:extLst>
          </p:cNvPr>
          <p:cNvSpPr>
            <a:spLocks noChangeArrowheads="1"/>
          </p:cNvSpPr>
          <p:nvPr/>
        </p:nvSpPr>
        <p:spPr bwMode="auto">
          <a:xfrm>
            <a:off x="6515100" y="37569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3" name="Oval 151">
            <a:extLst>
              <a:ext uri="{FF2B5EF4-FFF2-40B4-BE49-F238E27FC236}">
                <a16:creationId xmlns:a16="http://schemas.microsoft.com/office/drawing/2014/main" id="{6B7B3985-971B-2246-8503-E6B1C3E7DE69}"/>
              </a:ext>
            </a:extLst>
          </p:cNvPr>
          <p:cNvSpPr>
            <a:spLocks noChangeArrowheads="1"/>
          </p:cNvSpPr>
          <p:nvPr/>
        </p:nvSpPr>
        <p:spPr bwMode="auto">
          <a:xfrm>
            <a:off x="7486650" y="31854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4" name="Oval 152">
            <a:extLst>
              <a:ext uri="{FF2B5EF4-FFF2-40B4-BE49-F238E27FC236}">
                <a16:creationId xmlns:a16="http://schemas.microsoft.com/office/drawing/2014/main" id="{1ABC298D-E5E8-314E-B139-E16FD0277A50}"/>
              </a:ext>
            </a:extLst>
          </p:cNvPr>
          <p:cNvSpPr>
            <a:spLocks noChangeArrowheads="1"/>
          </p:cNvSpPr>
          <p:nvPr/>
        </p:nvSpPr>
        <p:spPr bwMode="auto">
          <a:xfrm>
            <a:off x="7486650" y="3471196"/>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5" name="Oval 153">
            <a:extLst>
              <a:ext uri="{FF2B5EF4-FFF2-40B4-BE49-F238E27FC236}">
                <a16:creationId xmlns:a16="http://schemas.microsoft.com/office/drawing/2014/main" id="{343604D7-5CC1-8F45-B905-3853FE68D667}"/>
              </a:ext>
            </a:extLst>
          </p:cNvPr>
          <p:cNvSpPr>
            <a:spLocks noChangeArrowheads="1"/>
          </p:cNvSpPr>
          <p:nvPr/>
        </p:nvSpPr>
        <p:spPr bwMode="auto">
          <a:xfrm>
            <a:off x="7486650" y="37569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 name="Oval 154">
            <a:extLst>
              <a:ext uri="{FF2B5EF4-FFF2-40B4-BE49-F238E27FC236}">
                <a16:creationId xmlns:a16="http://schemas.microsoft.com/office/drawing/2014/main" id="{E447E0E5-FBAC-9442-87AC-63EA861E1A5F}"/>
              </a:ext>
            </a:extLst>
          </p:cNvPr>
          <p:cNvSpPr>
            <a:spLocks noChangeArrowheads="1"/>
          </p:cNvSpPr>
          <p:nvPr/>
        </p:nvSpPr>
        <p:spPr bwMode="auto">
          <a:xfrm>
            <a:off x="7486650" y="4042696"/>
            <a:ext cx="228600" cy="228600"/>
          </a:xfrm>
          <a:prstGeom prst="ellipse">
            <a:avLst/>
          </a:prstGeom>
          <a:solidFill>
            <a:schemeClr val="accent6">
              <a:lumMod val="40000"/>
              <a:lumOff val="60000"/>
            </a:schemeClr>
          </a:solidFill>
          <a:ln w="9525">
            <a:solidFill>
              <a:schemeClr val="tx1"/>
            </a:solidFill>
            <a:round/>
            <a:headEnd/>
            <a:tailEnd/>
          </a:ln>
          <a:effectLst/>
        </p:spPr>
        <p:txBody>
          <a:bodyPr wrap="none" anchor="ctr"/>
          <a:lstStyle/>
          <a:p>
            <a:pPr>
              <a:defRPr/>
            </a:pPr>
            <a:endParaRPr lang="en-US"/>
          </a:p>
        </p:txBody>
      </p:sp>
      <p:sp>
        <p:nvSpPr>
          <p:cNvPr id="48" name="Oval 155">
            <a:extLst>
              <a:ext uri="{FF2B5EF4-FFF2-40B4-BE49-F238E27FC236}">
                <a16:creationId xmlns:a16="http://schemas.microsoft.com/office/drawing/2014/main" id="{CF7D7E96-3EE7-2443-91F7-5561B090D02F}"/>
              </a:ext>
            </a:extLst>
          </p:cNvPr>
          <p:cNvSpPr>
            <a:spLocks noChangeArrowheads="1"/>
          </p:cNvSpPr>
          <p:nvPr/>
        </p:nvSpPr>
        <p:spPr bwMode="auto">
          <a:xfrm>
            <a:off x="7486650" y="4328446"/>
            <a:ext cx="228600" cy="228600"/>
          </a:xfrm>
          <a:prstGeom prst="ellipse">
            <a:avLst/>
          </a:prstGeom>
          <a:solidFill>
            <a:schemeClr val="accent6">
              <a:lumMod val="40000"/>
              <a:lumOff val="60000"/>
            </a:schemeClr>
          </a:solidFill>
          <a:ln w="9525">
            <a:solidFill>
              <a:schemeClr val="tx1"/>
            </a:solidFill>
            <a:round/>
            <a:headEnd/>
            <a:tailEnd/>
          </a:ln>
          <a:effectLst/>
        </p:spPr>
        <p:txBody>
          <a:bodyPr wrap="none" anchor="ctr"/>
          <a:lstStyle/>
          <a:p>
            <a:pPr>
              <a:defRPr/>
            </a:pPr>
            <a:endParaRPr lang="en-US"/>
          </a:p>
        </p:txBody>
      </p:sp>
      <p:sp>
        <p:nvSpPr>
          <p:cNvPr id="16408" name="Line 156">
            <a:extLst>
              <a:ext uri="{FF2B5EF4-FFF2-40B4-BE49-F238E27FC236}">
                <a16:creationId xmlns:a16="http://schemas.microsoft.com/office/drawing/2014/main" id="{1C94D224-B3F2-CA42-87D0-D837731A7A4D}"/>
              </a:ext>
            </a:extLst>
          </p:cNvPr>
          <p:cNvSpPr>
            <a:spLocks noChangeShapeType="1"/>
          </p:cNvSpPr>
          <p:nvPr/>
        </p:nvSpPr>
        <p:spPr bwMode="auto">
          <a:xfrm flipV="1">
            <a:off x="6743700" y="3642646"/>
            <a:ext cx="685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09" name="Line 163">
            <a:extLst>
              <a:ext uri="{FF2B5EF4-FFF2-40B4-BE49-F238E27FC236}">
                <a16:creationId xmlns:a16="http://schemas.microsoft.com/office/drawing/2014/main" id="{9D9947DB-94BE-2345-A827-0C366300F7EC}"/>
              </a:ext>
            </a:extLst>
          </p:cNvPr>
          <p:cNvSpPr>
            <a:spLocks noChangeShapeType="1"/>
          </p:cNvSpPr>
          <p:nvPr/>
        </p:nvSpPr>
        <p:spPr bwMode="auto">
          <a:xfrm>
            <a:off x="6743700" y="3871246"/>
            <a:ext cx="685800" cy="285750"/>
          </a:xfrm>
          <a:prstGeom prst="line">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0" name="Line 164">
            <a:extLst>
              <a:ext uri="{FF2B5EF4-FFF2-40B4-BE49-F238E27FC236}">
                <a16:creationId xmlns:a16="http://schemas.microsoft.com/office/drawing/2014/main" id="{72924F93-67AE-D344-BBE9-FD9B81484E34}"/>
              </a:ext>
            </a:extLst>
          </p:cNvPr>
          <p:cNvSpPr>
            <a:spLocks noChangeShapeType="1"/>
          </p:cNvSpPr>
          <p:nvPr/>
        </p:nvSpPr>
        <p:spPr bwMode="auto">
          <a:xfrm>
            <a:off x="6743700" y="3871246"/>
            <a:ext cx="685800" cy="514350"/>
          </a:xfrm>
          <a:prstGeom prst="line">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1" name="Text Box 166">
            <a:extLst>
              <a:ext uri="{FF2B5EF4-FFF2-40B4-BE49-F238E27FC236}">
                <a16:creationId xmlns:a16="http://schemas.microsoft.com/office/drawing/2014/main" id="{AFF97D9E-80AF-0D4B-A27A-2F4E7A624DAC}"/>
              </a:ext>
            </a:extLst>
          </p:cNvPr>
          <p:cNvSpPr txBox="1">
            <a:spLocks noChangeArrowheads="1"/>
          </p:cNvSpPr>
          <p:nvPr/>
        </p:nvSpPr>
        <p:spPr bwMode="auto">
          <a:xfrm>
            <a:off x="6457950" y="4271296"/>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anycast</a:t>
            </a:r>
            <a:endParaRPr lang="en-US" altLang="en-US" sz="1800"/>
          </a:p>
        </p:txBody>
      </p:sp>
      <p:sp>
        <p:nvSpPr>
          <p:cNvPr id="16393" name="Right Brace 50">
            <a:extLst>
              <a:ext uri="{FF2B5EF4-FFF2-40B4-BE49-F238E27FC236}">
                <a16:creationId xmlns:a16="http://schemas.microsoft.com/office/drawing/2014/main" id="{75C48CBA-F553-B540-9CBC-362C34A483E6}"/>
              </a:ext>
            </a:extLst>
          </p:cNvPr>
          <p:cNvSpPr>
            <a:spLocks/>
          </p:cNvSpPr>
          <p:nvPr/>
        </p:nvSpPr>
        <p:spPr bwMode="auto">
          <a:xfrm rot="5400000">
            <a:off x="19145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2" name="TextBox 51">
            <a:extLst>
              <a:ext uri="{FF2B5EF4-FFF2-40B4-BE49-F238E27FC236}">
                <a16:creationId xmlns:a16="http://schemas.microsoft.com/office/drawing/2014/main" id="{681AA07D-AE54-1343-BE2E-2A3436D0B8A8}"/>
              </a:ext>
            </a:extLst>
          </p:cNvPr>
          <p:cNvSpPr txBox="1"/>
          <p:nvPr/>
        </p:nvSpPr>
        <p:spPr>
          <a:xfrm>
            <a:off x="1257300" y="4984480"/>
            <a:ext cx="1485900" cy="646331"/>
          </a:xfrm>
          <a:prstGeom prst="rect">
            <a:avLst/>
          </a:prstGeom>
          <a:noFill/>
        </p:spPr>
        <p:txBody>
          <a:bodyPr>
            <a:spAutoFit/>
          </a:bodyPr>
          <a:lstStyle/>
          <a:p>
            <a:pPr algn="ctr" fontAlgn="t"/>
            <a:r>
              <a:rPr lang="en-US" sz="1200" dirty="0"/>
              <a:t>2000::/3</a:t>
            </a:r>
            <a:br>
              <a:rPr lang="en-US" sz="1200" dirty="0"/>
            </a:br>
            <a:r>
              <a:rPr lang="en-US" sz="1200" dirty="0"/>
              <a:t>FE80::/10 </a:t>
            </a:r>
            <a:br>
              <a:rPr lang="en-US" sz="1200" dirty="0"/>
            </a:br>
            <a:r>
              <a:rPr lang="en-US" sz="1200" dirty="0">
                <a:latin typeface="Consolas" panose="020B0609020204030204" pitchFamily="49" charset="0"/>
                <a:cs typeface="Consolas" panose="020B0609020204030204" pitchFamily="49" charset="0"/>
              </a:rPr>
              <a:t>FC00::/7</a:t>
            </a:r>
          </a:p>
        </p:txBody>
      </p:sp>
      <p:sp>
        <p:nvSpPr>
          <p:cNvPr id="16395" name="Right Brace 52">
            <a:extLst>
              <a:ext uri="{FF2B5EF4-FFF2-40B4-BE49-F238E27FC236}">
                <a16:creationId xmlns:a16="http://schemas.microsoft.com/office/drawing/2014/main" id="{33D451BE-A36A-464B-BE77-D97F3636F9E8}"/>
              </a:ext>
            </a:extLst>
          </p:cNvPr>
          <p:cNvSpPr>
            <a:spLocks/>
          </p:cNvSpPr>
          <p:nvPr/>
        </p:nvSpPr>
        <p:spPr bwMode="auto">
          <a:xfrm rot="5400000">
            <a:off x="3657600" y="4070079"/>
            <a:ext cx="171450" cy="154305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4" name="TextBox 53">
            <a:extLst>
              <a:ext uri="{FF2B5EF4-FFF2-40B4-BE49-F238E27FC236}">
                <a16:creationId xmlns:a16="http://schemas.microsoft.com/office/drawing/2014/main" id="{A7177E01-82BA-714C-9037-8FFE9420E25E}"/>
              </a:ext>
            </a:extLst>
          </p:cNvPr>
          <p:cNvSpPr txBox="1"/>
          <p:nvPr/>
        </p:nvSpPr>
        <p:spPr>
          <a:xfrm>
            <a:off x="2993231" y="4998767"/>
            <a:ext cx="1485900" cy="276999"/>
          </a:xfrm>
          <a:prstGeom prst="rect">
            <a:avLst/>
          </a:prstGeom>
          <a:noFill/>
        </p:spPr>
        <p:txBody>
          <a:bodyPr>
            <a:spAutoFit/>
          </a:bodyPr>
          <a:lstStyle/>
          <a:p>
            <a:pPr algn="ctr">
              <a:defRPr/>
            </a:pPr>
            <a:r>
              <a:rPr lang="en-US" sz="1200" dirty="0"/>
              <a:t>No broadcast</a:t>
            </a:r>
          </a:p>
        </p:txBody>
      </p:sp>
      <p:sp>
        <p:nvSpPr>
          <p:cNvPr id="16397" name="Right Brace 54">
            <a:extLst>
              <a:ext uri="{FF2B5EF4-FFF2-40B4-BE49-F238E27FC236}">
                <a16:creationId xmlns:a16="http://schemas.microsoft.com/office/drawing/2014/main" id="{EE03B84A-71F0-2F4F-B025-E5D759728EE5}"/>
              </a:ext>
            </a:extLst>
          </p:cNvPr>
          <p:cNvSpPr>
            <a:spLocks/>
          </p:cNvSpPr>
          <p:nvPr/>
        </p:nvSpPr>
        <p:spPr bwMode="auto">
          <a:xfrm rot="5400000">
            <a:off x="53435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6" name="TextBox 55">
            <a:extLst>
              <a:ext uri="{FF2B5EF4-FFF2-40B4-BE49-F238E27FC236}">
                <a16:creationId xmlns:a16="http://schemas.microsoft.com/office/drawing/2014/main" id="{BFCB9CC2-750B-AF47-BE7A-658BFEFE5DB9}"/>
              </a:ext>
            </a:extLst>
          </p:cNvPr>
          <p:cNvSpPr txBox="1"/>
          <p:nvPr/>
        </p:nvSpPr>
        <p:spPr>
          <a:xfrm>
            <a:off x="4686300" y="4984480"/>
            <a:ext cx="1485900" cy="276999"/>
          </a:xfrm>
          <a:prstGeom prst="rect">
            <a:avLst/>
          </a:prstGeom>
          <a:noFill/>
        </p:spPr>
        <p:txBody>
          <a:bodyPr>
            <a:spAutoFit/>
          </a:bodyPr>
          <a:lstStyle/>
          <a:p>
            <a:pPr algn="ctr" fontAlgn="t"/>
            <a:r>
              <a:rPr lang="en-US" sz="1200" dirty="0"/>
              <a:t>FF00::/8</a:t>
            </a:r>
            <a:endParaRPr lang="en-CA" sz="1200" dirty="0"/>
          </a:p>
        </p:txBody>
      </p:sp>
      <p:sp>
        <p:nvSpPr>
          <p:cNvPr id="16399" name="Right Brace 56">
            <a:extLst>
              <a:ext uri="{FF2B5EF4-FFF2-40B4-BE49-F238E27FC236}">
                <a16:creationId xmlns:a16="http://schemas.microsoft.com/office/drawing/2014/main" id="{4CA104D5-790B-5F4F-960A-3FCB97569C61}"/>
              </a:ext>
            </a:extLst>
          </p:cNvPr>
          <p:cNvSpPr>
            <a:spLocks/>
          </p:cNvSpPr>
          <p:nvPr/>
        </p:nvSpPr>
        <p:spPr bwMode="auto">
          <a:xfrm rot="5400000">
            <a:off x="70580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8" name="TextBox 57">
            <a:extLst>
              <a:ext uri="{FF2B5EF4-FFF2-40B4-BE49-F238E27FC236}">
                <a16:creationId xmlns:a16="http://schemas.microsoft.com/office/drawing/2014/main" id="{8C794B03-A31E-834D-AD52-802304E5F9BC}"/>
              </a:ext>
            </a:extLst>
          </p:cNvPr>
          <p:cNvSpPr txBox="1"/>
          <p:nvPr/>
        </p:nvSpPr>
        <p:spPr>
          <a:xfrm>
            <a:off x="6450806" y="4984480"/>
            <a:ext cx="1514475" cy="646331"/>
          </a:xfrm>
          <a:prstGeom prst="rect">
            <a:avLst/>
          </a:prstGeom>
          <a:noFill/>
        </p:spPr>
        <p:txBody>
          <a:bodyPr wrap="square">
            <a:spAutoFit/>
          </a:bodyPr>
          <a:lstStyle/>
          <a:p>
            <a:pPr>
              <a:defRPr/>
            </a:pPr>
            <a:r>
              <a:rPr lang="en-US" sz="1200" dirty="0">
                <a:latin typeface="Calibri" panose="020F0502020204030204" pitchFamily="34" charset="0"/>
                <a:cs typeface="Calibri" panose="020F0502020204030204" pitchFamily="34" charset="0"/>
              </a:rPr>
              <a:t>Any unicast address can be designated as anycast address</a:t>
            </a:r>
          </a:p>
        </p:txBody>
      </p:sp>
      <p:sp>
        <p:nvSpPr>
          <p:cNvPr id="3" name="Slide Number Placeholder 2">
            <a:extLst>
              <a:ext uri="{FF2B5EF4-FFF2-40B4-BE49-F238E27FC236}">
                <a16:creationId xmlns:a16="http://schemas.microsoft.com/office/drawing/2014/main" id="{A4E68720-9F8D-2447-B20B-05D8F593B117}"/>
              </a:ext>
            </a:extLst>
          </p:cNvPr>
          <p:cNvSpPr>
            <a:spLocks noGrp="1"/>
          </p:cNvSpPr>
          <p:nvPr>
            <p:ph type="sldNum" sz="quarter" idx="12"/>
          </p:nvPr>
        </p:nvSpPr>
        <p:spPr>
          <a:xfrm>
            <a:off x="7993856" y="6251501"/>
            <a:ext cx="928688" cy="273844"/>
          </a:xfrm>
        </p:spPr>
        <p:txBody>
          <a:bodyPr/>
          <a:lstStyle/>
          <a:p>
            <a:fld id="{6DDFBD2C-A080-5A4B-B075-F8D248F9258F}" type="slidenum">
              <a:rPr lang="en-US" smtClean="0"/>
              <a:t>66</a:t>
            </a:fld>
            <a:endParaRPr lang="en-US" dirty="0"/>
          </a:p>
        </p:txBody>
      </p:sp>
      <p:pic>
        <p:nvPicPr>
          <p:cNvPr id="55" name="Picture 5" descr="underline_base">
            <a:extLst>
              <a:ext uri="{FF2B5EF4-FFF2-40B4-BE49-F238E27FC236}">
                <a16:creationId xmlns:a16="http://schemas.microsoft.com/office/drawing/2014/main" id="{7006FBDA-5458-A44D-B3D4-8735FF6817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803232"/>
            <a:ext cx="7886700" cy="1252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8455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33399" y="228600"/>
            <a:ext cx="8322501" cy="610644"/>
          </a:xfrm>
        </p:spPr>
        <p:txBody>
          <a:bodyPr/>
          <a:lstStyle/>
          <a:p>
            <a:r>
              <a:rPr lang="en-US">
                <a:ea typeface="ＭＳ Ｐゴシック" pitchFamily="34" charset="-128"/>
              </a:rPr>
              <a:t>Reserved IPv6 addresses (selection)</a:t>
            </a:r>
            <a:endParaRPr lang="en-US" dirty="0">
              <a:ea typeface="ＭＳ Ｐゴシック" pitchFamily="34"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1418423791"/>
              </p:ext>
            </p:extLst>
          </p:nvPr>
        </p:nvGraphicFramePr>
        <p:xfrm>
          <a:off x="770579" y="1902361"/>
          <a:ext cx="7600950" cy="3366094"/>
        </p:xfrm>
        <a:graphic>
          <a:graphicData uri="http://schemas.openxmlformats.org/drawingml/2006/table">
            <a:tbl>
              <a:tblPr firstRow="1" firstCol="1">
                <a:tableStyleId>{9DCAF9ED-07DC-4A11-8D7F-57B35C25682E}</a:tableStyleId>
              </a:tblPr>
              <a:tblGrid>
                <a:gridCol w="3113979">
                  <a:extLst>
                    <a:ext uri="{9D8B030D-6E8A-4147-A177-3AD203B41FA5}">
                      <a16:colId xmlns:a16="http://schemas.microsoft.com/office/drawing/2014/main" val="20000"/>
                    </a:ext>
                  </a:extLst>
                </a:gridCol>
                <a:gridCol w="2082674">
                  <a:extLst>
                    <a:ext uri="{9D8B030D-6E8A-4147-A177-3AD203B41FA5}">
                      <a16:colId xmlns:a16="http://schemas.microsoft.com/office/drawing/2014/main" val="20001"/>
                    </a:ext>
                  </a:extLst>
                </a:gridCol>
                <a:gridCol w="2404297">
                  <a:extLst>
                    <a:ext uri="{9D8B030D-6E8A-4147-A177-3AD203B41FA5}">
                      <a16:colId xmlns:a16="http://schemas.microsoft.com/office/drawing/2014/main" val="20002"/>
                    </a:ext>
                  </a:extLst>
                </a:gridCol>
              </a:tblGrid>
              <a:tr h="389914">
                <a:tc>
                  <a:txBody>
                    <a:bodyPr/>
                    <a:lstStyle/>
                    <a:p>
                      <a:endParaRPr lang="en-US" sz="1400" dirty="0"/>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sz="1400" baseline="0" dirty="0"/>
                        <a:t>CIDR notation</a:t>
                      </a:r>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853596">
                <a:tc>
                  <a:txBody>
                    <a:bodyPr/>
                    <a:lstStyle/>
                    <a:p>
                      <a:r>
                        <a:rPr lang="en-US" sz="1400" dirty="0"/>
                        <a:t>Unspecified</a:t>
                      </a:r>
                      <a:br>
                        <a:rPr lang="en-US" sz="1400" dirty="0"/>
                      </a:br>
                      <a:r>
                        <a:rPr lang="en-US" sz="1100" dirty="0"/>
                        <a:t>(not assigned, indicates absence of an address)</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400" kern="1200" dirty="0">
                          <a:solidFill>
                            <a:schemeClr val="dk1"/>
                          </a:solidFill>
                          <a:latin typeface="Consolas" panose="020B0609020204030204" pitchFamily="49" charset="0"/>
                          <a:ea typeface="+mn-ea"/>
                          <a:cs typeface="Consolas" panose="020B0609020204030204" pitchFamily="49" charset="0"/>
                        </a:rPr>
                        <a:t>::/128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4985">
                <a:tc>
                  <a:txBody>
                    <a:bodyPr/>
                    <a:lstStyle/>
                    <a:p>
                      <a:r>
                        <a:rPr lang="en-US" sz="1400" dirty="0"/>
                        <a:t>Loopback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Last bit is one, all other bits zero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onsolas" panose="020B0609020204030204" pitchFamily="49" charset="0"/>
                          <a:cs typeface="Consolas" panose="020B0609020204030204" pitchFamily="49" charset="0"/>
                        </a:rPr>
                        <a:t>::1/128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4985">
                <a:tc>
                  <a:txBody>
                    <a:bodyPr/>
                    <a:lstStyle/>
                    <a:p>
                      <a:r>
                        <a:rPr lang="en-US" sz="1400" dirty="0"/>
                        <a:t>Router(s) on the local subnet </a:t>
                      </a:r>
                      <a:br>
                        <a:rPr lang="en-US" sz="1400" dirty="0"/>
                      </a:br>
                      <a:r>
                        <a:rPr lang="en-US" sz="1400" b="0" dirty="0"/>
                        <a:t>(anycast address)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Interface identifier set to 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latin typeface="Calibri" panose="020F0502020204030204" pitchFamily="34" charset="0"/>
                          <a:cs typeface="Calibri" panose="020F0502020204030204" pitchFamily="34" charset="0"/>
                        </a:rPr>
                        <a:t>Example:</a:t>
                      </a:r>
                      <a:br>
                        <a:rPr lang="en-US" sz="1400" dirty="0">
                          <a:latin typeface="Courier New" pitchFamily="49" charset="0"/>
                          <a:cs typeface="Courier New" pitchFamily="49" charset="0"/>
                        </a:rPr>
                      </a:br>
                      <a:r>
                        <a:rPr lang="en-US" sz="1400" kern="1200" dirty="0">
                          <a:solidFill>
                            <a:schemeClr val="dk1"/>
                          </a:solidFill>
                          <a:latin typeface="Consolas" panose="020B0609020204030204" pitchFamily="49" charset="0"/>
                          <a:ea typeface="+mn-ea"/>
                          <a:cs typeface="Consolas" panose="020B0609020204030204" pitchFamily="49" charset="0"/>
                        </a:rPr>
                        <a:t>2607:f2c0:92c7::/48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526022"/>
                  </a:ext>
                </a:extLst>
              </a:tr>
              <a:tr h="752614">
                <a:tc>
                  <a:txBody>
                    <a:bodyPr/>
                    <a:lstStyle/>
                    <a:p>
                      <a:r>
                        <a:rPr lang="en-US" sz="1400" b="0" dirty="0"/>
                        <a:t>Reserved for anycast addresses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mj-lt"/>
                          <a:ea typeface="+mn-ea"/>
                          <a:cs typeface="+mn-cs"/>
                        </a:rPr>
                        <a:t>Largest 128 addresses on a subnet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kern="1200" dirty="0">
                        <a:solidFill>
                          <a:schemeClr val="dk1"/>
                        </a:solidFill>
                        <a:latin typeface="Consolas" panose="020B0609020204030204" pitchFamily="49" charset="0"/>
                        <a:ea typeface="+mn-ea"/>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866127"/>
                  </a:ext>
                </a:extLst>
              </a:tr>
            </a:tbl>
          </a:graphicData>
        </a:graphic>
      </p:graphicFrame>
      <p:sp>
        <p:nvSpPr>
          <p:cNvPr id="2" name="Slide Number Placeholder 1">
            <a:extLst>
              <a:ext uri="{FF2B5EF4-FFF2-40B4-BE49-F238E27FC236}">
                <a16:creationId xmlns:a16="http://schemas.microsoft.com/office/drawing/2014/main" id="{8BCDC6A4-5366-B848-B5CA-521E992C3730}"/>
              </a:ext>
            </a:extLst>
          </p:cNvPr>
          <p:cNvSpPr>
            <a:spLocks noGrp="1"/>
          </p:cNvSpPr>
          <p:nvPr>
            <p:ph type="sldNum" sz="quarter" idx="12"/>
          </p:nvPr>
        </p:nvSpPr>
        <p:spPr/>
        <p:txBody>
          <a:bodyPr/>
          <a:lstStyle/>
          <a:p>
            <a:fld id="{6DDFBD2C-A080-5A4B-B075-F8D248F9258F}" type="slidenum">
              <a:rPr lang="en-US" smtClean="0"/>
              <a:t>67</a:t>
            </a:fld>
            <a:endParaRPr lang="en-US"/>
          </a:p>
        </p:txBody>
      </p:sp>
      <p:pic>
        <p:nvPicPr>
          <p:cNvPr id="6" name="Picture 5" descr="underline_base">
            <a:extLst>
              <a:ext uri="{FF2B5EF4-FFF2-40B4-BE49-F238E27FC236}">
                <a16:creationId xmlns:a16="http://schemas.microsoft.com/office/drawing/2014/main" id="{24B894D4-7CA4-AD4F-8904-ECA90868E21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04" y="892780"/>
            <a:ext cx="8322501" cy="121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890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extLst>
              <p:ext uri="{D42A27DB-BD31-4B8C-83A1-F6EECF244321}">
                <p14:modId xmlns:p14="http://schemas.microsoft.com/office/powerpoint/2010/main" val="1864476027"/>
              </p:ext>
            </p:extLst>
          </p:nvPr>
        </p:nvGraphicFramePr>
        <p:xfrm>
          <a:off x="857419" y="1199410"/>
          <a:ext cx="7910513" cy="2971800"/>
        </p:xfrm>
        <a:graphic>
          <a:graphicData uri="http://schemas.openxmlformats.org/presentationml/2006/ole">
            <mc:AlternateContent xmlns:mc="http://schemas.openxmlformats.org/markup-compatibility/2006">
              <mc:Choice xmlns:v="urn:schemas-microsoft-com:vml" Requires="v">
                <p:oleObj spid="_x0000_s96310" name="Visio" r:id="rId4" imgW="8866271" imgH="3608550" progId="Visio.Drawing.11">
                  <p:embed/>
                </p:oleObj>
              </mc:Choice>
              <mc:Fallback>
                <p:oleObj name="Visio" r:id="rId4" imgW="8866271" imgH="3608550" progId="Visio.Drawing.11">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419" y="1199410"/>
                        <a:ext cx="7910513"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099" name="Rectangle 2"/>
          <p:cNvSpPr>
            <a:spLocks noGrp="1" noChangeArrowheads="1"/>
          </p:cNvSpPr>
          <p:nvPr>
            <p:ph type="title"/>
          </p:nvPr>
        </p:nvSpPr>
        <p:spPr>
          <a:xfrm>
            <a:off x="533400" y="228600"/>
            <a:ext cx="7896616" cy="748430"/>
          </a:xfrm>
        </p:spPr>
        <p:txBody>
          <a:bodyPr>
            <a:normAutofit fontScale="90000"/>
          </a:bodyPr>
          <a:lstStyle/>
          <a:p>
            <a:pPr>
              <a:tabLst>
                <a:tab pos="7659291" algn="r"/>
              </a:tabLst>
            </a:pPr>
            <a:r>
              <a:rPr lang="en-US" dirty="0">
                <a:ea typeface="ＭＳ Ｐゴシック" pitchFamily="34" charset="-128"/>
              </a:rPr>
              <a:t>Global unicast address 	</a:t>
            </a:r>
            <a:r>
              <a:rPr lang="en-US" dirty="0">
                <a:solidFill>
                  <a:srgbClr val="C00000"/>
                </a:solidFill>
                <a:ea typeface="ＭＳ Ｐゴシック" pitchFamily="34" charset="-128"/>
              </a:rPr>
              <a:t>(</a:t>
            </a:r>
            <a:r>
              <a:rPr lang="en-US" dirty="0">
                <a:solidFill>
                  <a:srgbClr val="C00000"/>
                </a:solidFill>
                <a:latin typeface="Consolas" panose="020B0609020204030204" pitchFamily="49" charset="0"/>
                <a:cs typeface="Consolas" panose="020B0609020204030204" pitchFamily="49" charset="0"/>
              </a:rPr>
              <a:t>2000::/3</a:t>
            </a:r>
            <a:r>
              <a:rPr lang="en-US" dirty="0">
                <a:solidFill>
                  <a:srgbClr val="C00000"/>
                </a:solidFill>
                <a:ea typeface="ＭＳ Ｐゴシック" pitchFamily="34" charset="-128"/>
              </a:rPr>
              <a:t>)</a:t>
            </a:r>
            <a:endParaRPr lang="en-US" b="0" dirty="0">
              <a:solidFill>
                <a:srgbClr val="C00000"/>
              </a:solidFill>
              <a:ea typeface="ＭＳ Ｐゴシック" pitchFamily="34" charset="-128"/>
            </a:endParaRPr>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68</a:t>
            </a:fld>
            <a:endParaRPr lang="en-US"/>
          </a:p>
        </p:txBody>
      </p:sp>
      <p:pic>
        <p:nvPicPr>
          <p:cNvPr id="6" name="Picture 5" descr="underline_base">
            <a:extLst>
              <a:ext uri="{FF2B5EF4-FFF2-40B4-BE49-F238E27FC236}">
                <a16:creationId xmlns:a16="http://schemas.microsoft.com/office/drawing/2014/main" id="{4EAA5EA3-D6EC-5145-9F06-F1D196DEA8B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901" y="948162"/>
            <a:ext cx="8196198" cy="191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0" name="Rectangle 3"/>
          <p:cNvSpPr>
            <a:spLocks noGrp="1" noChangeArrowheads="1"/>
          </p:cNvSpPr>
          <p:nvPr>
            <p:ph type="body" idx="1"/>
          </p:nvPr>
        </p:nvSpPr>
        <p:spPr>
          <a:xfrm>
            <a:off x="325677" y="2863762"/>
            <a:ext cx="8342333" cy="3436829"/>
          </a:xfrm>
        </p:spPr>
        <p:txBody>
          <a:bodyPr>
            <a:normAutofit fontScale="77500" lnSpcReduction="20000"/>
          </a:bodyPr>
          <a:lstStyle/>
          <a:p>
            <a:pPr>
              <a:tabLst>
                <a:tab pos="3515916" algn="l"/>
                <a:tab pos="3731419" algn="l"/>
              </a:tabLst>
            </a:pPr>
            <a:r>
              <a:rPr lang="en-US" sz="3100" dirty="0">
                <a:ea typeface="ＭＳ Ｐゴシック" pitchFamily="34" charset="-128"/>
              </a:rPr>
              <a:t>Global routing prefix</a:t>
            </a:r>
            <a:endParaRPr lang="en-US" sz="3100" dirty="0">
              <a:ea typeface="ＭＳ Ｐゴシック" pitchFamily="34" charset="-128"/>
              <a:sym typeface="Wingdings" pitchFamily="2" charset="2"/>
            </a:endParaRPr>
          </a:p>
          <a:p>
            <a:pPr lvl="1">
              <a:lnSpc>
                <a:spcPct val="120000"/>
              </a:lnSpc>
              <a:spcBef>
                <a:spcPts val="600"/>
              </a:spcBef>
              <a:buFont typeface="Wingdings" pitchFamily="2" charset="2"/>
              <a:buChar char="à"/>
              <a:tabLst>
                <a:tab pos="3515916" algn="l"/>
                <a:tab pos="3731419" algn="l"/>
              </a:tabLst>
            </a:pPr>
            <a:r>
              <a:rPr lang="en-US" sz="2600" dirty="0">
                <a:ea typeface="ＭＳ Ｐゴシック" pitchFamily="34" charset="-128"/>
                <a:sym typeface="Wingdings" pitchFamily="2" charset="2"/>
              </a:rPr>
              <a:t>is allocated from an internet service provider (ISP) or registry (RIR)</a:t>
            </a:r>
          </a:p>
          <a:p>
            <a:pPr lvl="1">
              <a:lnSpc>
                <a:spcPct val="120000"/>
              </a:lnSpc>
              <a:spcBef>
                <a:spcPts val="600"/>
              </a:spcBef>
              <a:buFont typeface="Wingdings" pitchFamily="2" charset="2"/>
              <a:buChar char="à"/>
              <a:tabLst>
                <a:tab pos="3515916" algn="l"/>
                <a:tab pos="3731419" algn="l"/>
              </a:tabLst>
            </a:pPr>
            <a:r>
              <a:rPr lang="en-US" sz="2600" dirty="0">
                <a:ea typeface="ＭＳ Ｐゴシック" pitchFamily="34" charset="-128"/>
                <a:sym typeface="Wingdings" pitchFamily="2" charset="2"/>
              </a:rPr>
              <a:t>typically, 32 ≤ N ≤ 64</a:t>
            </a:r>
          </a:p>
          <a:p>
            <a:pPr lvl="1">
              <a:buFont typeface="Wingdings" pitchFamily="2" charset="2"/>
              <a:buChar char="à"/>
              <a:tabLst>
                <a:tab pos="3515916" algn="l"/>
                <a:tab pos="3731419" algn="l"/>
              </a:tabLst>
            </a:pPr>
            <a:endParaRPr lang="en-US" dirty="0">
              <a:ea typeface="ＭＳ Ｐゴシック" pitchFamily="34" charset="-128"/>
              <a:sym typeface="Wingdings" pitchFamily="2" charset="2"/>
            </a:endParaRPr>
          </a:p>
          <a:p>
            <a:pPr>
              <a:lnSpc>
                <a:spcPct val="120000"/>
              </a:lnSpc>
              <a:spcBef>
                <a:spcPts val="600"/>
              </a:spcBef>
              <a:tabLst>
                <a:tab pos="3515916" algn="l"/>
                <a:tab pos="3731419" algn="l"/>
              </a:tabLst>
            </a:pPr>
            <a:r>
              <a:rPr lang="en-US" sz="3100" dirty="0">
                <a:ea typeface="ＭＳ Ｐゴシック" pitchFamily="34" charset="-128"/>
              </a:rPr>
              <a:t>Subnet ID is determined locally </a:t>
            </a:r>
          </a:p>
          <a:p>
            <a:pPr>
              <a:lnSpc>
                <a:spcPct val="120000"/>
              </a:lnSpc>
              <a:spcBef>
                <a:spcPts val="600"/>
              </a:spcBef>
              <a:tabLst>
                <a:tab pos="3515916" algn="l"/>
                <a:tab pos="3731419" algn="l"/>
              </a:tabLst>
            </a:pPr>
            <a:r>
              <a:rPr lang="en-US" sz="3100" dirty="0">
                <a:ea typeface="ＭＳ Ｐゴシック" pitchFamily="34" charset="-128"/>
              </a:rPr>
              <a:t>Interface ID</a:t>
            </a:r>
          </a:p>
          <a:p>
            <a:pPr lvl="1">
              <a:lnSpc>
                <a:spcPct val="120000"/>
              </a:lnSpc>
              <a:spcBef>
                <a:spcPts val="600"/>
              </a:spcBef>
              <a:buNone/>
              <a:tabLst>
                <a:tab pos="3515916" algn="l"/>
                <a:tab pos="3731419" algn="l"/>
              </a:tabLst>
            </a:pPr>
            <a:r>
              <a:rPr lang="en-US" sz="2600" dirty="0">
                <a:ea typeface="ＭＳ Ｐゴシック" pitchFamily="34" charset="-128"/>
                <a:sym typeface="Wingdings" pitchFamily="2" charset="2"/>
              </a:rPr>
              <a:t> </a:t>
            </a:r>
            <a:r>
              <a:rPr lang="en-US" sz="2600" dirty="0">
                <a:ea typeface="ＭＳ Ｐゴシック" pitchFamily="34" charset="-128"/>
              </a:rPr>
              <a:t>has length 64 bits</a:t>
            </a:r>
            <a:endParaRPr lang="en-US" sz="2600" i="1" dirty="0">
              <a:ea typeface="ＭＳ Ｐゴシック" pitchFamily="34" charset="-128"/>
            </a:endParaRPr>
          </a:p>
          <a:p>
            <a:pPr lvl="1">
              <a:lnSpc>
                <a:spcPct val="120000"/>
              </a:lnSpc>
              <a:spcBef>
                <a:spcPts val="600"/>
              </a:spcBef>
              <a:buNone/>
              <a:tabLst>
                <a:tab pos="3515916" algn="l"/>
                <a:tab pos="3731419" algn="l"/>
              </a:tabLst>
            </a:pPr>
            <a:r>
              <a:rPr lang="en-US" sz="2600" dirty="0">
                <a:ea typeface="ＭＳ Ｐゴシック" pitchFamily="34" charset="-128"/>
                <a:sym typeface="Wingdings" pitchFamily="2" charset="2"/>
              </a:rPr>
              <a:t></a:t>
            </a:r>
            <a:r>
              <a:rPr lang="en-US" sz="2600" dirty="0">
                <a:ea typeface="ＭＳ Ｐゴシック" pitchFamily="34" charset="-128"/>
              </a:rPr>
              <a:t> is built using EUI-64 format or alternative method, e.g., 1, 11, 234</a:t>
            </a:r>
            <a:endParaRPr lang="en-US" sz="1900" dirty="0">
              <a:ea typeface="ＭＳ Ｐゴシック" pitchFamily="34" charset="-128"/>
            </a:endParaRPr>
          </a:p>
        </p:txBody>
      </p:sp>
    </p:spTree>
    <p:extLst>
      <p:ext uri="{BB962C8B-B14F-4D97-AF65-F5344CB8AC3E}">
        <p14:creationId xmlns:p14="http://schemas.microsoft.com/office/powerpoint/2010/main" val="2001863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26E97910-7F99-774E-993E-31C9D971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50" y="3628373"/>
            <a:ext cx="7251700" cy="1981200"/>
          </a:xfrm>
          <a:prstGeom prst="rect">
            <a:avLst/>
          </a:prstGeom>
        </p:spPr>
      </p:pic>
      <p:sp>
        <p:nvSpPr>
          <p:cNvPr id="2" name="Title 1">
            <a:extLst>
              <a:ext uri="{FF2B5EF4-FFF2-40B4-BE49-F238E27FC236}">
                <a16:creationId xmlns:a16="http://schemas.microsoft.com/office/drawing/2014/main" id="{36F58ADA-DC05-F14F-8AF5-86D7F46D21C1}"/>
              </a:ext>
            </a:extLst>
          </p:cNvPr>
          <p:cNvSpPr>
            <a:spLocks noGrp="1"/>
          </p:cNvSpPr>
          <p:nvPr>
            <p:ph type="title"/>
          </p:nvPr>
        </p:nvSpPr>
        <p:spPr>
          <a:xfrm>
            <a:off x="533400" y="228600"/>
            <a:ext cx="7772400" cy="773668"/>
          </a:xfrm>
        </p:spPr>
        <p:txBody>
          <a:bodyPr/>
          <a:lstStyle/>
          <a:p>
            <a:r>
              <a:rPr lang="en-US" dirty="0"/>
              <a:t>IPv6 Addressing on a Lab Host</a:t>
            </a:r>
          </a:p>
        </p:txBody>
      </p:sp>
      <p:sp>
        <p:nvSpPr>
          <p:cNvPr id="4" name="Footer Placeholder 3">
            <a:extLst>
              <a:ext uri="{FF2B5EF4-FFF2-40B4-BE49-F238E27FC236}">
                <a16:creationId xmlns:a16="http://schemas.microsoft.com/office/drawing/2014/main" id="{24448487-3E08-884B-B968-6C2A3598D455}"/>
              </a:ext>
            </a:extLst>
          </p:cNvPr>
          <p:cNvSpPr>
            <a:spLocks noGrp="1"/>
          </p:cNvSpPr>
          <p:nvPr>
            <p:ph type="ftr" sz="quarter" idx="11"/>
          </p:nvPr>
        </p:nvSpPr>
        <p:spPr/>
        <p:txBody>
          <a:bodyPr/>
          <a:lstStyle/>
          <a:p>
            <a:pPr>
              <a:defRPr/>
            </a:pPr>
            <a:r>
              <a:rPr lang="en-US"/>
              <a:t>Data Link Layer</a:t>
            </a:r>
            <a:endParaRPr lang="en-US" sz="1200" dirty="0"/>
          </a:p>
        </p:txBody>
      </p:sp>
      <p:sp>
        <p:nvSpPr>
          <p:cNvPr id="5" name="Slide Number Placeholder 4">
            <a:extLst>
              <a:ext uri="{FF2B5EF4-FFF2-40B4-BE49-F238E27FC236}">
                <a16:creationId xmlns:a16="http://schemas.microsoft.com/office/drawing/2014/main" id="{CD22818B-FD1C-5944-8760-5106341A4BDA}"/>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69</a:t>
            </a:fld>
            <a:endParaRPr lang="en-US" sz="1200" dirty="0"/>
          </a:p>
        </p:txBody>
      </p:sp>
      <p:sp>
        <p:nvSpPr>
          <p:cNvPr id="8" name="TextBox 7">
            <a:extLst>
              <a:ext uri="{FF2B5EF4-FFF2-40B4-BE49-F238E27FC236}">
                <a16:creationId xmlns:a16="http://schemas.microsoft.com/office/drawing/2014/main" id="{393034ED-37E7-6B40-8456-2252422C4CDA}"/>
              </a:ext>
            </a:extLst>
          </p:cNvPr>
          <p:cNvSpPr txBox="1"/>
          <p:nvPr/>
        </p:nvSpPr>
        <p:spPr>
          <a:xfrm>
            <a:off x="895350" y="1248714"/>
            <a:ext cx="4387740" cy="1384995"/>
          </a:xfrm>
          <a:prstGeom prst="rect">
            <a:avLst/>
          </a:prstGeom>
          <a:noFill/>
        </p:spPr>
        <p:txBody>
          <a:bodyPr wrap="none" rtlCol="0">
            <a:spAutoFit/>
          </a:bodyPr>
          <a:lstStyle/>
          <a:p>
            <a:r>
              <a:rPr lang="en-US" sz="2800" dirty="0"/>
              <a:t>Global unicast address:</a:t>
            </a:r>
          </a:p>
          <a:p>
            <a:pPr marL="457200" indent="-457200">
              <a:buFont typeface="Arial" panose="020B0604020202020204" pitchFamily="34" charset="0"/>
              <a:buChar char="•"/>
            </a:pPr>
            <a:r>
              <a:rPr lang="en-US" sz="2800" dirty="0"/>
              <a:t>configured on host</a:t>
            </a:r>
          </a:p>
          <a:p>
            <a:pPr marL="457200" indent="-457200">
              <a:buFont typeface="Arial" panose="020B0604020202020204" pitchFamily="34" charset="0"/>
              <a:buChar char="•"/>
            </a:pPr>
            <a:r>
              <a:rPr lang="en-US" sz="2800" dirty="0"/>
              <a:t>routable outside subnet</a:t>
            </a:r>
          </a:p>
        </p:txBody>
      </p:sp>
      <p:pic>
        <p:nvPicPr>
          <p:cNvPr id="9" name="Picture 5" descr="underline_base">
            <a:extLst>
              <a:ext uri="{FF2B5EF4-FFF2-40B4-BE49-F238E27FC236}">
                <a16:creationId xmlns:a16="http://schemas.microsoft.com/office/drawing/2014/main" id="{3473A4B0-F704-C74D-87B2-DEA9F6B5A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22" y="998266"/>
            <a:ext cx="7144011" cy="226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EA2D42B9-5669-C24C-8114-62DFCD86C9CF}"/>
              </a:ext>
            </a:extLst>
          </p:cNvPr>
          <p:cNvCxnSpPr>
            <a:cxnSpLocks/>
          </p:cNvCxnSpPr>
          <p:nvPr/>
        </p:nvCxnSpPr>
        <p:spPr bwMode="auto">
          <a:xfrm>
            <a:off x="901874" y="1665962"/>
            <a:ext cx="0" cy="33695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9668192-4DA5-3A48-AF79-479989404A33}"/>
              </a:ext>
            </a:extLst>
          </p:cNvPr>
          <p:cNvCxnSpPr>
            <a:cxnSpLocks/>
          </p:cNvCxnSpPr>
          <p:nvPr/>
        </p:nvCxnSpPr>
        <p:spPr bwMode="auto">
          <a:xfrm>
            <a:off x="1377863" y="5064505"/>
            <a:ext cx="3682652"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450BFDFE-ADF0-E243-82C9-11AD4C52AEEE}"/>
              </a:ext>
            </a:extLst>
          </p:cNvPr>
          <p:cNvSpPr txBox="1"/>
          <p:nvPr/>
        </p:nvSpPr>
        <p:spPr>
          <a:xfrm>
            <a:off x="4572000" y="3059668"/>
            <a:ext cx="2826415" cy="369332"/>
          </a:xfrm>
          <a:prstGeom prst="rect">
            <a:avLst/>
          </a:prstGeom>
          <a:noFill/>
        </p:spPr>
        <p:txBody>
          <a:bodyPr wrap="none" rtlCol="0">
            <a:spAutoFit/>
          </a:bodyPr>
          <a:lstStyle/>
          <a:p>
            <a:r>
              <a:rPr lang="en-US" dirty="0"/>
              <a:t>showing for eth0 interface</a:t>
            </a:r>
          </a:p>
        </p:txBody>
      </p:sp>
      <p:cxnSp>
        <p:nvCxnSpPr>
          <p:cNvPr id="19" name="Straight Connector 18">
            <a:extLst>
              <a:ext uri="{FF2B5EF4-FFF2-40B4-BE49-F238E27FC236}">
                <a16:creationId xmlns:a16="http://schemas.microsoft.com/office/drawing/2014/main" id="{EC1E4060-E7FA-C44C-98F9-3A8CD5A166F8}"/>
              </a:ext>
            </a:extLst>
          </p:cNvPr>
          <p:cNvCxnSpPr>
            <a:cxnSpLocks/>
          </p:cNvCxnSpPr>
          <p:nvPr/>
        </p:nvCxnSpPr>
        <p:spPr bwMode="auto">
          <a:xfrm>
            <a:off x="3407080" y="3980146"/>
            <a:ext cx="56367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6B9A6611-C681-9D47-8A6D-194C08929E0F}"/>
              </a:ext>
            </a:extLst>
          </p:cNvPr>
          <p:cNvCxnSpPr>
            <a:cxnSpLocks/>
            <a:stCxn id="37" idx="2"/>
          </p:cNvCxnSpPr>
          <p:nvPr/>
        </p:nvCxnSpPr>
        <p:spPr bwMode="auto">
          <a:xfrm flipH="1">
            <a:off x="3971336" y="3429000"/>
            <a:ext cx="2013872" cy="4916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717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455613" y="88900"/>
            <a:ext cx="7772400" cy="1143000"/>
          </a:xfrm>
        </p:spPr>
        <p:txBody>
          <a:bodyPr/>
          <a:lstStyle/>
          <a:p>
            <a:pPr>
              <a:defRPr/>
            </a:pPr>
            <a:r>
              <a:rPr lang="en-US" dirty="0">
                <a:latin typeface="Gill Sans MT" charset="0"/>
                <a:cs typeface="+mj-cs"/>
              </a:rPr>
              <a:t>Adaptors communicating</a:t>
            </a:r>
          </a:p>
        </p:txBody>
      </p:sp>
      <p:sp>
        <p:nvSpPr>
          <p:cNvPr id="9221" name="Rectangle 3"/>
          <p:cNvSpPr>
            <a:spLocks noGrp="1" noChangeArrowheads="1"/>
          </p:cNvSpPr>
          <p:nvPr>
            <p:ph type="body" sz="half" idx="1"/>
          </p:nvPr>
        </p:nvSpPr>
        <p:spPr>
          <a:xfrm>
            <a:off x="425450" y="4275138"/>
            <a:ext cx="4067175" cy="2487954"/>
          </a:xfrm>
        </p:spPr>
        <p:txBody>
          <a:bodyPr/>
          <a:lstStyle/>
          <a:p>
            <a:pPr>
              <a:defRPr/>
            </a:pPr>
            <a:r>
              <a:rPr lang="en-US" sz="2400" dirty="0">
                <a:latin typeface="Gill Sans MT" charset="0"/>
                <a:cs typeface="+mn-cs"/>
              </a:rPr>
              <a:t>sending side:</a:t>
            </a:r>
          </a:p>
          <a:p>
            <a:pPr lvl="1">
              <a:defRPr/>
            </a:pPr>
            <a:r>
              <a:rPr lang="en-US" dirty="0">
                <a:latin typeface="Gill Sans MT" charset="0"/>
              </a:rPr>
              <a:t>encapsulates datagram from network layer in frame</a:t>
            </a:r>
          </a:p>
          <a:p>
            <a:pPr lvl="1">
              <a:defRPr/>
            </a:pPr>
            <a:r>
              <a:rPr lang="en-US" dirty="0">
                <a:latin typeface="Gill Sans MT" charset="0"/>
              </a:rPr>
              <a:t>adds error checking bits, flow control, error recovery, etc.</a:t>
            </a:r>
          </a:p>
        </p:txBody>
      </p:sp>
      <p:sp>
        <p:nvSpPr>
          <p:cNvPr id="9222" name="Rectangle 4"/>
          <p:cNvSpPr>
            <a:spLocks noGrp="1" noChangeArrowheads="1"/>
          </p:cNvSpPr>
          <p:nvPr>
            <p:ph type="body" sz="half" idx="2"/>
          </p:nvPr>
        </p:nvSpPr>
        <p:spPr>
          <a:xfrm>
            <a:off x="4527789" y="4275138"/>
            <a:ext cx="4090988" cy="2423812"/>
          </a:xfrm>
        </p:spPr>
        <p:txBody>
          <a:bodyPr/>
          <a:lstStyle/>
          <a:p>
            <a:pPr>
              <a:defRPr/>
            </a:pPr>
            <a:r>
              <a:rPr lang="en-US" sz="2400" dirty="0">
                <a:latin typeface="Gill Sans MT" charset="0"/>
                <a:cs typeface="+mn-cs"/>
              </a:rPr>
              <a:t>receiving side</a:t>
            </a:r>
          </a:p>
          <a:p>
            <a:pPr lvl="1">
              <a:defRPr/>
            </a:pPr>
            <a:r>
              <a:rPr lang="en-US" dirty="0">
                <a:latin typeface="Gill Sans MT" charset="0"/>
              </a:rPr>
              <a:t>flow control, looks for errors, error recovery, etc.</a:t>
            </a:r>
          </a:p>
          <a:p>
            <a:pPr lvl="1">
              <a:defRPr/>
            </a:pPr>
            <a:r>
              <a:rPr lang="en-US" dirty="0">
                <a:latin typeface="Gill Sans MT" charset="0"/>
              </a:rPr>
              <a:t>extracts datagram, passes to upper layer at receiving side</a:t>
            </a:r>
          </a:p>
        </p:txBody>
      </p:sp>
      <p:sp>
        <p:nvSpPr>
          <p:cNvPr id="9223" name="Rectangle 27"/>
          <p:cNvSpPr>
            <a:spLocks noChangeArrowheads="1"/>
          </p:cNvSpPr>
          <p:nvPr/>
        </p:nvSpPr>
        <p:spPr bwMode="auto">
          <a:xfrm>
            <a:off x="4113213" y="3394075"/>
            <a:ext cx="1444625" cy="212725"/>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4" name="Rectangle 28"/>
          <p:cNvSpPr>
            <a:spLocks noChangeArrowheads="1"/>
          </p:cNvSpPr>
          <p:nvPr/>
        </p:nvSpPr>
        <p:spPr bwMode="auto">
          <a:xfrm>
            <a:off x="1957388" y="1373188"/>
            <a:ext cx="1944687" cy="1770062"/>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5" name="Line 29"/>
          <p:cNvSpPr>
            <a:spLocks noChangeShapeType="1"/>
          </p:cNvSpPr>
          <p:nvPr/>
        </p:nvSpPr>
        <p:spPr bwMode="auto">
          <a:xfrm>
            <a:off x="2052638" y="1892300"/>
            <a:ext cx="0" cy="3937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26" name="Rectangle 30"/>
          <p:cNvSpPr>
            <a:spLocks noChangeArrowheads="1"/>
          </p:cNvSpPr>
          <p:nvPr/>
        </p:nvSpPr>
        <p:spPr bwMode="auto">
          <a:xfrm>
            <a:off x="2193925" y="2212975"/>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7" name="Rectangle 31"/>
          <p:cNvSpPr>
            <a:spLocks noChangeArrowheads="1"/>
          </p:cNvSpPr>
          <p:nvPr/>
        </p:nvSpPr>
        <p:spPr bwMode="auto">
          <a:xfrm>
            <a:off x="2435225" y="2773363"/>
            <a:ext cx="704850" cy="2254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8" name="Rectangle 32"/>
          <p:cNvSpPr>
            <a:spLocks noChangeArrowheads="1"/>
          </p:cNvSpPr>
          <p:nvPr/>
        </p:nvSpPr>
        <p:spPr bwMode="auto">
          <a:xfrm>
            <a:off x="2435225" y="2301875"/>
            <a:ext cx="695325" cy="4159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29" name="Line 33"/>
          <p:cNvSpPr>
            <a:spLocks noChangeShapeType="1"/>
          </p:cNvSpPr>
          <p:nvPr/>
        </p:nvSpPr>
        <p:spPr bwMode="auto">
          <a:xfrm>
            <a:off x="2346325" y="2055813"/>
            <a:ext cx="1438275" cy="0"/>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0" name="Line 34"/>
          <p:cNvSpPr>
            <a:spLocks noChangeShapeType="1"/>
          </p:cNvSpPr>
          <p:nvPr/>
        </p:nvSpPr>
        <p:spPr bwMode="auto">
          <a:xfrm flipV="1">
            <a:off x="2763838" y="2062163"/>
            <a:ext cx="0" cy="239712"/>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1" name="Rectangle 35"/>
          <p:cNvSpPr>
            <a:spLocks noChangeArrowheads="1"/>
          </p:cNvSpPr>
          <p:nvPr/>
        </p:nvSpPr>
        <p:spPr bwMode="auto">
          <a:xfrm>
            <a:off x="2228850" y="1501775"/>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2" name="Rectangle 36"/>
          <p:cNvSpPr>
            <a:spLocks noChangeArrowheads="1"/>
          </p:cNvSpPr>
          <p:nvPr/>
        </p:nvSpPr>
        <p:spPr bwMode="auto">
          <a:xfrm>
            <a:off x="3095625" y="1503363"/>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3" name="Line 37"/>
          <p:cNvSpPr>
            <a:spLocks noChangeShapeType="1"/>
          </p:cNvSpPr>
          <p:nvPr/>
        </p:nvSpPr>
        <p:spPr bwMode="auto">
          <a:xfrm flipH="1" flipV="1">
            <a:off x="2551113" y="1917700"/>
            <a:ext cx="1587" cy="138113"/>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4" name="Line 38"/>
          <p:cNvSpPr>
            <a:spLocks noChangeShapeType="1"/>
          </p:cNvSpPr>
          <p:nvPr/>
        </p:nvSpPr>
        <p:spPr bwMode="auto">
          <a:xfrm flipH="1" flipV="1">
            <a:off x="3475038" y="1920875"/>
            <a:ext cx="0" cy="136525"/>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5" name="Rectangle 39"/>
          <p:cNvSpPr>
            <a:spLocks noChangeArrowheads="1"/>
          </p:cNvSpPr>
          <p:nvPr/>
        </p:nvSpPr>
        <p:spPr bwMode="auto">
          <a:xfrm>
            <a:off x="5832475" y="1430338"/>
            <a:ext cx="1944688" cy="1731962"/>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6" name="Rectangle 40"/>
          <p:cNvSpPr>
            <a:spLocks noChangeArrowheads="1"/>
          </p:cNvSpPr>
          <p:nvPr/>
        </p:nvSpPr>
        <p:spPr bwMode="auto">
          <a:xfrm>
            <a:off x="6069013" y="2232025"/>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7" name="Rectangle 41"/>
          <p:cNvSpPr>
            <a:spLocks noChangeArrowheads="1"/>
          </p:cNvSpPr>
          <p:nvPr/>
        </p:nvSpPr>
        <p:spPr bwMode="auto">
          <a:xfrm>
            <a:off x="6310313" y="2792413"/>
            <a:ext cx="703262" cy="2254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8" name="Rectangle 42"/>
          <p:cNvSpPr>
            <a:spLocks noChangeArrowheads="1"/>
          </p:cNvSpPr>
          <p:nvPr/>
        </p:nvSpPr>
        <p:spPr bwMode="auto">
          <a:xfrm>
            <a:off x="6310313" y="2320925"/>
            <a:ext cx="695325" cy="4159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39" name="Line 43"/>
          <p:cNvSpPr>
            <a:spLocks noChangeShapeType="1"/>
          </p:cNvSpPr>
          <p:nvPr/>
        </p:nvSpPr>
        <p:spPr bwMode="auto">
          <a:xfrm>
            <a:off x="6221413" y="2074863"/>
            <a:ext cx="1438275" cy="0"/>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0" name="Line 44"/>
          <p:cNvSpPr>
            <a:spLocks noChangeShapeType="1"/>
          </p:cNvSpPr>
          <p:nvPr/>
        </p:nvSpPr>
        <p:spPr bwMode="auto">
          <a:xfrm flipV="1">
            <a:off x="6638925" y="2081213"/>
            <a:ext cx="0" cy="239712"/>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1" name="Rectangle 45"/>
          <p:cNvSpPr>
            <a:spLocks noChangeArrowheads="1"/>
          </p:cNvSpPr>
          <p:nvPr/>
        </p:nvSpPr>
        <p:spPr bwMode="auto">
          <a:xfrm>
            <a:off x="6103938" y="1520825"/>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2" name="Rectangle 46"/>
          <p:cNvSpPr>
            <a:spLocks noChangeArrowheads="1"/>
          </p:cNvSpPr>
          <p:nvPr/>
        </p:nvSpPr>
        <p:spPr bwMode="auto">
          <a:xfrm>
            <a:off x="6970713" y="1522413"/>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3" name="Line 47"/>
          <p:cNvSpPr>
            <a:spLocks noChangeShapeType="1"/>
          </p:cNvSpPr>
          <p:nvPr/>
        </p:nvSpPr>
        <p:spPr bwMode="auto">
          <a:xfrm flipH="1" flipV="1">
            <a:off x="6426200" y="1936750"/>
            <a:ext cx="1588" cy="138113"/>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4" name="Line 48"/>
          <p:cNvSpPr>
            <a:spLocks noChangeShapeType="1"/>
          </p:cNvSpPr>
          <p:nvPr/>
        </p:nvSpPr>
        <p:spPr bwMode="auto">
          <a:xfrm flipH="1" flipV="1">
            <a:off x="7350125" y="1939925"/>
            <a:ext cx="0" cy="136525"/>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5" name="Text Box 49"/>
          <p:cNvSpPr txBox="1">
            <a:spLocks noChangeArrowheads="1"/>
          </p:cNvSpPr>
          <p:nvPr/>
        </p:nvSpPr>
        <p:spPr bwMode="auto">
          <a:xfrm>
            <a:off x="1935163" y="3059113"/>
            <a:ext cx="13350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sending host</a:t>
            </a:r>
          </a:p>
        </p:txBody>
      </p:sp>
      <p:sp>
        <p:nvSpPr>
          <p:cNvPr id="9246" name="Text Box 50"/>
          <p:cNvSpPr txBox="1">
            <a:spLocks noChangeArrowheads="1"/>
          </p:cNvSpPr>
          <p:nvPr/>
        </p:nvSpPr>
        <p:spPr bwMode="auto">
          <a:xfrm>
            <a:off x="5727700" y="3057525"/>
            <a:ext cx="14382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receiving host</a:t>
            </a:r>
          </a:p>
        </p:txBody>
      </p:sp>
      <p:sp>
        <p:nvSpPr>
          <p:cNvPr id="9247" name="Rectangle 51"/>
          <p:cNvSpPr>
            <a:spLocks noChangeArrowheads="1"/>
          </p:cNvSpPr>
          <p:nvPr/>
        </p:nvSpPr>
        <p:spPr bwMode="auto">
          <a:xfrm>
            <a:off x="1512888" y="1966913"/>
            <a:ext cx="717550" cy="169862"/>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8" name="Text Box 52"/>
          <p:cNvSpPr txBox="1">
            <a:spLocks noChangeArrowheads="1"/>
          </p:cNvSpPr>
          <p:nvPr/>
        </p:nvSpPr>
        <p:spPr bwMode="auto">
          <a:xfrm>
            <a:off x="1476375" y="1922463"/>
            <a:ext cx="825500"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49" name="Line 53"/>
          <p:cNvSpPr>
            <a:spLocks noChangeShapeType="1"/>
          </p:cNvSpPr>
          <p:nvPr/>
        </p:nvSpPr>
        <p:spPr bwMode="auto">
          <a:xfrm>
            <a:off x="5961063" y="1870075"/>
            <a:ext cx="0" cy="3921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0" name="Rectangle 54"/>
          <p:cNvSpPr>
            <a:spLocks noChangeArrowheads="1"/>
          </p:cNvSpPr>
          <p:nvPr/>
        </p:nvSpPr>
        <p:spPr bwMode="auto">
          <a:xfrm>
            <a:off x="5422900" y="1985963"/>
            <a:ext cx="715963" cy="169862"/>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1" name="Text Box 55"/>
          <p:cNvSpPr txBox="1">
            <a:spLocks noChangeArrowheads="1"/>
          </p:cNvSpPr>
          <p:nvPr/>
        </p:nvSpPr>
        <p:spPr bwMode="auto">
          <a:xfrm>
            <a:off x="5386388" y="1941513"/>
            <a:ext cx="823912"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56355" name="Freeform 56"/>
          <p:cNvSpPr>
            <a:spLocks/>
          </p:cNvSpPr>
          <p:nvPr/>
        </p:nvSpPr>
        <p:spPr bwMode="auto">
          <a:xfrm>
            <a:off x="2768600" y="2903538"/>
            <a:ext cx="3883025"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53" name="Rectangle 57"/>
          <p:cNvSpPr>
            <a:spLocks noChangeArrowheads="1"/>
          </p:cNvSpPr>
          <p:nvPr/>
        </p:nvSpPr>
        <p:spPr bwMode="auto">
          <a:xfrm>
            <a:off x="4681538" y="3419475"/>
            <a:ext cx="717550" cy="16986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4" name="Text Box 58"/>
          <p:cNvSpPr txBox="1">
            <a:spLocks noChangeArrowheads="1"/>
          </p:cNvSpPr>
          <p:nvPr/>
        </p:nvSpPr>
        <p:spPr bwMode="auto">
          <a:xfrm>
            <a:off x="4654550" y="3375025"/>
            <a:ext cx="8239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55" name="Line 59"/>
          <p:cNvSpPr>
            <a:spLocks noChangeShapeType="1"/>
          </p:cNvSpPr>
          <p:nvPr/>
        </p:nvSpPr>
        <p:spPr bwMode="auto">
          <a:xfrm>
            <a:off x="5654675" y="3511550"/>
            <a:ext cx="27622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6" name="Text Box 60"/>
          <p:cNvSpPr txBox="1">
            <a:spLocks noChangeArrowheads="1"/>
          </p:cNvSpPr>
          <p:nvPr/>
        </p:nvSpPr>
        <p:spPr bwMode="auto">
          <a:xfrm>
            <a:off x="2244725" y="3668713"/>
            <a:ext cx="704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frame</a:t>
            </a:r>
          </a:p>
        </p:txBody>
      </p:sp>
      <p:sp>
        <p:nvSpPr>
          <p:cNvPr id="9257" name="Line 61"/>
          <p:cNvSpPr>
            <a:spLocks noChangeShapeType="1"/>
          </p:cNvSpPr>
          <p:nvPr/>
        </p:nvSpPr>
        <p:spPr bwMode="auto">
          <a:xfrm flipV="1">
            <a:off x="2873375" y="3575050"/>
            <a:ext cx="1155700" cy="2127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pic>
        <p:nvPicPr>
          <p:cNvPr id="56361" name="Picture 6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914400"/>
            <a:ext cx="54848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7</a:t>
            </a:fld>
            <a:endParaRPr lang="en-US" sz="1200" dirty="0">
              <a:latin typeface="Tahoma" charset="0"/>
            </a:endParaRPr>
          </a:p>
        </p:txBody>
      </p:sp>
      <p:sp>
        <p:nvSpPr>
          <p:cNvPr id="44"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31F5C602-E116-EE49-A910-01E702E5850E}"/>
              </a:ext>
            </a:extLst>
          </p:cNvPr>
          <p:cNvCxnSpPr>
            <a:cxnSpLocks/>
          </p:cNvCxnSpPr>
          <p:nvPr/>
        </p:nvCxnSpPr>
        <p:spPr bwMode="auto">
          <a:xfrm flipH="1">
            <a:off x="4308475" y="4917307"/>
            <a:ext cx="731838" cy="838916"/>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Straight Arrow Connector 44">
            <a:extLst>
              <a:ext uri="{FF2B5EF4-FFF2-40B4-BE49-F238E27FC236}">
                <a16:creationId xmlns:a16="http://schemas.microsoft.com/office/drawing/2014/main" id="{151BAF6C-3458-A34D-9F44-080216B75918}"/>
              </a:ext>
            </a:extLst>
          </p:cNvPr>
          <p:cNvCxnSpPr>
            <a:cxnSpLocks/>
          </p:cNvCxnSpPr>
          <p:nvPr/>
        </p:nvCxnSpPr>
        <p:spPr bwMode="auto">
          <a:xfrm>
            <a:off x="4165819" y="4917307"/>
            <a:ext cx="872356" cy="885156"/>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94E3C27E-B89A-FC43-A5E9-F3F5CE192CAA}"/>
              </a:ext>
            </a:extLst>
          </p:cNvPr>
          <p:cNvCxnSpPr/>
          <p:nvPr/>
        </p:nvCxnSpPr>
        <p:spPr bwMode="auto">
          <a:xfrm>
            <a:off x="4410668" y="4917307"/>
            <a:ext cx="0" cy="9198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248C5ABB-5FEB-EF46-A2DC-81C30E940B45}"/>
              </a:ext>
            </a:extLst>
          </p:cNvPr>
          <p:cNvCxnSpPr/>
          <p:nvPr/>
        </p:nvCxnSpPr>
        <p:spPr bwMode="auto">
          <a:xfrm>
            <a:off x="4880152" y="4839120"/>
            <a:ext cx="0" cy="9198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874BDBC-5CEF-E74B-8594-00E70F401A8A}"/>
              </a:ext>
            </a:extLst>
          </p:cNvPr>
          <p:cNvCxnSpPr/>
          <p:nvPr/>
        </p:nvCxnSpPr>
        <p:spPr bwMode="auto">
          <a:xfrm>
            <a:off x="2735343" y="4495971"/>
            <a:ext cx="1461093"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030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276447" y="228600"/>
            <a:ext cx="8506046" cy="1089837"/>
          </a:xfrm>
        </p:spPr>
        <p:txBody>
          <a:bodyPr/>
          <a:lstStyle/>
          <a:p>
            <a:pPr>
              <a:tabLst>
                <a:tab pos="7659291" algn="r"/>
              </a:tabLst>
            </a:pPr>
            <a:r>
              <a:rPr lang="en-US" sz="4000" dirty="0">
                <a:ea typeface="ＭＳ Ｐゴシック" pitchFamily="34" charset="-128"/>
              </a:rPr>
              <a:t>Link-local unicast address</a:t>
            </a:r>
            <a:r>
              <a:rPr lang="en-US" sz="4000" b="0" dirty="0">
                <a:solidFill>
                  <a:schemeClr val="accent5">
                    <a:lumMod val="75000"/>
                  </a:schemeClr>
                </a:solidFill>
                <a:ea typeface="ＭＳ Ｐゴシック" pitchFamily="34" charset="-128"/>
              </a:rPr>
              <a:t> </a:t>
            </a:r>
            <a:r>
              <a:rPr lang="en-US" b="0" dirty="0">
                <a:solidFill>
                  <a:schemeClr val="accent5">
                    <a:lumMod val="75000"/>
                  </a:schemeClr>
                </a:solidFill>
                <a:latin typeface="+mn-lt"/>
                <a:ea typeface="ＭＳ Ｐゴシック" pitchFamily="34" charset="-128"/>
              </a:rPr>
              <a:t>	</a:t>
            </a:r>
            <a:r>
              <a:rPr lang="en-US" sz="3600" dirty="0">
                <a:solidFill>
                  <a:srgbClr val="C00000"/>
                </a:solidFill>
                <a:latin typeface="+mn-lt"/>
                <a:ea typeface="ＭＳ Ｐゴシック" pitchFamily="34" charset="-128"/>
              </a:rPr>
              <a:t>(</a:t>
            </a:r>
            <a:r>
              <a:rPr lang="en-US" sz="3600" dirty="0">
                <a:solidFill>
                  <a:srgbClr val="C00000"/>
                </a:solidFill>
                <a:latin typeface="+mn-lt"/>
                <a:cs typeface="Consolas" panose="020B0609020204030204" pitchFamily="49" charset="0"/>
              </a:rPr>
              <a:t>FE80::/10</a:t>
            </a:r>
            <a:r>
              <a:rPr lang="en-US" sz="3600" dirty="0">
                <a:solidFill>
                  <a:srgbClr val="C00000"/>
                </a:solidFill>
                <a:latin typeface="+mn-lt"/>
                <a:ea typeface="ＭＳ Ｐゴシック" pitchFamily="34" charset="-128"/>
              </a:rPr>
              <a:t>)</a:t>
            </a:r>
            <a:endParaRPr lang="en-US" dirty="0">
              <a:solidFill>
                <a:srgbClr val="C00000"/>
              </a:solidFill>
              <a:latin typeface="+mn-lt"/>
              <a:ea typeface="ＭＳ Ｐゴシック" pitchFamily="34" charset="-128"/>
            </a:endParaRPr>
          </a:p>
        </p:txBody>
      </p:sp>
      <p:sp>
        <p:nvSpPr>
          <p:cNvPr id="8196" name="Content Placeholder 2"/>
          <p:cNvSpPr>
            <a:spLocks noGrp="1"/>
          </p:cNvSpPr>
          <p:nvPr>
            <p:ph idx="1"/>
          </p:nvPr>
        </p:nvSpPr>
        <p:spPr>
          <a:xfrm>
            <a:off x="114300" y="3510643"/>
            <a:ext cx="8605838" cy="3151414"/>
          </a:xfrm>
        </p:spPr>
        <p:txBody>
          <a:bodyPr>
            <a:normAutofit fontScale="92500" lnSpcReduction="10000"/>
          </a:bodyPr>
          <a:lstStyle/>
          <a:p>
            <a:pPr>
              <a:tabLst>
                <a:tab pos="1371600" algn="l"/>
                <a:tab pos="2657475" algn="l"/>
                <a:tab pos="4245769" algn="l"/>
              </a:tabLst>
            </a:pPr>
            <a:r>
              <a:rPr lang="en-US" dirty="0">
                <a:ea typeface="ＭＳ Ｐゴシック" pitchFamily="34" charset="-128"/>
              </a:rPr>
              <a:t>IPv6 requires that each interface has a link-local address, even if it has a global unicast address</a:t>
            </a:r>
          </a:p>
          <a:p>
            <a:pPr>
              <a:tabLst>
                <a:tab pos="1371600" algn="l"/>
                <a:tab pos="2657475" algn="l"/>
                <a:tab pos="4245769" algn="l"/>
              </a:tabLst>
            </a:pPr>
            <a:r>
              <a:rPr lang="en-US" dirty="0">
                <a:ea typeface="ＭＳ Ｐゴシック" pitchFamily="34" charset="-128"/>
              </a:rPr>
              <a:t>Link-local address is used whenever device is communicating with nodes on </a:t>
            </a:r>
            <a:r>
              <a:rPr lang="en-US" dirty="0">
                <a:solidFill>
                  <a:srgbClr val="C00000"/>
                </a:solidFill>
                <a:ea typeface="ＭＳ Ｐゴシック" pitchFamily="34" charset="-128"/>
              </a:rPr>
              <a:t>same subnet</a:t>
            </a:r>
          </a:p>
          <a:p>
            <a:pPr>
              <a:tabLst>
                <a:tab pos="1371600" algn="l"/>
                <a:tab pos="2657475" algn="l"/>
                <a:tab pos="4245769" algn="l"/>
              </a:tabLst>
            </a:pPr>
            <a:r>
              <a:rPr lang="en-US" dirty="0">
                <a:ea typeface="ＭＳ Ｐゴシック" pitchFamily="34" charset="-128"/>
              </a:rPr>
              <a:t>Packets with this address are local to a subnet (not forwarded by routers)</a:t>
            </a:r>
          </a:p>
          <a:p>
            <a:pPr>
              <a:tabLst>
                <a:tab pos="1371600" algn="l"/>
                <a:tab pos="2657475" algn="l"/>
                <a:tab pos="4245769" algn="l"/>
              </a:tabLst>
            </a:pPr>
            <a:r>
              <a:rPr lang="en-US" dirty="0">
                <a:ea typeface="ＭＳ Ｐゴシック" pitchFamily="34" charset="-128"/>
              </a:rPr>
              <a:t>Interface ID is generated automatically, e.g., with EUI-64</a:t>
            </a:r>
          </a:p>
          <a:p>
            <a:pPr>
              <a:tabLst>
                <a:tab pos="1371600" algn="l"/>
                <a:tab pos="2657475" algn="l"/>
                <a:tab pos="4245769" algn="l"/>
              </a:tabLst>
            </a:pPr>
            <a:r>
              <a:rPr lang="en-US" dirty="0">
                <a:ea typeface="ＭＳ Ｐゴシック" pitchFamily="34" charset="-128"/>
              </a:rPr>
              <a:t>All devices read FE80 packets. A device recognizes its EUI and responds to the neigh solicitation with its link address.</a:t>
            </a:r>
          </a:p>
        </p:txBody>
      </p:sp>
      <p:sp>
        <p:nvSpPr>
          <p:cNvPr id="2" name="Slide Number Placeholder 1">
            <a:extLst>
              <a:ext uri="{FF2B5EF4-FFF2-40B4-BE49-F238E27FC236}">
                <a16:creationId xmlns:a16="http://schemas.microsoft.com/office/drawing/2014/main" id="{9D575930-86A7-584A-86B6-F550C0F0EFEB}"/>
              </a:ext>
            </a:extLst>
          </p:cNvPr>
          <p:cNvSpPr>
            <a:spLocks noGrp="1"/>
          </p:cNvSpPr>
          <p:nvPr>
            <p:ph type="sldNum" sz="quarter" idx="12"/>
          </p:nvPr>
        </p:nvSpPr>
        <p:spPr/>
        <p:txBody>
          <a:bodyPr/>
          <a:lstStyle/>
          <a:p>
            <a:fld id="{6DDFBD2C-A080-5A4B-B075-F8D248F9258F}" type="slidenum">
              <a:rPr lang="en-US" smtClean="0"/>
              <a:t>70</a:t>
            </a:fld>
            <a:endParaRPr lang="en-US"/>
          </a:p>
        </p:txBody>
      </p:sp>
      <p:grpSp>
        <p:nvGrpSpPr>
          <p:cNvPr id="4" name="Group 3">
            <a:extLst>
              <a:ext uri="{FF2B5EF4-FFF2-40B4-BE49-F238E27FC236}">
                <a16:creationId xmlns:a16="http://schemas.microsoft.com/office/drawing/2014/main" id="{2773A8D3-E21E-844B-A7CA-58DCE1E37DF6}"/>
              </a:ext>
            </a:extLst>
          </p:cNvPr>
          <p:cNvGrpSpPr/>
          <p:nvPr/>
        </p:nvGrpSpPr>
        <p:grpSpPr>
          <a:xfrm>
            <a:off x="551145" y="1553226"/>
            <a:ext cx="7964205" cy="3319219"/>
            <a:chOff x="551145" y="1896154"/>
            <a:chExt cx="7964205" cy="2975826"/>
          </a:xfrm>
        </p:grpSpPr>
        <p:graphicFrame>
          <p:nvGraphicFramePr>
            <p:cNvPr id="8194" name="Object 2"/>
            <p:cNvGraphicFramePr>
              <a:graphicFrameLocks noChangeAspect="1"/>
            </p:cNvGraphicFramePr>
            <p:nvPr/>
          </p:nvGraphicFramePr>
          <p:xfrm>
            <a:off x="551145" y="1896154"/>
            <a:ext cx="7964205" cy="2975826"/>
          </p:xfrm>
          <a:graphic>
            <a:graphicData uri="http://schemas.openxmlformats.org/presentationml/2006/ole">
              <mc:AlternateContent xmlns:mc="http://schemas.openxmlformats.org/markup-compatibility/2006">
                <mc:Choice xmlns:v="urn:schemas-microsoft-com:vml" Requires="v">
                  <p:oleObj spid="_x0000_s108547" name="Visio" r:id="rId4" imgW="8866271" imgH="3608436" progId="Visio.Drawing.11">
                    <p:embed/>
                  </p:oleObj>
                </mc:Choice>
                <mc:Fallback>
                  <p:oleObj name="Visio" r:id="rId4" imgW="8866271" imgH="3608436" progId="Visio.Drawing.11">
                    <p:embed/>
                    <p:pic>
                      <p:nvPicPr>
                        <p:cNvPr id="8194" name="Object 2"/>
                        <p:cNvPicPr>
                          <a:picLocks noChangeAspect="1" noChangeArrowheads="1"/>
                        </p:cNvPicPr>
                        <p:nvPr/>
                      </p:nvPicPr>
                      <p:blipFill>
                        <a:blip r:embed="rId5"/>
                        <a:srcRect/>
                        <a:stretch>
                          <a:fillRect/>
                        </a:stretch>
                      </p:blipFill>
                      <p:spPr bwMode="auto">
                        <a:xfrm>
                          <a:off x="551145" y="1896154"/>
                          <a:ext cx="7964205" cy="29758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TextBox 2">
              <a:extLst>
                <a:ext uri="{FF2B5EF4-FFF2-40B4-BE49-F238E27FC236}">
                  <a16:creationId xmlns:a16="http://schemas.microsoft.com/office/drawing/2014/main" id="{F1F5ADE1-1350-834F-9F9C-148DD053BBA1}"/>
                </a:ext>
              </a:extLst>
            </p:cNvPr>
            <p:cNvSpPr txBox="1"/>
            <p:nvPr/>
          </p:nvSpPr>
          <p:spPr>
            <a:xfrm>
              <a:off x="1270402" y="2579675"/>
              <a:ext cx="691215" cy="331122"/>
            </a:xfrm>
            <a:prstGeom prst="rect">
              <a:avLst/>
            </a:prstGeom>
            <a:solidFill>
              <a:schemeClr val="bg1"/>
            </a:solidFill>
          </p:spPr>
          <p:txBody>
            <a:bodyPr wrap="none" rtlCol="0">
              <a:spAutoFit/>
            </a:bodyPr>
            <a:lstStyle/>
            <a:p>
              <a:r>
                <a:rPr lang="en-US" b="1" dirty="0">
                  <a:latin typeface="Consolas" panose="020B0609020204030204" pitchFamily="49" charset="0"/>
                  <a:cs typeface="Consolas" panose="020B0609020204030204" pitchFamily="49" charset="0"/>
                </a:rPr>
                <a:t>FE80</a:t>
              </a:r>
              <a:endParaRPr lang="en-US" sz="1600" b="1" dirty="0">
                <a:latin typeface="Consolas" panose="020B0609020204030204" pitchFamily="49" charset="0"/>
                <a:cs typeface="Consolas" panose="020B0609020204030204" pitchFamily="49" charset="0"/>
              </a:endParaRPr>
            </a:p>
          </p:txBody>
        </p:sp>
      </p:grpSp>
      <p:pic>
        <p:nvPicPr>
          <p:cNvPr id="7" name="Picture 5" descr="underline_base">
            <a:extLst>
              <a:ext uri="{FF2B5EF4-FFF2-40B4-BE49-F238E27FC236}">
                <a16:creationId xmlns:a16="http://schemas.microsoft.com/office/drawing/2014/main" id="{A1347217-0DF5-2049-826F-F5932036D85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01" y="1098475"/>
            <a:ext cx="8196198" cy="191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C1E8F99-7EFD-9C48-99D0-B38F19F54B5F}"/>
              </a:ext>
            </a:extLst>
          </p:cNvPr>
          <p:cNvSpPr txBox="1"/>
          <p:nvPr/>
        </p:nvSpPr>
        <p:spPr>
          <a:xfrm>
            <a:off x="651353" y="1515648"/>
            <a:ext cx="1184940" cy="369332"/>
          </a:xfrm>
          <a:prstGeom prst="rect">
            <a:avLst/>
          </a:prstGeom>
          <a:noFill/>
        </p:spPr>
        <p:txBody>
          <a:bodyPr wrap="none" rtlCol="0">
            <a:spAutoFit/>
          </a:bodyPr>
          <a:lstStyle/>
          <a:p>
            <a:r>
              <a:rPr lang="en-US" dirty="0">
                <a:solidFill>
                  <a:srgbClr val="C00000"/>
                </a:solidFill>
                <a:cs typeface="Consolas" panose="020B0609020204030204" pitchFamily="49" charset="0"/>
              </a:rPr>
              <a:t>FE80::/10</a:t>
            </a:r>
            <a:endParaRPr lang="en-US" dirty="0"/>
          </a:p>
        </p:txBody>
      </p:sp>
      <p:cxnSp>
        <p:nvCxnSpPr>
          <p:cNvPr id="8" name="Straight Arrow Connector 7">
            <a:extLst>
              <a:ext uri="{FF2B5EF4-FFF2-40B4-BE49-F238E27FC236}">
                <a16:creationId xmlns:a16="http://schemas.microsoft.com/office/drawing/2014/main" id="{5FB63BF6-B2B1-F04D-9D20-20163F39578D}"/>
              </a:ext>
            </a:extLst>
          </p:cNvPr>
          <p:cNvCxnSpPr>
            <a:cxnSpLocks/>
            <a:endCxn id="3" idx="0"/>
          </p:cNvCxnSpPr>
          <p:nvPr/>
        </p:nvCxnSpPr>
        <p:spPr bwMode="auto">
          <a:xfrm>
            <a:off x="1352811" y="1929008"/>
            <a:ext cx="263199" cy="3866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308B0851-8434-DC4B-92A7-8784CA725FF6}"/>
              </a:ext>
            </a:extLst>
          </p:cNvPr>
          <p:cNvSpPr txBox="1"/>
          <p:nvPr/>
        </p:nvSpPr>
        <p:spPr>
          <a:xfrm>
            <a:off x="1358538" y="2756262"/>
            <a:ext cx="2749471" cy="369332"/>
          </a:xfrm>
          <a:prstGeom prst="rect">
            <a:avLst/>
          </a:prstGeom>
          <a:noFill/>
        </p:spPr>
        <p:txBody>
          <a:bodyPr wrap="none" rtlCol="0">
            <a:spAutoFit/>
          </a:bodyPr>
          <a:lstStyle/>
          <a:p>
            <a:r>
              <a:rPr lang="en-US" dirty="0"/>
              <a:t>Everyone listens to FE80</a:t>
            </a:r>
          </a:p>
        </p:txBody>
      </p:sp>
      <p:sp>
        <p:nvSpPr>
          <p:cNvPr id="12" name="TextBox 11">
            <a:extLst>
              <a:ext uri="{FF2B5EF4-FFF2-40B4-BE49-F238E27FC236}">
                <a16:creationId xmlns:a16="http://schemas.microsoft.com/office/drawing/2014/main" id="{7E42C992-3F50-F446-9115-D838583CE102}"/>
              </a:ext>
            </a:extLst>
          </p:cNvPr>
          <p:cNvSpPr txBox="1"/>
          <p:nvPr/>
        </p:nvSpPr>
        <p:spPr>
          <a:xfrm>
            <a:off x="4205152" y="2794362"/>
            <a:ext cx="3390672" cy="646331"/>
          </a:xfrm>
          <a:prstGeom prst="rect">
            <a:avLst/>
          </a:prstGeom>
          <a:noFill/>
        </p:spPr>
        <p:txBody>
          <a:bodyPr wrap="none" rtlCol="0">
            <a:spAutoFit/>
          </a:bodyPr>
          <a:lstStyle/>
          <a:p>
            <a:r>
              <a:rPr lang="en-US" dirty="0"/>
              <a:t>Everyone recognizes their local</a:t>
            </a:r>
          </a:p>
          <a:p>
            <a:r>
              <a:rPr lang="en-US" dirty="0"/>
              <a:t>EUI-64 address</a:t>
            </a:r>
          </a:p>
        </p:txBody>
      </p:sp>
    </p:spTree>
    <p:extLst>
      <p:ext uri="{BB962C8B-B14F-4D97-AF65-F5344CB8AC3E}">
        <p14:creationId xmlns:p14="http://schemas.microsoft.com/office/powerpoint/2010/main" val="1985762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266701" y="228600"/>
            <a:ext cx="8614252" cy="660748"/>
          </a:xfrm>
        </p:spPr>
        <p:txBody>
          <a:bodyPr/>
          <a:lstStyle/>
          <a:p>
            <a:r>
              <a:rPr lang="en-US" dirty="0">
                <a:ea typeface="ＭＳ Ｐゴシック" pitchFamily="34" charset="-128"/>
              </a:rPr>
              <a:t>Issue with Link-local unicast address</a:t>
            </a:r>
          </a:p>
        </p:txBody>
      </p:sp>
      <p:sp>
        <p:nvSpPr>
          <p:cNvPr id="2" name="Slide Number Placeholder 1">
            <a:extLst>
              <a:ext uri="{FF2B5EF4-FFF2-40B4-BE49-F238E27FC236}">
                <a16:creationId xmlns:a16="http://schemas.microsoft.com/office/drawing/2014/main" id="{9D575930-86A7-584A-86B6-F550C0F0EFEB}"/>
              </a:ext>
            </a:extLst>
          </p:cNvPr>
          <p:cNvSpPr>
            <a:spLocks noGrp="1"/>
          </p:cNvSpPr>
          <p:nvPr>
            <p:ph type="sldNum" sz="quarter" idx="12"/>
          </p:nvPr>
        </p:nvSpPr>
        <p:spPr/>
        <p:txBody>
          <a:bodyPr/>
          <a:lstStyle/>
          <a:p>
            <a:fld id="{6DDFBD2C-A080-5A4B-B075-F8D248F9258F}" type="slidenum">
              <a:rPr lang="en-US" smtClean="0"/>
              <a:t>71</a:t>
            </a:fld>
            <a:endParaRPr lang="en-US"/>
          </a:p>
        </p:txBody>
      </p:sp>
      <p:pic>
        <p:nvPicPr>
          <p:cNvPr id="6" name="Picture 5" descr="underline_base">
            <a:extLst>
              <a:ext uri="{FF2B5EF4-FFF2-40B4-BE49-F238E27FC236}">
                <a16:creationId xmlns:a16="http://schemas.microsoft.com/office/drawing/2014/main" id="{975A1DF6-CCC3-D84B-BF64-C45B5AEBF11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26" y="898057"/>
            <a:ext cx="8108515" cy="25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9D8560BF-4BB3-6B49-9826-D02AB6FEFDBA}"/>
              </a:ext>
            </a:extLst>
          </p:cNvPr>
          <p:cNvGrpSpPr/>
          <p:nvPr/>
        </p:nvGrpSpPr>
        <p:grpSpPr>
          <a:xfrm>
            <a:off x="616743" y="1282379"/>
            <a:ext cx="7910513" cy="3302146"/>
            <a:chOff x="604837" y="1896155"/>
            <a:chExt cx="7910513" cy="3302146"/>
          </a:xfrm>
        </p:grpSpPr>
        <p:graphicFrame>
          <p:nvGraphicFramePr>
            <p:cNvPr id="8194" name="Object 2"/>
            <p:cNvGraphicFramePr>
              <a:graphicFrameLocks noChangeAspect="1"/>
            </p:cNvGraphicFramePr>
            <p:nvPr>
              <p:extLst>
                <p:ext uri="{D42A27DB-BD31-4B8C-83A1-F6EECF244321}">
                  <p14:modId xmlns:p14="http://schemas.microsoft.com/office/powerpoint/2010/main" val="3623088736"/>
                </p:ext>
              </p:extLst>
            </p:nvPr>
          </p:nvGraphicFramePr>
          <p:xfrm>
            <a:off x="604837" y="1896155"/>
            <a:ext cx="7910513" cy="3302146"/>
          </p:xfrm>
          <a:graphic>
            <a:graphicData uri="http://schemas.openxmlformats.org/presentationml/2006/ole">
              <mc:AlternateContent xmlns:mc="http://schemas.openxmlformats.org/markup-compatibility/2006">
                <mc:Choice xmlns:v="urn:schemas-microsoft-com:vml" Requires="v">
                  <p:oleObj spid="_x0000_s93239" name="Visio" r:id="rId5" imgW="8866271" imgH="3608436" progId="Visio.Drawing.11">
                    <p:embed/>
                  </p:oleObj>
                </mc:Choice>
                <mc:Fallback>
                  <p:oleObj name="Visio" r:id="rId5" imgW="8866271" imgH="3608436" progId="Visio.Drawing.11">
                    <p:embed/>
                    <p:pic>
                      <p:nvPicPr>
                        <p:cNvPr id="8194" name="Object 2"/>
                        <p:cNvPicPr>
                          <a:picLocks noChangeAspect="1" noChangeArrowheads="1"/>
                        </p:cNvPicPr>
                        <p:nvPr/>
                      </p:nvPicPr>
                      <p:blipFill>
                        <a:blip r:embed="rId6"/>
                        <a:srcRect/>
                        <a:stretch>
                          <a:fillRect/>
                        </a:stretch>
                      </p:blipFill>
                      <p:spPr bwMode="auto">
                        <a:xfrm>
                          <a:off x="604837" y="1896155"/>
                          <a:ext cx="7910513" cy="3302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0EC2C91D-A028-BD4E-A365-5A685C17B94F}"/>
                </a:ext>
              </a:extLst>
            </p:cNvPr>
            <p:cNvSpPr txBox="1"/>
            <p:nvPr/>
          </p:nvSpPr>
          <p:spPr>
            <a:xfrm>
              <a:off x="1307980" y="2666350"/>
              <a:ext cx="691215" cy="369332"/>
            </a:xfrm>
            <a:prstGeom prst="rect">
              <a:avLst/>
            </a:prstGeom>
            <a:solidFill>
              <a:schemeClr val="bg1"/>
            </a:solidFill>
          </p:spPr>
          <p:txBody>
            <a:bodyPr wrap="none" rtlCol="0">
              <a:spAutoFit/>
            </a:bodyPr>
            <a:lstStyle/>
            <a:p>
              <a:r>
                <a:rPr lang="en-US" b="1" dirty="0">
                  <a:latin typeface="Consolas" panose="020B0609020204030204" pitchFamily="49" charset="0"/>
                  <a:cs typeface="Consolas" panose="020B0609020204030204" pitchFamily="49" charset="0"/>
                </a:rPr>
                <a:t>FE80</a:t>
              </a:r>
              <a:endParaRPr lang="en-US" sz="1600" b="1" dirty="0">
                <a:latin typeface="Consolas" panose="020B0609020204030204" pitchFamily="49" charset="0"/>
                <a:cs typeface="Consolas" panose="020B0609020204030204" pitchFamily="49" charset="0"/>
              </a:endParaRPr>
            </a:p>
          </p:txBody>
        </p:sp>
      </p:grpSp>
      <p:sp>
        <p:nvSpPr>
          <p:cNvPr id="8196" name="Content Placeholder 2"/>
          <p:cNvSpPr>
            <a:spLocks noGrp="1"/>
          </p:cNvSpPr>
          <p:nvPr>
            <p:ph idx="1"/>
          </p:nvPr>
        </p:nvSpPr>
        <p:spPr>
          <a:xfrm>
            <a:off x="275573" y="3181611"/>
            <a:ext cx="8517698" cy="3519814"/>
          </a:xfrm>
        </p:spPr>
        <p:txBody>
          <a:bodyPr>
            <a:normAutofit/>
          </a:bodyPr>
          <a:lstStyle/>
          <a:p>
            <a:pPr>
              <a:tabLst>
                <a:tab pos="1371600" algn="l"/>
                <a:tab pos="2657475" algn="l"/>
                <a:tab pos="4245769" algn="l"/>
              </a:tabLst>
            </a:pPr>
            <a:r>
              <a:rPr lang="en-US" sz="2000" dirty="0">
                <a:ea typeface="ＭＳ Ｐゴシック" pitchFamily="34" charset="-128"/>
              </a:rPr>
              <a:t>Since all link-local addresses have the same network prefix, a system with multiple interfaces has the same network prefix on all interfaces</a:t>
            </a:r>
          </a:p>
          <a:p>
            <a:pPr>
              <a:tabLst>
                <a:tab pos="1371600" algn="l"/>
                <a:tab pos="2657475" algn="l"/>
                <a:tab pos="4245769" algn="l"/>
              </a:tabLst>
            </a:pPr>
            <a:r>
              <a:rPr lang="en-US" sz="2000" b="1" dirty="0">
                <a:solidFill>
                  <a:srgbClr val="C00000"/>
                </a:solidFill>
                <a:ea typeface="ＭＳ Ｐゴシック" pitchFamily="34" charset="-128"/>
              </a:rPr>
              <a:t>Issue:</a:t>
            </a:r>
            <a:r>
              <a:rPr lang="en-US" sz="2000" b="1" dirty="0">
                <a:ea typeface="ＭＳ Ｐゴシック" pitchFamily="34" charset="-128"/>
              </a:rPr>
              <a:t> </a:t>
            </a:r>
            <a:r>
              <a:rPr lang="en-US" sz="2000" dirty="0">
                <a:ea typeface="ＭＳ Ｐゴシック" pitchFamily="34" charset="-128"/>
              </a:rPr>
              <a:t>If the system wants to send a packet to </a:t>
            </a:r>
            <a:r>
              <a:rPr lang="en-US" sz="2000" dirty="0">
                <a:solidFill>
                  <a:srgbClr val="C00000"/>
                </a:solidFill>
                <a:ea typeface="ＭＳ Ｐゴシック" pitchFamily="34" charset="-128"/>
              </a:rPr>
              <a:t>one</a:t>
            </a:r>
            <a:r>
              <a:rPr lang="en-US" sz="2000" dirty="0">
                <a:ea typeface="ＭＳ Ｐゴシック" pitchFamily="34" charset="-128"/>
              </a:rPr>
              <a:t> of the connected subnets, how does it know which interface to pick? </a:t>
            </a:r>
          </a:p>
          <a:p>
            <a:pPr>
              <a:tabLst>
                <a:tab pos="1371600" algn="l"/>
                <a:tab pos="2657475" algn="l"/>
                <a:tab pos="4245769" algn="l"/>
              </a:tabLst>
            </a:pPr>
            <a:r>
              <a:rPr lang="en-US" sz="2000" dirty="0">
                <a:ea typeface="ＭＳ Ｐゴシック" pitchFamily="34" charset="-128"/>
              </a:rPr>
              <a:t> </a:t>
            </a:r>
            <a:r>
              <a:rPr lang="en-US" sz="2000" b="1" dirty="0">
                <a:solidFill>
                  <a:srgbClr val="C00000"/>
                </a:solidFill>
                <a:ea typeface="ＭＳ Ｐゴシック" pitchFamily="34" charset="-128"/>
              </a:rPr>
              <a:t>Solution</a:t>
            </a:r>
            <a:r>
              <a:rPr lang="en-US" sz="2000" dirty="0">
                <a:ea typeface="ＭＳ Ｐゴシック" pitchFamily="34" charset="-128"/>
              </a:rPr>
              <a:t>: Internally, a system adds an additional identifier to the link-local address</a:t>
            </a:r>
            <a:r>
              <a:rPr lang="en-US" sz="2000" dirty="0">
                <a:ea typeface="ＭＳ Ｐゴシック" pitchFamily="34" charset="-128"/>
                <a:sym typeface="Wingdings" pitchFamily="2" charset="2"/>
              </a:rPr>
              <a:t> </a:t>
            </a:r>
            <a:r>
              <a:rPr lang="en-US" sz="2000" dirty="0">
                <a:ea typeface="ＭＳ Ｐゴシック" pitchFamily="34" charset="-128"/>
              </a:rPr>
              <a:t> (</a:t>
            </a:r>
            <a:r>
              <a:rPr lang="en-US" sz="2000" b="1" dirty="0">
                <a:solidFill>
                  <a:srgbClr val="C00000"/>
                </a:solidFill>
                <a:ea typeface="ＭＳ Ｐゴシック" pitchFamily="34" charset="-128"/>
              </a:rPr>
              <a:t>Zone Inde</a:t>
            </a:r>
            <a:r>
              <a:rPr lang="en-US" sz="2000" b="1" dirty="0">
                <a:solidFill>
                  <a:schemeClr val="accent5">
                    <a:lumMod val="75000"/>
                  </a:schemeClr>
                </a:solidFill>
                <a:ea typeface="ＭＳ Ｐゴシック" pitchFamily="34" charset="-128"/>
              </a:rPr>
              <a:t>x</a:t>
            </a:r>
            <a:r>
              <a:rPr lang="en-US" sz="2000" dirty="0">
                <a:ea typeface="ＭＳ Ｐゴシック" pitchFamily="34" charset="-128"/>
              </a:rPr>
              <a:t>)</a:t>
            </a:r>
          </a:p>
          <a:p>
            <a:pPr lvl="1">
              <a:tabLst>
                <a:tab pos="1371600" algn="l"/>
                <a:tab pos="2657475" algn="l"/>
                <a:tab pos="4245769" algn="l"/>
              </a:tabLst>
            </a:pPr>
            <a:r>
              <a:rPr lang="en-US" sz="2000" dirty="0">
                <a:ea typeface="ＭＳ Ｐゴシック" pitchFamily="34" charset="-128"/>
              </a:rPr>
              <a:t>Routing tables use zone index for all link-local addresses</a:t>
            </a:r>
          </a:p>
          <a:p>
            <a:pPr lvl="1">
              <a:tabLst>
                <a:tab pos="1371600" algn="l"/>
                <a:tab pos="2657475" algn="l"/>
                <a:tab pos="4245769" algn="l"/>
              </a:tabLst>
            </a:pPr>
            <a:r>
              <a:rPr lang="en-US" sz="2000" dirty="0">
                <a:ea typeface="ＭＳ Ｐゴシック" pitchFamily="34" charset="-128"/>
              </a:rPr>
              <a:t>Zone index can be an </a:t>
            </a:r>
            <a:r>
              <a:rPr lang="en-US" sz="2000" dirty="0">
                <a:solidFill>
                  <a:srgbClr val="C00000"/>
                </a:solidFill>
                <a:ea typeface="ＭＳ Ｐゴシック" pitchFamily="34" charset="-128"/>
              </a:rPr>
              <a:t>index</a:t>
            </a:r>
            <a:r>
              <a:rPr lang="en-US" sz="2000" dirty="0">
                <a:ea typeface="ＭＳ Ｐゴシック" pitchFamily="34" charset="-128"/>
              </a:rPr>
              <a:t> or </a:t>
            </a:r>
            <a:r>
              <a:rPr lang="en-US" sz="2000" dirty="0">
                <a:solidFill>
                  <a:srgbClr val="C00000"/>
                </a:solidFill>
                <a:ea typeface="ＭＳ Ｐゴシック" pitchFamily="34" charset="-128"/>
              </a:rPr>
              <a:t>name of interface</a:t>
            </a:r>
            <a:r>
              <a:rPr lang="en-US" sz="2000" dirty="0">
                <a:ea typeface="ＭＳ Ｐゴシック" pitchFamily="34" charset="-128"/>
              </a:rPr>
              <a:t>: </a:t>
            </a:r>
          </a:p>
          <a:p>
            <a:pPr marL="457200" lvl="1" indent="0">
              <a:buNone/>
              <a:tabLst>
                <a:tab pos="1371600" algn="l"/>
                <a:tab pos="2657475" algn="l"/>
                <a:tab pos="4245769" algn="l"/>
              </a:tabLst>
            </a:pPr>
            <a:r>
              <a:rPr lang="en-US" sz="1800" b="1" dirty="0">
                <a:solidFill>
                  <a:srgbClr val="0000FF"/>
                </a:solidFill>
                <a:latin typeface="Courier New" pitchFamily="49" charset="0"/>
                <a:ea typeface="ＭＳ Ｐゴシック" pitchFamily="34" charset="-128"/>
                <a:cs typeface="Courier New" pitchFamily="49" charset="0"/>
              </a:rPr>
              <a:t> </a:t>
            </a:r>
            <a:br>
              <a:rPr lang="en-US" sz="1350" b="1" dirty="0">
                <a:solidFill>
                  <a:srgbClr val="0000FF"/>
                </a:solidFill>
                <a:latin typeface="Courier New" pitchFamily="49" charset="0"/>
                <a:ea typeface="ＭＳ Ｐゴシック" pitchFamily="34" charset="-128"/>
                <a:cs typeface="Courier New" pitchFamily="49" charset="0"/>
              </a:rPr>
            </a:br>
            <a:r>
              <a:rPr lang="en-US" sz="2000" b="1" dirty="0">
                <a:solidFill>
                  <a:srgbClr val="0000FF"/>
                </a:solidFill>
                <a:latin typeface="Courier New" pitchFamily="49" charset="0"/>
                <a:ea typeface="ＭＳ Ｐゴシック" pitchFamily="34" charset="-128"/>
                <a:cs typeface="Courier New" pitchFamily="49" charset="0"/>
              </a:rPr>
              <a:t>fe80::21f:f3ff:fec5:dc47</a:t>
            </a:r>
            <a:r>
              <a:rPr lang="en-US" sz="2000" b="1" dirty="0">
                <a:solidFill>
                  <a:srgbClr val="C00000"/>
                </a:solidFill>
                <a:latin typeface="Courier New" pitchFamily="49" charset="0"/>
                <a:ea typeface="ＭＳ Ｐゴシック" pitchFamily="34" charset="-128"/>
                <a:cs typeface="Courier New" pitchFamily="49" charset="0"/>
              </a:rPr>
              <a:t>%1</a:t>
            </a:r>
            <a:r>
              <a:rPr lang="en-US" dirty="0">
                <a:ea typeface="ＭＳ Ｐゴシック" pitchFamily="34" charset="-128"/>
              </a:rPr>
              <a:t> </a:t>
            </a:r>
            <a:r>
              <a:rPr lang="en-US" sz="2000" b="1" dirty="0">
                <a:solidFill>
                  <a:srgbClr val="0000FF"/>
                </a:solidFill>
                <a:latin typeface="Courier New" pitchFamily="49" charset="0"/>
                <a:ea typeface="ＭＳ Ｐゴシック" pitchFamily="34" charset="-128"/>
                <a:cs typeface="Courier New" pitchFamily="49" charset="0"/>
              </a:rPr>
              <a:t>fe80::21f:f3ff:fec5:dc47</a:t>
            </a:r>
            <a:r>
              <a:rPr lang="en-US" sz="2000" b="1" dirty="0">
                <a:solidFill>
                  <a:srgbClr val="C00000"/>
                </a:solidFill>
                <a:latin typeface="Courier New" pitchFamily="49" charset="0"/>
                <a:ea typeface="ＭＳ Ｐゴシック" pitchFamily="34" charset="-128"/>
                <a:cs typeface="Courier New" pitchFamily="49" charset="0"/>
              </a:rPr>
              <a:t>%eth1</a:t>
            </a:r>
            <a:endParaRPr lang="en-US" sz="1500" dirty="0">
              <a:solidFill>
                <a:srgbClr val="C00000"/>
              </a:solidFill>
              <a:ea typeface="ＭＳ Ｐゴシック" pitchFamily="34" charset="-128"/>
            </a:endParaRPr>
          </a:p>
        </p:txBody>
      </p:sp>
      <p:cxnSp>
        <p:nvCxnSpPr>
          <p:cNvPr id="5" name="Straight Arrow Connector 4">
            <a:extLst>
              <a:ext uri="{FF2B5EF4-FFF2-40B4-BE49-F238E27FC236}">
                <a16:creationId xmlns:a16="http://schemas.microsoft.com/office/drawing/2014/main" id="{D0762A62-D9DA-4549-8775-8DC94DB0C222}"/>
              </a:ext>
            </a:extLst>
          </p:cNvPr>
          <p:cNvCxnSpPr>
            <a:cxnSpLocks/>
          </p:cNvCxnSpPr>
          <p:nvPr/>
        </p:nvCxnSpPr>
        <p:spPr bwMode="auto">
          <a:xfrm>
            <a:off x="3532340" y="5549030"/>
            <a:ext cx="1039660" cy="27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FDF71B3-146F-4B4C-AE90-CE25247466D0}"/>
              </a:ext>
            </a:extLst>
          </p:cNvPr>
          <p:cNvCxnSpPr>
            <a:cxnSpLocks/>
          </p:cNvCxnSpPr>
          <p:nvPr/>
        </p:nvCxnSpPr>
        <p:spPr bwMode="auto">
          <a:xfrm>
            <a:off x="4885150" y="5523978"/>
            <a:ext cx="0" cy="57619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85444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8ADA-DC05-F14F-8AF5-86D7F46D21C1}"/>
              </a:ext>
            </a:extLst>
          </p:cNvPr>
          <p:cNvSpPr>
            <a:spLocks noGrp="1"/>
          </p:cNvSpPr>
          <p:nvPr>
            <p:ph type="title"/>
          </p:nvPr>
        </p:nvSpPr>
        <p:spPr>
          <a:xfrm>
            <a:off x="533400" y="228600"/>
            <a:ext cx="7772400" cy="773668"/>
          </a:xfrm>
        </p:spPr>
        <p:txBody>
          <a:bodyPr/>
          <a:lstStyle/>
          <a:p>
            <a:r>
              <a:rPr lang="en-US" dirty="0"/>
              <a:t>IPv6 Addressing on a Lab Host</a:t>
            </a:r>
          </a:p>
        </p:txBody>
      </p:sp>
      <p:sp>
        <p:nvSpPr>
          <p:cNvPr id="4" name="Footer Placeholder 3">
            <a:extLst>
              <a:ext uri="{FF2B5EF4-FFF2-40B4-BE49-F238E27FC236}">
                <a16:creationId xmlns:a16="http://schemas.microsoft.com/office/drawing/2014/main" id="{24448487-3E08-884B-B968-6C2A3598D455}"/>
              </a:ext>
            </a:extLst>
          </p:cNvPr>
          <p:cNvSpPr>
            <a:spLocks noGrp="1"/>
          </p:cNvSpPr>
          <p:nvPr>
            <p:ph type="ftr" sz="quarter" idx="11"/>
          </p:nvPr>
        </p:nvSpPr>
        <p:spPr/>
        <p:txBody>
          <a:bodyPr/>
          <a:lstStyle/>
          <a:p>
            <a:pPr>
              <a:defRPr/>
            </a:pPr>
            <a:r>
              <a:rPr lang="en-US"/>
              <a:t>Data Link Layer</a:t>
            </a:r>
            <a:endParaRPr lang="en-US" sz="1200" dirty="0"/>
          </a:p>
        </p:txBody>
      </p:sp>
      <p:sp>
        <p:nvSpPr>
          <p:cNvPr id="5" name="Slide Number Placeholder 4">
            <a:extLst>
              <a:ext uri="{FF2B5EF4-FFF2-40B4-BE49-F238E27FC236}">
                <a16:creationId xmlns:a16="http://schemas.microsoft.com/office/drawing/2014/main" id="{CD22818B-FD1C-5944-8760-5106341A4BDA}"/>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72</a:t>
            </a:fld>
            <a:endParaRPr lang="en-US" sz="1200" dirty="0"/>
          </a:p>
        </p:txBody>
      </p:sp>
      <p:pic>
        <p:nvPicPr>
          <p:cNvPr id="7" name="Picture 6" descr="Text, letter&#10;&#10;Description automatically generated">
            <a:extLst>
              <a:ext uri="{FF2B5EF4-FFF2-40B4-BE49-F238E27FC236}">
                <a16:creationId xmlns:a16="http://schemas.microsoft.com/office/drawing/2014/main" id="{28C0BEFE-2730-CF42-848B-67FBB5A5A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50" y="3281136"/>
            <a:ext cx="7353300" cy="3225800"/>
          </a:xfrm>
          <a:prstGeom prst="rect">
            <a:avLst/>
          </a:prstGeom>
        </p:spPr>
      </p:pic>
      <p:sp>
        <p:nvSpPr>
          <p:cNvPr id="8" name="TextBox 7">
            <a:extLst>
              <a:ext uri="{FF2B5EF4-FFF2-40B4-BE49-F238E27FC236}">
                <a16:creationId xmlns:a16="http://schemas.microsoft.com/office/drawing/2014/main" id="{393034ED-37E7-6B40-8456-2252422C4CDA}"/>
              </a:ext>
            </a:extLst>
          </p:cNvPr>
          <p:cNvSpPr txBox="1"/>
          <p:nvPr/>
        </p:nvSpPr>
        <p:spPr>
          <a:xfrm>
            <a:off x="895350" y="1248714"/>
            <a:ext cx="4987263" cy="1384995"/>
          </a:xfrm>
          <a:prstGeom prst="rect">
            <a:avLst/>
          </a:prstGeom>
          <a:noFill/>
        </p:spPr>
        <p:txBody>
          <a:bodyPr wrap="none" rtlCol="0">
            <a:spAutoFit/>
          </a:bodyPr>
          <a:lstStyle/>
          <a:p>
            <a:r>
              <a:rPr lang="en-US" sz="2800" dirty="0"/>
              <a:t>Link-local unicast address:</a:t>
            </a:r>
          </a:p>
          <a:p>
            <a:pPr marL="457200" indent="-457200">
              <a:buFont typeface="Arial" panose="020B0604020202020204" pitchFamily="34" charset="0"/>
              <a:buChar char="•"/>
            </a:pPr>
            <a:r>
              <a:rPr lang="en-US" sz="2800" dirty="0"/>
              <a:t>created by host</a:t>
            </a:r>
          </a:p>
          <a:p>
            <a:pPr marL="457200" indent="-457200">
              <a:buFont typeface="Arial" panose="020B0604020202020204" pitchFamily="34" charset="0"/>
              <a:buChar char="•"/>
            </a:pPr>
            <a:r>
              <a:rPr lang="en-US" sz="2800" dirty="0"/>
              <a:t>not routable outside subnet</a:t>
            </a:r>
          </a:p>
        </p:txBody>
      </p:sp>
      <p:pic>
        <p:nvPicPr>
          <p:cNvPr id="9" name="Picture 5" descr="underline_base">
            <a:extLst>
              <a:ext uri="{FF2B5EF4-FFF2-40B4-BE49-F238E27FC236}">
                <a16:creationId xmlns:a16="http://schemas.microsoft.com/office/drawing/2014/main" id="{3473A4B0-F704-C74D-87B2-DEA9F6B5A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22" y="998266"/>
            <a:ext cx="7144011" cy="226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EA2D42B9-5669-C24C-8114-62DFCD86C9CF}"/>
              </a:ext>
            </a:extLst>
          </p:cNvPr>
          <p:cNvCxnSpPr>
            <a:cxnSpLocks/>
          </p:cNvCxnSpPr>
          <p:nvPr/>
        </p:nvCxnSpPr>
        <p:spPr bwMode="auto">
          <a:xfrm>
            <a:off x="776614" y="2855934"/>
            <a:ext cx="0" cy="255930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18353CE4-79FA-5D42-A230-5EAACC55A876}"/>
              </a:ext>
            </a:extLst>
          </p:cNvPr>
          <p:cNvCxnSpPr>
            <a:cxnSpLocks/>
          </p:cNvCxnSpPr>
          <p:nvPr/>
        </p:nvCxnSpPr>
        <p:spPr bwMode="auto">
          <a:xfrm>
            <a:off x="572022" y="3062177"/>
            <a:ext cx="0" cy="320083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9668192-4DA5-3A48-AF79-479989404A33}"/>
              </a:ext>
            </a:extLst>
          </p:cNvPr>
          <p:cNvCxnSpPr>
            <a:cxnSpLocks/>
          </p:cNvCxnSpPr>
          <p:nvPr/>
        </p:nvCxnSpPr>
        <p:spPr bwMode="auto">
          <a:xfrm>
            <a:off x="1327759" y="5415234"/>
            <a:ext cx="3983277"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AF9EA076-6132-E74E-842E-46FB6039AC29}"/>
              </a:ext>
            </a:extLst>
          </p:cNvPr>
          <p:cNvCxnSpPr>
            <a:cxnSpLocks/>
          </p:cNvCxnSpPr>
          <p:nvPr/>
        </p:nvCxnSpPr>
        <p:spPr bwMode="auto">
          <a:xfrm>
            <a:off x="1302706" y="6313118"/>
            <a:ext cx="400833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450BFDFE-ADF0-E243-82C9-11AD4C52AEEE}"/>
              </a:ext>
            </a:extLst>
          </p:cNvPr>
          <p:cNvSpPr txBox="1"/>
          <p:nvPr/>
        </p:nvSpPr>
        <p:spPr>
          <a:xfrm>
            <a:off x="462880" y="2534336"/>
            <a:ext cx="633507" cy="369332"/>
          </a:xfrm>
          <a:prstGeom prst="rect">
            <a:avLst/>
          </a:prstGeom>
          <a:noFill/>
        </p:spPr>
        <p:txBody>
          <a:bodyPr wrap="none" rtlCol="0">
            <a:spAutoFit/>
          </a:bodyPr>
          <a:lstStyle/>
          <a:p>
            <a:r>
              <a:rPr lang="en-US" dirty="0"/>
              <a:t>eth0</a:t>
            </a:r>
          </a:p>
        </p:txBody>
      </p:sp>
      <p:sp>
        <p:nvSpPr>
          <p:cNvPr id="38" name="TextBox 37">
            <a:extLst>
              <a:ext uri="{FF2B5EF4-FFF2-40B4-BE49-F238E27FC236}">
                <a16:creationId xmlns:a16="http://schemas.microsoft.com/office/drawing/2014/main" id="{24D0D352-1C8A-F245-83DF-F64E46A84026}"/>
              </a:ext>
            </a:extLst>
          </p:cNvPr>
          <p:cNvSpPr txBox="1"/>
          <p:nvPr/>
        </p:nvSpPr>
        <p:spPr>
          <a:xfrm>
            <a:off x="255181" y="2764465"/>
            <a:ext cx="633507" cy="369332"/>
          </a:xfrm>
          <a:prstGeom prst="rect">
            <a:avLst/>
          </a:prstGeom>
          <a:noFill/>
        </p:spPr>
        <p:txBody>
          <a:bodyPr wrap="none" rtlCol="0">
            <a:spAutoFit/>
          </a:bodyPr>
          <a:lstStyle/>
          <a:p>
            <a:r>
              <a:rPr lang="en-US" dirty="0"/>
              <a:t>eth1</a:t>
            </a:r>
          </a:p>
        </p:txBody>
      </p:sp>
    </p:spTree>
    <p:extLst>
      <p:ext uri="{BB962C8B-B14F-4D97-AF65-F5344CB8AC3E}">
        <p14:creationId xmlns:p14="http://schemas.microsoft.com/office/powerpoint/2010/main" val="280993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extLst>
              <p:ext uri="{D42A27DB-BD31-4B8C-83A1-F6EECF244321}">
                <p14:modId xmlns:p14="http://schemas.microsoft.com/office/powerpoint/2010/main" val="2215405583"/>
              </p:ext>
            </p:extLst>
          </p:nvPr>
        </p:nvGraphicFramePr>
        <p:xfrm>
          <a:off x="1233487" y="1828801"/>
          <a:ext cx="6767513" cy="2541985"/>
        </p:xfrm>
        <a:graphic>
          <a:graphicData uri="http://schemas.openxmlformats.org/presentationml/2006/ole">
            <mc:AlternateContent xmlns:mc="http://schemas.openxmlformats.org/markup-compatibility/2006">
              <mc:Choice xmlns:v="urn:schemas-microsoft-com:vml" Requires="v">
                <p:oleObj spid="_x0000_s98355" name="Visio" r:id="rId4" imgW="8866173" imgH="3608421" progId="Visio.Drawing.11">
                  <p:embed/>
                </p:oleObj>
              </mc:Choice>
              <mc:Fallback>
                <p:oleObj name="Visio" r:id="rId4" imgW="8866173" imgH="3608421" progId="Visio.Drawing.11">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487" y="1828801"/>
                        <a:ext cx="6767513" cy="25419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219" name="Title 1"/>
          <p:cNvSpPr>
            <a:spLocks noGrp="1"/>
          </p:cNvSpPr>
          <p:nvPr>
            <p:ph type="title"/>
          </p:nvPr>
        </p:nvSpPr>
        <p:spPr>
          <a:xfrm>
            <a:off x="157619" y="216074"/>
            <a:ext cx="8610600" cy="1143000"/>
          </a:xfrm>
        </p:spPr>
        <p:txBody>
          <a:bodyPr>
            <a:normAutofit fontScale="90000"/>
          </a:bodyPr>
          <a:lstStyle/>
          <a:p>
            <a:r>
              <a:rPr lang="en-US" dirty="0">
                <a:ea typeface="ＭＳ Ｐゴシック" pitchFamily="34" charset="-128"/>
              </a:rPr>
              <a:t>Unique Local Unicast Address (ULA)       </a:t>
            </a:r>
            <a:r>
              <a:rPr lang="en-US" sz="4000" dirty="0">
                <a:solidFill>
                  <a:srgbClr val="C00000"/>
                </a:solidFill>
                <a:ea typeface="ＭＳ Ｐゴシック" pitchFamily="34" charset="-128"/>
              </a:rPr>
              <a:t>(</a:t>
            </a:r>
            <a:r>
              <a:rPr lang="en-US" sz="4000" dirty="0">
                <a:solidFill>
                  <a:srgbClr val="C00000"/>
                </a:solidFill>
                <a:latin typeface="Consolas" panose="020B0609020204030204" pitchFamily="49" charset="0"/>
                <a:cs typeface="Consolas" panose="020B0609020204030204" pitchFamily="49" charset="0"/>
              </a:rPr>
              <a:t>FC00::/7)</a:t>
            </a:r>
            <a:endParaRPr lang="en-US" dirty="0">
              <a:solidFill>
                <a:srgbClr val="C00000"/>
              </a:solidFill>
              <a:ea typeface="ＭＳ Ｐゴシック" pitchFamily="34" charset="-128"/>
            </a:endParaRPr>
          </a:p>
        </p:txBody>
      </p:sp>
      <p:sp>
        <p:nvSpPr>
          <p:cNvPr id="9220" name="Content Placeholder 5"/>
          <p:cNvSpPr>
            <a:spLocks noGrp="1"/>
          </p:cNvSpPr>
          <p:nvPr>
            <p:ph idx="1"/>
          </p:nvPr>
        </p:nvSpPr>
        <p:spPr>
          <a:xfrm>
            <a:off x="162839" y="2818357"/>
            <a:ext cx="8793272" cy="3820438"/>
          </a:xfrm>
        </p:spPr>
        <p:txBody>
          <a:bodyPr>
            <a:normAutofit fontScale="47500" lnSpcReduction="20000"/>
          </a:bodyPr>
          <a:lstStyle/>
          <a:p>
            <a:pPr>
              <a:lnSpc>
                <a:spcPct val="120000"/>
              </a:lnSpc>
              <a:spcBef>
                <a:spcPts val="600"/>
              </a:spcBef>
            </a:pPr>
            <a:r>
              <a:rPr lang="en-US" sz="4400" dirty="0">
                <a:ea typeface="ＭＳ Ｐゴシック" pitchFamily="34" charset="-128"/>
              </a:rPr>
              <a:t>ULA addresses play the same role as private addresses in IPv4</a:t>
            </a:r>
          </a:p>
          <a:p>
            <a:pPr>
              <a:lnSpc>
                <a:spcPct val="120000"/>
              </a:lnSpc>
              <a:spcBef>
                <a:spcPts val="600"/>
              </a:spcBef>
            </a:pPr>
            <a:r>
              <a:rPr lang="en-US" sz="4400" dirty="0">
                <a:ea typeface="ＭＳ Ｐゴシック" pitchFamily="34" charset="-128"/>
              </a:rPr>
              <a:t>ULA addresses are intended for communication within an organization</a:t>
            </a:r>
          </a:p>
          <a:p>
            <a:pPr>
              <a:lnSpc>
                <a:spcPct val="120000"/>
              </a:lnSpc>
              <a:spcBef>
                <a:spcPts val="600"/>
              </a:spcBef>
            </a:pPr>
            <a:r>
              <a:rPr lang="en-US" sz="4400" dirty="0">
                <a:ea typeface="ＭＳ Ｐゴシック" pitchFamily="34" charset="-128"/>
              </a:rPr>
              <a:t>Packets with this address may be </a:t>
            </a:r>
            <a:r>
              <a:rPr lang="en-US" sz="4400" i="1" dirty="0">
                <a:solidFill>
                  <a:srgbClr val="C00000"/>
                </a:solidFill>
                <a:ea typeface="ＭＳ Ｐゴシック" pitchFamily="34" charset="-128"/>
              </a:rPr>
              <a:t>routed</a:t>
            </a:r>
            <a:r>
              <a:rPr lang="en-US" sz="4400" dirty="0">
                <a:solidFill>
                  <a:srgbClr val="C00000"/>
                </a:solidFill>
                <a:ea typeface="ＭＳ Ｐゴシック" pitchFamily="34" charset="-128"/>
              </a:rPr>
              <a:t> within an administrative domain</a:t>
            </a:r>
            <a:r>
              <a:rPr lang="en-US" sz="4400" dirty="0">
                <a:ea typeface="ＭＳ Ｐゴシック" pitchFamily="34" charset="-128"/>
              </a:rPr>
              <a:t>, but are </a:t>
            </a:r>
            <a:r>
              <a:rPr lang="en-US" sz="4400" dirty="0">
                <a:solidFill>
                  <a:srgbClr val="C00000"/>
                </a:solidFill>
                <a:ea typeface="ＭＳ Ｐゴシック" pitchFamily="34" charset="-128"/>
              </a:rPr>
              <a:t>not</a:t>
            </a:r>
            <a:r>
              <a:rPr lang="en-US" sz="4400" dirty="0">
                <a:ea typeface="ＭＳ Ｐゴシック" pitchFamily="34" charset="-128"/>
              </a:rPr>
              <a:t> </a:t>
            </a:r>
            <a:r>
              <a:rPr lang="en-US" sz="4400" i="1" dirty="0">
                <a:solidFill>
                  <a:srgbClr val="C00000"/>
                </a:solidFill>
                <a:ea typeface="ＭＳ Ｐゴシック" pitchFamily="34" charset="-128"/>
              </a:rPr>
              <a:t>globally</a:t>
            </a:r>
            <a:r>
              <a:rPr lang="en-US" sz="4400" dirty="0">
                <a:ea typeface="ＭＳ Ｐゴシック" pitchFamily="34" charset="-128"/>
              </a:rPr>
              <a:t> routable</a:t>
            </a:r>
          </a:p>
          <a:p>
            <a:pPr>
              <a:lnSpc>
                <a:spcPct val="120000"/>
              </a:lnSpc>
              <a:spcBef>
                <a:spcPts val="600"/>
              </a:spcBef>
            </a:pPr>
            <a:r>
              <a:rPr lang="en-US" sz="4400" dirty="0">
                <a:ea typeface="ＭＳ Ｐゴシック" pitchFamily="34" charset="-128"/>
              </a:rPr>
              <a:t>Address block </a:t>
            </a:r>
            <a:r>
              <a:rPr lang="en-US" sz="4400" b="1" dirty="0">
                <a:solidFill>
                  <a:srgbClr val="C00000"/>
                </a:solidFill>
                <a:ea typeface="ＭＳ Ｐゴシック" pitchFamily="34" charset="-128"/>
              </a:rPr>
              <a:t>FC00::/7: </a:t>
            </a:r>
            <a:r>
              <a:rPr lang="en-US" sz="4400" dirty="0"/>
              <a:t>The address block </a:t>
            </a:r>
            <a:r>
              <a:rPr lang="en-US" sz="4400" i="1" dirty="0"/>
              <a:t>fc00::/7</a:t>
            </a:r>
            <a:r>
              <a:rPr lang="en-US" sz="4400" dirty="0"/>
              <a:t> is divided into two parts, </a:t>
            </a:r>
            <a:r>
              <a:rPr lang="en-US" sz="4400" i="1" dirty="0"/>
              <a:t>fc00::/8</a:t>
            </a:r>
            <a:r>
              <a:rPr lang="en-US" sz="4400" dirty="0"/>
              <a:t> and </a:t>
            </a:r>
            <a:r>
              <a:rPr lang="en-US" sz="4400" i="1" dirty="0"/>
              <a:t>fd00::/8</a:t>
            </a:r>
            <a:r>
              <a:rPr lang="en-US" sz="4400" dirty="0"/>
              <a:t>.</a:t>
            </a:r>
            <a:endParaRPr lang="en-US" sz="4400" b="1" dirty="0">
              <a:solidFill>
                <a:srgbClr val="C00000"/>
              </a:solidFill>
              <a:ea typeface="ＭＳ Ｐゴシック" pitchFamily="34" charset="-128"/>
            </a:endParaRPr>
          </a:p>
          <a:p>
            <a:pPr lvl="1">
              <a:lnSpc>
                <a:spcPct val="120000"/>
              </a:lnSpc>
              <a:spcBef>
                <a:spcPts val="600"/>
              </a:spcBef>
            </a:pPr>
            <a:r>
              <a:rPr lang="en-US" sz="3600" dirty="0">
                <a:ea typeface="ＭＳ Ｐゴシック" pitchFamily="34" charset="-128"/>
              </a:rPr>
              <a:t>x =1: Global ID is locally assigned -&gt; FD00::/8 -&gt; Private network address</a:t>
            </a:r>
            <a:br>
              <a:rPr lang="en-US" sz="3600" dirty="0">
                <a:ea typeface="ＭＳ Ｐゴシック" pitchFamily="34" charset="-128"/>
              </a:rPr>
            </a:br>
            <a:r>
              <a:rPr lang="en-US" sz="3600" dirty="0">
                <a:ea typeface="ＭＳ Ｐゴシック" pitchFamily="34" charset="-128"/>
              </a:rPr>
              <a:t>x =0: not defined (FC00::/8)</a:t>
            </a:r>
            <a:endParaRPr lang="en-US" sz="3600" b="1" dirty="0">
              <a:ea typeface="ＭＳ Ｐゴシック" pitchFamily="34" charset="-128"/>
            </a:endParaRPr>
          </a:p>
          <a:p>
            <a:pPr>
              <a:lnSpc>
                <a:spcPct val="120000"/>
              </a:lnSpc>
              <a:spcBef>
                <a:spcPts val="600"/>
              </a:spcBef>
            </a:pPr>
            <a:r>
              <a:rPr lang="en-US" sz="4400" dirty="0">
                <a:ea typeface="ＭＳ Ｐゴシック" pitchFamily="34" charset="-128"/>
              </a:rPr>
              <a:t>Global ID is randomly selected</a:t>
            </a:r>
          </a:p>
          <a:p>
            <a:pPr marL="0" indent="0">
              <a:lnSpc>
                <a:spcPct val="120000"/>
              </a:lnSpc>
              <a:spcBef>
                <a:spcPts val="600"/>
              </a:spcBef>
              <a:buNone/>
            </a:pPr>
            <a:r>
              <a:rPr lang="en-US" sz="4400" dirty="0">
                <a:ea typeface="ＭＳ Ｐゴシック" pitchFamily="34" charset="-128"/>
              </a:rPr>
              <a:t> </a:t>
            </a:r>
            <a:endParaRPr lang="en-US" sz="4400" b="1"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p:txBody>
      </p:sp>
      <p:pic>
        <p:nvPicPr>
          <p:cNvPr id="5" name="Picture 5" descr="underline_base">
            <a:extLst>
              <a:ext uri="{FF2B5EF4-FFF2-40B4-BE49-F238E27FC236}">
                <a16:creationId xmlns:a16="http://schemas.microsoft.com/office/drawing/2014/main" id="{3864A929-73F4-F04F-9C15-1E2CC93119E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293" y="710168"/>
            <a:ext cx="7657578" cy="1791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8BD1BF36-1178-2747-A7CD-114BD8E24292}"/>
              </a:ext>
            </a:extLst>
          </p:cNvPr>
          <p:cNvSpPr txBox="1"/>
          <p:nvPr/>
        </p:nvSpPr>
        <p:spPr>
          <a:xfrm>
            <a:off x="739035" y="1665962"/>
            <a:ext cx="1401346" cy="369332"/>
          </a:xfrm>
          <a:prstGeom prst="rect">
            <a:avLst/>
          </a:prstGeom>
          <a:noFill/>
        </p:spPr>
        <p:txBody>
          <a:bodyPr wrap="none" rtlCol="0">
            <a:spAutoFit/>
          </a:bodyPr>
          <a:lstStyle/>
          <a:p>
            <a:r>
              <a:rPr lang="en-US" dirty="0">
                <a:solidFill>
                  <a:srgbClr val="C00000"/>
                </a:solidFill>
                <a:ea typeface="ＭＳ Ｐゴシック" pitchFamily="34" charset="-128"/>
              </a:rPr>
              <a:t>(</a:t>
            </a:r>
            <a:r>
              <a:rPr lang="en-US" dirty="0">
                <a:solidFill>
                  <a:srgbClr val="C00000"/>
                </a:solidFill>
                <a:latin typeface="Consolas" panose="020B0609020204030204" pitchFamily="49" charset="0"/>
                <a:cs typeface="Consolas" panose="020B0609020204030204" pitchFamily="49" charset="0"/>
              </a:rPr>
              <a:t>FC00::/7)</a:t>
            </a:r>
            <a:endParaRPr lang="en-US" dirty="0"/>
          </a:p>
        </p:txBody>
      </p:sp>
      <p:cxnSp>
        <p:nvCxnSpPr>
          <p:cNvPr id="4" name="Straight Arrow Connector 3">
            <a:extLst>
              <a:ext uri="{FF2B5EF4-FFF2-40B4-BE49-F238E27FC236}">
                <a16:creationId xmlns:a16="http://schemas.microsoft.com/office/drawing/2014/main" id="{A2514505-8897-024E-99F2-725C153DB1D3}"/>
              </a:ext>
            </a:extLst>
          </p:cNvPr>
          <p:cNvCxnSpPr/>
          <p:nvPr/>
        </p:nvCxnSpPr>
        <p:spPr bwMode="auto">
          <a:xfrm>
            <a:off x="1415441" y="2029216"/>
            <a:ext cx="601249" cy="30062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8" name="Picture 7">
            <a:extLst>
              <a:ext uri="{FF2B5EF4-FFF2-40B4-BE49-F238E27FC236}">
                <a16:creationId xmlns:a16="http://schemas.microsoft.com/office/drawing/2014/main" id="{DDA07CB7-F875-DF4C-BF8D-07F46476E0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3146" y="5337393"/>
            <a:ext cx="3898900" cy="266700"/>
          </a:xfrm>
          <a:prstGeom prst="rect">
            <a:avLst/>
          </a:prstGeom>
        </p:spPr>
      </p:pic>
    </p:spTree>
    <p:extLst>
      <p:ext uri="{BB962C8B-B14F-4D97-AF65-F5344CB8AC3E}">
        <p14:creationId xmlns:p14="http://schemas.microsoft.com/office/powerpoint/2010/main" val="1510089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AF0E-3C8D-8747-B0B7-D9BB8CC712BB}"/>
              </a:ext>
            </a:extLst>
          </p:cNvPr>
          <p:cNvSpPr>
            <a:spLocks noGrp="1"/>
          </p:cNvSpPr>
          <p:nvPr>
            <p:ph type="title"/>
          </p:nvPr>
        </p:nvSpPr>
        <p:spPr/>
        <p:txBody>
          <a:bodyPr/>
          <a:lstStyle/>
          <a:p>
            <a:r>
              <a:rPr lang="en-US" dirty="0"/>
              <a:t>Examples of ULA</a:t>
            </a:r>
          </a:p>
        </p:txBody>
      </p:sp>
      <p:pic>
        <p:nvPicPr>
          <p:cNvPr id="7" name="Content Placeholder 6" descr="Table&#10;&#10;Description automatically generated">
            <a:extLst>
              <a:ext uri="{FF2B5EF4-FFF2-40B4-BE49-F238E27FC236}">
                <a16:creationId xmlns:a16="http://schemas.microsoft.com/office/drawing/2014/main" id="{4A20F1C0-3CBE-5848-B786-0CEC2B3F35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348" y="1315465"/>
            <a:ext cx="7772400" cy="1087647"/>
          </a:xfrm>
        </p:spPr>
      </p:pic>
      <p:sp>
        <p:nvSpPr>
          <p:cNvPr id="5" name="Slide Number Placeholder 4">
            <a:extLst>
              <a:ext uri="{FF2B5EF4-FFF2-40B4-BE49-F238E27FC236}">
                <a16:creationId xmlns:a16="http://schemas.microsoft.com/office/drawing/2014/main" id="{28EF6F74-19BA-704A-9CA1-AA7153E5B8F1}"/>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74</a:t>
            </a:fld>
            <a:endParaRPr lang="en-US" sz="1200" dirty="0"/>
          </a:p>
        </p:txBody>
      </p:sp>
      <p:pic>
        <p:nvPicPr>
          <p:cNvPr id="9" name="Picture 8">
            <a:extLst>
              <a:ext uri="{FF2B5EF4-FFF2-40B4-BE49-F238E27FC236}">
                <a16:creationId xmlns:a16="http://schemas.microsoft.com/office/drawing/2014/main" id="{F4B2E397-00CF-6A41-A6E3-84F2F7DD1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19462"/>
            <a:ext cx="9144000" cy="951832"/>
          </a:xfrm>
          <a:prstGeom prst="rect">
            <a:avLst/>
          </a:prstGeom>
        </p:spPr>
      </p:pic>
      <p:sp>
        <p:nvSpPr>
          <p:cNvPr id="10" name="TextBox 9">
            <a:extLst>
              <a:ext uri="{FF2B5EF4-FFF2-40B4-BE49-F238E27FC236}">
                <a16:creationId xmlns:a16="http://schemas.microsoft.com/office/drawing/2014/main" id="{37580003-3BEF-A748-904B-00987A7B3C3E}"/>
              </a:ext>
            </a:extLst>
          </p:cNvPr>
          <p:cNvSpPr txBox="1"/>
          <p:nvPr/>
        </p:nvSpPr>
        <p:spPr>
          <a:xfrm>
            <a:off x="331063" y="2655518"/>
            <a:ext cx="8481874" cy="1754326"/>
          </a:xfrm>
          <a:prstGeom prst="rect">
            <a:avLst/>
          </a:prstGeom>
          <a:noFill/>
        </p:spPr>
        <p:txBody>
          <a:bodyPr wrap="none" rtlCol="0">
            <a:spAutoFit/>
          </a:bodyPr>
          <a:lstStyle/>
          <a:p>
            <a:r>
              <a:rPr lang="en-US" dirty="0"/>
              <a:t>A routing prefix in the range </a:t>
            </a:r>
            <a:r>
              <a:rPr lang="en-US" i="1" dirty="0">
                <a:solidFill>
                  <a:srgbClr val="C00000"/>
                </a:solidFill>
              </a:rPr>
              <a:t>fd00::/8</a:t>
            </a:r>
            <a:r>
              <a:rPr lang="en-US" dirty="0">
                <a:solidFill>
                  <a:srgbClr val="C00000"/>
                </a:solidFill>
              </a:rPr>
              <a:t> </a:t>
            </a:r>
            <a:r>
              <a:rPr lang="en-US" dirty="0"/>
              <a:t>may be constructed by generating a random </a:t>
            </a:r>
          </a:p>
          <a:p>
            <a:r>
              <a:rPr lang="en-US" dirty="0"/>
              <a:t>40-bit </a:t>
            </a:r>
            <a:r>
              <a:rPr lang="en-US" dirty="0">
                <a:solidFill>
                  <a:srgbClr val="C00000"/>
                </a:solidFill>
                <a:hlinkClick r:id="rId4" tooltip="Hexadecimal">
                  <a:extLst>
                    <a:ext uri="{A12FA001-AC4F-418D-AE19-62706E023703}">
                      <ahyp:hlinkClr xmlns:ahyp="http://schemas.microsoft.com/office/drawing/2018/hyperlinkcolor" val="tx"/>
                    </a:ext>
                  </a:extLst>
                </a:hlinkClick>
              </a:rPr>
              <a:t>hexadecimal</a:t>
            </a:r>
            <a:r>
              <a:rPr lang="en-US" dirty="0"/>
              <a:t> string, taken for this example to be </a:t>
            </a:r>
            <a:r>
              <a:rPr lang="en-US" i="1" dirty="0">
                <a:solidFill>
                  <a:srgbClr val="C00000"/>
                </a:solidFill>
              </a:rPr>
              <a:t>0x123456789a</a:t>
            </a:r>
            <a:r>
              <a:rPr lang="en-US" dirty="0"/>
              <a:t>. </a:t>
            </a:r>
          </a:p>
          <a:p>
            <a:r>
              <a:rPr lang="en-US" dirty="0"/>
              <a:t>The string is appended to the prefix </a:t>
            </a:r>
            <a:r>
              <a:rPr lang="en-US" i="1" dirty="0"/>
              <a:t>fd00::/8</a:t>
            </a:r>
            <a:r>
              <a:rPr lang="en-US" dirty="0"/>
              <a:t>. This forms the 48-bit routing </a:t>
            </a:r>
          </a:p>
          <a:p>
            <a:r>
              <a:rPr lang="en-US" dirty="0"/>
              <a:t>prefix </a:t>
            </a:r>
            <a:r>
              <a:rPr lang="en-US" i="1" dirty="0"/>
              <a:t>fd12:3456:789a::/48</a:t>
            </a:r>
            <a:r>
              <a:rPr lang="en-US" dirty="0"/>
              <a:t>. With this prefix, 65536 subnets of size </a:t>
            </a:r>
            <a:r>
              <a:rPr lang="en-US" i="1" dirty="0"/>
              <a:t>/64</a:t>
            </a:r>
            <a:r>
              <a:rPr lang="en-US" dirty="0"/>
              <a:t> are </a:t>
            </a:r>
          </a:p>
          <a:p>
            <a:r>
              <a:rPr lang="en-US" dirty="0"/>
              <a:t>available for the private network: </a:t>
            </a:r>
            <a:r>
              <a:rPr lang="en-US" i="1" dirty="0"/>
              <a:t>fd12:3456:789a::/64</a:t>
            </a:r>
            <a:r>
              <a:rPr lang="en-US" dirty="0"/>
              <a:t> to </a:t>
            </a:r>
            <a:r>
              <a:rPr lang="en-US" i="1" dirty="0"/>
              <a:t>fd12:3456:789a:ffff::/64</a:t>
            </a:r>
            <a:r>
              <a:rPr lang="en-US" dirty="0"/>
              <a:t>. </a:t>
            </a:r>
          </a:p>
          <a:p>
            <a:r>
              <a:rPr lang="en-US" dirty="0"/>
              <a:t>For example </a:t>
            </a:r>
            <a:r>
              <a:rPr lang="en-US" dirty="0">
                <a:solidFill>
                  <a:srgbClr val="C00000"/>
                </a:solidFill>
              </a:rPr>
              <a:t>Subnet ID 0x1 </a:t>
            </a:r>
            <a:r>
              <a:rPr lang="en-US" dirty="0"/>
              <a:t>would be the subnet </a:t>
            </a:r>
            <a:r>
              <a:rPr lang="en-US" i="1" dirty="0">
                <a:solidFill>
                  <a:srgbClr val="C00000"/>
                </a:solidFill>
              </a:rPr>
              <a:t>fd12:3456:789a:1::/64</a:t>
            </a:r>
            <a:endParaRPr lang="en-US" dirty="0">
              <a:solidFill>
                <a:srgbClr val="C00000"/>
              </a:solidFill>
            </a:endParaRPr>
          </a:p>
        </p:txBody>
      </p:sp>
      <p:cxnSp>
        <p:nvCxnSpPr>
          <p:cNvPr id="12" name="Straight Arrow Connector 11">
            <a:extLst>
              <a:ext uri="{FF2B5EF4-FFF2-40B4-BE49-F238E27FC236}">
                <a16:creationId xmlns:a16="http://schemas.microsoft.com/office/drawing/2014/main" id="{26776463-261F-2D4A-871A-6CC1CB20A565}"/>
              </a:ext>
            </a:extLst>
          </p:cNvPr>
          <p:cNvCxnSpPr/>
          <p:nvPr/>
        </p:nvCxnSpPr>
        <p:spPr bwMode="auto">
          <a:xfrm flipH="1">
            <a:off x="1778696" y="3181611"/>
            <a:ext cx="4747364" cy="23799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55139779-2423-9646-87A8-134A07F8F810}"/>
              </a:ext>
            </a:extLst>
          </p:cNvPr>
          <p:cNvCxnSpPr>
            <a:cxnSpLocks/>
          </p:cNvCxnSpPr>
          <p:nvPr/>
        </p:nvCxnSpPr>
        <p:spPr bwMode="auto">
          <a:xfrm>
            <a:off x="5649238" y="4359058"/>
            <a:ext cx="2016691" cy="11398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F25A329E-1A9A-9147-BAE1-94B6F1466019}"/>
              </a:ext>
            </a:extLst>
          </p:cNvPr>
          <p:cNvCxnSpPr>
            <a:cxnSpLocks/>
          </p:cNvCxnSpPr>
          <p:nvPr/>
        </p:nvCxnSpPr>
        <p:spPr bwMode="auto">
          <a:xfrm flipH="1">
            <a:off x="4936202" y="5812077"/>
            <a:ext cx="2604466" cy="2902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0FCD60F9-9813-8240-BE3D-27748DC6FA47}"/>
              </a:ext>
            </a:extLst>
          </p:cNvPr>
          <p:cNvCxnSpPr>
            <a:cxnSpLocks/>
          </p:cNvCxnSpPr>
          <p:nvPr/>
        </p:nvCxnSpPr>
        <p:spPr bwMode="auto">
          <a:xfrm>
            <a:off x="3782860" y="5837129"/>
            <a:ext cx="789140" cy="2630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CA910459-C89B-5245-95F9-8D137E2C1FDA}"/>
              </a:ext>
            </a:extLst>
          </p:cNvPr>
          <p:cNvSpPr txBox="1"/>
          <p:nvPr/>
        </p:nvSpPr>
        <p:spPr>
          <a:xfrm>
            <a:off x="4572000" y="5862181"/>
            <a:ext cx="364202" cy="830997"/>
          </a:xfrm>
          <a:prstGeom prst="rect">
            <a:avLst/>
          </a:prstGeom>
          <a:noFill/>
        </p:spPr>
        <p:txBody>
          <a:bodyPr wrap="none" rtlCol="0">
            <a:spAutoFit/>
          </a:bodyPr>
          <a:lstStyle/>
          <a:p>
            <a:r>
              <a:rPr lang="en-US" sz="2400" dirty="0"/>
              <a:t>+</a:t>
            </a:r>
          </a:p>
          <a:p>
            <a:r>
              <a:rPr lang="en-US" sz="2400" dirty="0"/>
              <a:t>=</a:t>
            </a:r>
          </a:p>
        </p:txBody>
      </p:sp>
      <p:cxnSp>
        <p:nvCxnSpPr>
          <p:cNvPr id="34" name="Straight Arrow Connector 33">
            <a:extLst>
              <a:ext uri="{FF2B5EF4-FFF2-40B4-BE49-F238E27FC236}">
                <a16:creationId xmlns:a16="http://schemas.microsoft.com/office/drawing/2014/main" id="{BEC75533-D0F2-524F-904E-D019B239B064}"/>
              </a:ext>
            </a:extLst>
          </p:cNvPr>
          <p:cNvCxnSpPr>
            <a:cxnSpLocks/>
          </p:cNvCxnSpPr>
          <p:nvPr/>
        </p:nvCxnSpPr>
        <p:spPr bwMode="auto">
          <a:xfrm>
            <a:off x="5373666" y="5749447"/>
            <a:ext cx="375781" cy="47598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5" name="TextBox 34">
            <a:extLst>
              <a:ext uri="{FF2B5EF4-FFF2-40B4-BE49-F238E27FC236}">
                <a16:creationId xmlns:a16="http://schemas.microsoft.com/office/drawing/2014/main" id="{2891191C-40E8-9B4F-BCAE-C0006888262E}"/>
              </a:ext>
            </a:extLst>
          </p:cNvPr>
          <p:cNvSpPr txBox="1"/>
          <p:nvPr/>
        </p:nvSpPr>
        <p:spPr>
          <a:xfrm>
            <a:off x="4835047" y="6211669"/>
            <a:ext cx="2685351" cy="646331"/>
          </a:xfrm>
          <a:prstGeom prst="rect">
            <a:avLst/>
          </a:prstGeom>
          <a:noFill/>
        </p:spPr>
        <p:txBody>
          <a:bodyPr wrap="none" rtlCol="0">
            <a:spAutoFit/>
          </a:bodyPr>
          <a:lstStyle/>
          <a:p>
            <a:r>
              <a:rPr lang="en-US" i="1" dirty="0"/>
              <a:t>fd12:3456:789a:1::1/128</a:t>
            </a:r>
          </a:p>
          <a:p>
            <a:r>
              <a:rPr lang="en-US" i="1" dirty="0"/>
              <a:t>Host Address</a:t>
            </a:r>
            <a:endParaRPr lang="en-US" dirty="0"/>
          </a:p>
        </p:txBody>
      </p:sp>
    </p:spTree>
    <p:extLst>
      <p:ext uri="{BB962C8B-B14F-4D97-AF65-F5344CB8AC3E}">
        <p14:creationId xmlns:p14="http://schemas.microsoft.com/office/powerpoint/2010/main" val="236871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1993082998"/>
              </p:ext>
            </p:extLst>
          </p:nvPr>
        </p:nvGraphicFramePr>
        <p:xfrm>
          <a:off x="1204912" y="1868091"/>
          <a:ext cx="6738938" cy="2989659"/>
        </p:xfrm>
        <a:graphic>
          <a:graphicData uri="http://schemas.openxmlformats.org/presentationml/2006/ole">
            <mc:AlternateContent xmlns:mc="http://schemas.openxmlformats.org/markup-compatibility/2006">
              <mc:Choice xmlns:v="urn:schemas-microsoft-com:vml" Requires="v">
                <p:oleObj spid="_x0000_s100402" name="Visio" r:id="rId4" imgW="7519075" imgH="3608550" progId="Visio.Drawing.11">
                  <p:embed/>
                </p:oleObj>
              </mc:Choice>
              <mc:Fallback>
                <p:oleObj name="Visio" r:id="rId4" imgW="7519075" imgH="3608550" progId="Visio.Drawing.11">
                  <p:embed/>
                  <p:pic>
                    <p:nvPicPr>
                      <p:cNvPr id="61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12" y="1868091"/>
                        <a:ext cx="6738938" cy="29896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147" name="Title 1"/>
          <p:cNvSpPr>
            <a:spLocks noGrp="1"/>
          </p:cNvSpPr>
          <p:nvPr>
            <p:ph type="title"/>
          </p:nvPr>
        </p:nvSpPr>
        <p:spPr>
          <a:xfrm>
            <a:off x="331940" y="178496"/>
            <a:ext cx="8480119" cy="548014"/>
          </a:xfrm>
        </p:spPr>
        <p:txBody>
          <a:bodyPr/>
          <a:lstStyle/>
          <a:p>
            <a:pPr>
              <a:tabLst>
                <a:tab pos="7659291" algn="r"/>
              </a:tabLst>
            </a:pPr>
            <a:r>
              <a:rPr lang="en-US" dirty="0">
                <a:ea typeface="ＭＳ Ｐゴシック" pitchFamily="34" charset="-128"/>
              </a:rPr>
              <a:t>IPv6 Multicast  Address 	</a:t>
            </a:r>
            <a:r>
              <a:rPr lang="en-US" sz="3600" dirty="0">
                <a:solidFill>
                  <a:srgbClr val="C00000"/>
                </a:solidFill>
                <a:ea typeface="ＭＳ Ｐゴシック" pitchFamily="34" charset="-128"/>
              </a:rPr>
              <a:t>(</a:t>
            </a:r>
            <a:r>
              <a:rPr lang="en-US" sz="3600" dirty="0">
                <a:solidFill>
                  <a:srgbClr val="C00000"/>
                </a:solidFill>
                <a:latin typeface="Consolas" panose="020B0609020204030204" pitchFamily="49" charset="0"/>
                <a:cs typeface="Consolas" panose="020B0609020204030204" pitchFamily="49" charset="0"/>
              </a:rPr>
              <a:t>FF00::/8)</a:t>
            </a:r>
            <a:r>
              <a:rPr lang="en-US" sz="3600" dirty="0">
                <a:solidFill>
                  <a:srgbClr val="C00000"/>
                </a:solidFill>
                <a:ea typeface="ＭＳ Ｐゴシック" pitchFamily="34" charset="-128"/>
              </a:rPr>
              <a:t> </a:t>
            </a:r>
            <a:endParaRPr lang="en-US" dirty="0">
              <a:solidFill>
                <a:srgbClr val="C00000"/>
              </a:solidFill>
              <a:ea typeface="ＭＳ Ｐゴシック" pitchFamily="34" charset="-128"/>
            </a:endParaRPr>
          </a:p>
        </p:txBody>
      </p:sp>
      <p:sp>
        <p:nvSpPr>
          <p:cNvPr id="6148" name="Content Placeholder 2"/>
          <p:cNvSpPr>
            <a:spLocks noGrp="1"/>
          </p:cNvSpPr>
          <p:nvPr>
            <p:ph idx="1"/>
          </p:nvPr>
        </p:nvSpPr>
        <p:spPr>
          <a:xfrm>
            <a:off x="393003" y="3010943"/>
            <a:ext cx="8513001" cy="3703007"/>
          </a:xfrm>
        </p:spPr>
        <p:txBody>
          <a:bodyPr>
            <a:normAutofit/>
          </a:bodyPr>
          <a:lstStyle/>
          <a:p>
            <a:pPr>
              <a:tabLst>
                <a:tab pos="1371600" algn="l"/>
                <a:tab pos="2657475" algn="l"/>
                <a:tab pos="4245769" algn="l"/>
              </a:tabLst>
            </a:pPr>
            <a:r>
              <a:rPr lang="en-US" sz="2400" dirty="0">
                <a:ea typeface="ＭＳ Ｐゴシック" pitchFamily="34" charset="-128"/>
              </a:rPr>
              <a:t>Four flags:  </a:t>
            </a:r>
            <a:r>
              <a:rPr lang="en-US" sz="2400" b="1" dirty="0">
                <a:ea typeface="ＭＳ Ｐゴシック" pitchFamily="34" charset="-128"/>
                <a:cs typeface="Courier New" pitchFamily="49" charset="0"/>
              </a:rPr>
              <a:t>0RPT</a:t>
            </a:r>
          </a:p>
          <a:p>
            <a:pPr marL="942975" lvl="2" indent="-342900">
              <a:buFontTx/>
              <a:buAutoNum type="arabicPeriod"/>
              <a:tabLst>
                <a:tab pos="1371600" algn="l"/>
                <a:tab pos="2657475" algn="l"/>
                <a:tab pos="4245769" algn="l"/>
              </a:tabLst>
            </a:pPr>
            <a:r>
              <a:rPr lang="en-US" b="1" dirty="0">
                <a:latin typeface="+mn-lt"/>
                <a:ea typeface="ＭＳ Ｐゴシック" pitchFamily="34" charset="-128"/>
                <a:cs typeface="Courier New" pitchFamily="49" charset="0"/>
              </a:rPr>
              <a:t>0</a:t>
            </a:r>
            <a:r>
              <a:rPr lang="en-US" dirty="0">
                <a:latin typeface="+mn-lt"/>
                <a:ea typeface="ＭＳ Ｐゴシック" pitchFamily="34" charset="-128"/>
              </a:rPr>
              <a:t>: first flag is always zero</a:t>
            </a:r>
          </a:p>
          <a:p>
            <a:pPr marL="942975" lvl="2" indent="-342900">
              <a:buFontTx/>
              <a:buAutoNum type="arabicPeriod"/>
              <a:tabLst>
                <a:tab pos="1371600" algn="l"/>
                <a:tab pos="2657475" algn="l"/>
                <a:tab pos="4245769" algn="l"/>
              </a:tabLst>
            </a:pPr>
            <a:r>
              <a:rPr lang="en-US" b="1" dirty="0">
                <a:latin typeface="+mn-lt"/>
                <a:ea typeface="ＭＳ Ｐゴシック" pitchFamily="34" charset="-128"/>
                <a:cs typeface="Courier New" pitchFamily="49" charset="0"/>
              </a:rPr>
              <a:t>R=1</a:t>
            </a:r>
            <a:r>
              <a:rPr lang="en-US" dirty="0">
                <a:latin typeface="+mn-lt"/>
                <a:ea typeface="ＭＳ Ｐゴシック" pitchFamily="34" charset="-128"/>
              </a:rPr>
              <a:t>: Group ID contains address of rendezvous point</a:t>
            </a:r>
          </a:p>
          <a:p>
            <a:pPr marL="942975" lvl="2" indent="-342900">
              <a:buFontTx/>
              <a:buAutoNum type="arabicPeriod"/>
              <a:tabLst>
                <a:tab pos="1371600" algn="l"/>
                <a:tab pos="2657475" algn="l"/>
                <a:tab pos="4245769" algn="l"/>
              </a:tabLst>
            </a:pPr>
            <a:r>
              <a:rPr lang="en-US" b="1" dirty="0">
                <a:latin typeface="+mn-lt"/>
                <a:ea typeface="ＭＳ Ｐゴシック" pitchFamily="34" charset="-128"/>
                <a:cs typeface="Courier New" pitchFamily="49" charset="0"/>
              </a:rPr>
              <a:t>P=1</a:t>
            </a:r>
            <a:r>
              <a:rPr lang="en-US" dirty="0">
                <a:latin typeface="+mn-lt"/>
                <a:ea typeface="ＭＳ Ｐゴシック" pitchFamily="34" charset="-128"/>
              </a:rPr>
              <a:t>: Group ID based on network prefix</a:t>
            </a:r>
          </a:p>
          <a:p>
            <a:pPr marL="942975" lvl="2" indent="-342900">
              <a:buFontTx/>
              <a:buAutoNum type="arabicPeriod"/>
              <a:tabLst>
                <a:tab pos="1371600" algn="l"/>
                <a:tab pos="2657475" algn="l"/>
                <a:tab pos="4245769" algn="l"/>
              </a:tabLst>
            </a:pPr>
            <a:r>
              <a:rPr lang="en-US" b="1" dirty="0">
                <a:latin typeface="+mn-lt"/>
                <a:ea typeface="ＭＳ Ｐゴシック" pitchFamily="34" charset="-128"/>
                <a:cs typeface="Courier New" pitchFamily="49" charset="0"/>
              </a:rPr>
              <a:t>T=0</a:t>
            </a:r>
            <a:r>
              <a:rPr lang="en-US" dirty="0">
                <a:latin typeface="+mn-lt"/>
                <a:ea typeface="ＭＳ Ｐゴシック" pitchFamily="34" charset="-128"/>
              </a:rPr>
              <a:t>: permanent address (otherwise non-permanent)</a:t>
            </a:r>
          </a:p>
          <a:p>
            <a:pPr>
              <a:tabLst>
                <a:tab pos="1371600" algn="l"/>
                <a:tab pos="2657475" algn="l"/>
                <a:tab pos="4245769" algn="l"/>
              </a:tabLst>
            </a:pPr>
            <a:r>
              <a:rPr lang="en-US" sz="2400" dirty="0">
                <a:ea typeface="ＭＳ Ｐゴシック" pitchFamily="34" charset="-128"/>
              </a:rPr>
              <a:t>Scope defines area of validity of group ID (local to global)</a:t>
            </a:r>
          </a:p>
          <a:p>
            <a:pPr>
              <a:tabLst>
                <a:tab pos="1371600" algn="l"/>
                <a:tab pos="2657475" algn="l"/>
                <a:tab pos="4245769" algn="l"/>
              </a:tabLst>
            </a:pPr>
            <a:r>
              <a:rPr lang="en-US" sz="2400" dirty="0">
                <a:ea typeface="ＭＳ Ｐゴシック" pitchFamily="34" charset="-128"/>
              </a:rPr>
              <a:t>Predefined multicast addresses exist</a:t>
            </a:r>
          </a:p>
          <a:p>
            <a:pPr marL="942975" lvl="2" indent="-342900">
              <a:tabLst>
                <a:tab pos="1371600" algn="l"/>
                <a:tab pos="2657475" algn="l"/>
                <a:tab pos="4245769" algn="l"/>
              </a:tabLst>
            </a:pPr>
            <a:r>
              <a:rPr lang="en-US" dirty="0">
                <a:latin typeface="+mn-lt"/>
                <a:ea typeface="ＭＳ Ｐゴシック" pitchFamily="34" charset="-128"/>
              </a:rPr>
              <a:t>All nodes: </a:t>
            </a:r>
            <a:r>
              <a:rPr lang="en-US" b="1" dirty="0">
                <a:solidFill>
                  <a:srgbClr val="0000FF"/>
                </a:solidFill>
                <a:latin typeface="+mn-lt"/>
                <a:ea typeface="ＭＳ Ｐゴシック" pitchFamily="34" charset="-128"/>
                <a:cs typeface="Courier New" pitchFamily="49" charset="0"/>
              </a:rPr>
              <a:t>FF01:00:1, FF02:00:1</a:t>
            </a:r>
          </a:p>
          <a:p>
            <a:pPr marL="942975" lvl="2" indent="-342900">
              <a:tabLst>
                <a:tab pos="1371600" algn="l"/>
                <a:tab pos="2657475" algn="l"/>
                <a:tab pos="4245769" algn="l"/>
              </a:tabLst>
            </a:pPr>
            <a:r>
              <a:rPr lang="en-US" dirty="0">
                <a:latin typeface="+mn-lt"/>
                <a:ea typeface="ＭＳ Ｐゴシック" pitchFamily="34" charset="-128"/>
              </a:rPr>
              <a:t>All routers: </a:t>
            </a:r>
            <a:r>
              <a:rPr lang="en-US" b="1" dirty="0">
                <a:solidFill>
                  <a:srgbClr val="0000FF"/>
                </a:solidFill>
                <a:latin typeface="+mn-lt"/>
                <a:ea typeface="ＭＳ Ｐゴシック" pitchFamily="34" charset="-128"/>
                <a:cs typeface="Courier New" pitchFamily="49" charset="0"/>
              </a:rPr>
              <a:t>FF01:00:2, FF02:00:2, FF05:00:2</a:t>
            </a:r>
          </a:p>
        </p:txBody>
      </p:sp>
      <p:pic>
        <p:nvPicPr>
          <p:cNvPr id="5" name="Picture 5" descr="underline_base">
            <a:extLst>
              <a:ext uri="{FF2B5EF4-FFF2-40B4-BE49-F238E27FC236}">
                <a16:creationId xmlns:a16="http://schemas.microsoft.com/office/drawing/2014/main" id="{72AC3A9E-58EE-0940-9EF7-B0E840CC45F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80" y="822902"/>
            <a:ext cx="7832942" cy="166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E7A3112A-9683-E349-BA72-850CACF5EB34}"/>
              </a:ext>
            </a:extLst>
          </p:cNvPr>
          <p:cNvSpPr txBox="1"/>
          <p:nvPr/>
        </p:nvSpPr>
        <p:spPr>
          <a:xfrm>
            <a:off x="764088" y="1465545"/>
            <a:ext cx="1197764" cy="369332"/>
          </a:xfrm>
          <a:prstGeom prst="rect">
            <a:avLst/>
          </a:prstGeom>
          <a:noFill/>
        </p:spPr>
        <p:txBody>
          <a:bodyPr wrap="none" rtlCol="0">
            <a:spAutoFit/>
          </a:bodyPr>
          <a:lstStyle/>
          <a:p>
            <a:r>
              <a:rPr lang="en-US" dirty="0">
                <a:solidFill>
                  <a:srgbClr val="C00000"/>
                </a:solidFill>
                <a:latin typeface="Consolas" panose="020B0609020204030204" pitchFamily="49" charset="0"/>
                <a:cs typeface="Consolas" panose="020B0609020204030204" pitchFamily="49" charset="0"/>
              </a:rPr>
              <a:t>FF00::/8</a:t>
            </a:r>
            <a:endParaRPr lang="en-US" dirty="0"/>
          </a:p>
        </p:txBody>
      </p:sp>
      <p:cxnSp>
        <p:nvCxnSpPr>
          <p:cNvPr id="4" name="Straight Arrow Connector 3">
            <a:extLst>
              <a:ext uri="{FF2B5EF4-FFF2-40B4-BE49-F238E27FC236}">
                <a16:creationId xmlns:a16="http://schemas.microsoft.com/office/drawing/2014/main" id="{FF151595-75F3-2E4F-9336-B5D48E4A5562}"/>
              </a:ext>
            </a:extLst>
          </p:cNvPr>
          <p:cNvCxnSpPr>
            <a:cxnSpLocks/>
          </p:cNvCxnSpPr>
          <p:nvPr/>
        </p:nvCxnSpPr>
        <p:spPr bwMode="auto">
          <a:xfrm>
            <a:off x="1503123" y="1841326"/>
            <a:ext cx="275573" cy="4384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72740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Content Placeholder 2"/>
          <p:cNvSpPr>
            <a:spLocks noGrp="1"/>
          </p:cNvSpPr>
          <p:nvPr>
            <p:ph idx="1"/>
          </p:nvPr>
        </p:nvSpPr>
        <p:spPr>
          <a:xfrm>
            <a:off x="324531" y="2137003"/>
            <a:ext cx="7619320" cy="3863747"/>
          </a:xfrm>
        </p:spPr>
        <p:txBody>
          <a:bodyPr>
            <a:normAutofit/>
          </a:bodyPr>
          <a:lstStyle/>
          <a:p>
            <a:r>
              <a:rPr lang="en-US" sz="1500" dirty="0">
                <a:ea typeface="ＭＳ Ｐゴシック" pitchFamily="34" charset="-128"/>
              </a:rPr>
              <a:t>In IPv6, the interface ID is an EUI-64 address</a:t>
            </a:r>
          </a:p>
          <a:p>
            <a:r>
              <a:rPr lang="en-US" sz="1500" dirty="0">
                <a:ea typeface="ＭＳ Ｐゴシック" pitchFamily="34" charset="-128"/>
              </a:rPr>
              <a:t>IEEE EUI-64 is essentially a 8-byte MAC address</a:t>
            </a:r>
          </a:p>
          <a:p>
            <a:r>
              <a:rPr lang="en-US" sz="1500" dirty="0">
                <a:ea typeface="ＭＳ Ｐゴシック" pitchFamily="34" charset="-128"/>
              </a:rPr>
              <a:t>EUI-64 address  is created from a 48-bit MAC address</a:t>
            </a: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pPr marL="0" indent="0">
              <a:buNone/>
            </a:pPr>
            <a:endParaRPr lang="en-US" sz="1500" dirty="0">
              <a:ea typeface="ＭＳ Ｐゴシック" pitchFamily="34" charset="-128"/>
            </a:endParaRPr>
          </a:p>
          <a:p>
            <a:pPr marL="0" indent="0">
              <a:buNone/>
            </a:pPr>
            <a:endParaRPr lang="en-US" sz="1500" dirty="0">
              <a:ea typeface="ＭＳ Ｐゴシック" pitchFamily="34" charset="-128"/>
            </a:endParaRPr>
          </a:p>
          <a:p>
            <a:endParaRPr lang="en-US" sz="1500" dirty="0">
              <a:ea typeface="ＭＳ Ｐゴシック" pitchFamily="34" charset="-128"/>
            </a:endParaRPr>
          </a:p>
        </p:txBody>
      </p:sp>
      <p:sp>
        <p:nvSpPr>
          <p:cNvPr id="5123" name="Title 1"/>
          <p:cNvSpPr>
            <a:spLocks noGrp="1"/>
          </p:cNvSpPr>
          <p:nvPr>
            <p:ph type="title"/>
          </p:nvPr>
        </p:nvSpPr>
        <p:spPr>
          <a:xfrm>
            <a:off x="533400" y="228600"/>
            <a:ext cx="7772400" cy="472858"/>
          </a:xfrm>
        </p:spPr>
        <p:txBody>
          <a:bodyPr/>
          <a:lstStyle/>
          <a:p>
            <a:r>
              <a:rPr lang="en-US" dirty="0">
                <a:ea typeface="ＭＳ Ｐゴシック" pitchFamily="34" charset="-128"/>
              </a:rPr>
              <a:t>EUI-64 Address</a:t>
            </a:r>
          </a:p>
        </p:txBody>
      </p:sp>
      <p:sp>
        <p:nvSpPr>
          <p:cNvPr id="2" name="TextBox 1">
            <a:extLst>
              <a:ext uri="{FF2B5EF4-FFF2-40B4-BE49-F238E27FC236}">
                <a16:creationId xmlns:a16="http://schemas.microsoft.com/office/drawing/2014/main" id="{A2DAB361-08E2-7C40-9644-B94C04577670}"/>
              </a:ext>
            </a:extLst>
          </p:cNvPr>
          <p:cNvSpPr txBox="1"/>
          <p:nvPr/>
        </p:nvSpPr>
        <p:spPr>
          <a:xfrm>
            <a:off x="287867" y="3711931"/>
            <a:ext cx="2869229" cy="784830"/>
          </a:xfrm>
          <a:prstGeom prst="rect">
            <a:avLst/>
          </a:prstGeom>
          <a:solidFill>
            <a:schemeClr val="accent5">
              <a:lumMod val="40000"/>
              <a:lumOff val="60000"/>
              <a:alpha val="22000"/>
            </a:schemeClr>
          </a:solidFill>
          <a:ln w="22225">
            <a:solidFill>
              <a:schemeClr val="accent5">
                <a:lumMod val="75000"/>
              </a:schemeClr>
            </a:solidFill>
          </a:ln>
        </p:spPr>
        <p:txBody>
          <a:bodyPr wrap="square" rtlCol="0">
            <a:spAutoFit/>
          </a:bodyPr>
          <a:lstStyle/>
          <a:p>
            <a:r>
              <a:rPr lang="en-US" sz="1500" dirty="0"/>
              <a:t>Rules:</a:t>
            </a:r>
          </a:p>
          <a:p>
            <a:pPr marL="257175" indent="-257175">
              <a:buFont typeface="+mj-lt"/>
              <a:buAutoNum type="arabicPeriod"/>
            </a:pPr>
            <a:r>
              <a:rPr lang="en-US" sz="1500" dirty="0"/>
              <a:t>Insert: FF:FE after 3</a:t>
            </a:r>
            <a:r>
              <a:rPr lang="en-US" sz="1500" baseline="30000" dirty="0"/>
              <a:t>rd</a:t>
            </a:r>
            <a:r>
              <a:rPr lang="en-US" sz="1500" dirty="0"/>
              <a:t> byte</a:t>
            </a:r>
          </a:p>
          <a:p>
            <a:pPr marL="257175" indent="-257175">
              <a:buFont typeface="+mj-lt"/>
              <a:buAutoNum type="arabicPeriod"/>
            </a:pPr>
            <a:r>
              <a:rPr lang="en-US" sz="1500" dirty="0"/>
              <a:t>Invert the 7</a:t>
            </a:r>
            <a:r>
              <a:rPr lang="en-US" sz="1500" baseline="30000" dirty="0"/>
              <a:t>th</a:t>
            </a:r>
            <a:r>
              <a:rPr lang="en-US" sz="1500" dirty="0"/>
              <a:t> bit of 1</a:t>
            </a:r>
            <a:r>
              <a:rPr lang="en-US" sz="1500" baseline="30000" dirty="0"/>
              <a:t>st</a:t>
            </a:r>
            <a:r>
              <a:rPr lang="en-US" sz="1500" dirty="0"/>
              <a:t> byte</a:t>
            </a:r>
          </a:p>
        </p:txBody>
      </p:sp>
      <p:sp>
        <p:nvSpPr>
          <p:cNvPr id="3" name="Slide Number Placeholder 2">
            <a:extLst>
              <a:ext uri="{FF2B5EF4-FFF2-40B4-BE49-F238E27FC236}">
                <a16:creationId xmlns:a16="http://schemas.microsoft.com/office/drawing/2014/main" id="{46D46800-02E6-584A-B3FC-74CAB11ACF92}"/>
              </a:ext>
            </a:extLst>
          </p:cNvPr>
          <p:cNvSpPr>
            <a:spLocks noGrp="1"/>
          </p:cNvSpPr>
          <p:nvPr>
            <p:ph type="sldNum" sz="quarter" idx="12"/>
          </p:nvPr>
        </p:nvSpPr>
        <p:spPr/>
        <p:txBody>
          <a:bodyPr/>
          <a:lstStyle/>
          <a:p>
            <a:fld id="{6DDFBD2C-A080-5A4B-B075-F8D248F9258F}" type="slidenum">
              <a:rPr lang="en-US" smtClean="0"/>
              <a:t>76</a:t>
            </a:fld>
            <a:endParaRPr lang="en-US" dirty="0"/>
          </a:p>
        </p:txBody>
      </p:sp>
      <p:grpSp>
        <p:nvGrpSpPr>
          <p:cNvPr id="5" name="Group 4">
            <a:extLst>
              <a:ext uri="{FF2B5EF4-FFF2-40B4-BE49-F238E27FC236}">
                <a16:creationId xmlns:a16="http://schemas.microsoft.com/office/drawing/2014/main" id="{16E55522-2432-D14C-B4C2-35D1317BB02F}"/>
              </a:ext>
            </a:extLst>
          </p:cNvPr>
          <p:cNvGrpSpPr/>
          <p:nvPr/>
        </p:nvGrpSpPr>
        <p:grpSpPr>
          <a:xfrm>
            <a:off x="4341387" y="3924392"/>
            <a:ext cx="1249680" cy="304800"/>
            <a:chOff x="7386320" y="528320"/>
            <a:chExt cx="1666240" cy="406400"/>
          </a:xfrm>
        </p:grpSpPr>
        <p:sp>
          <p:nvSpPr>
            <p:cNvPr id="4" name="Rectangle 3">
              <a:extLst>
                <a:ext uri="{FF2B5EF4-FFF2-40B4-BE49-F238E27FC236}">
                  <a16:creationId xmlns:a16="http://schemas.microsoft.com/office/drawing/2014/main" id="{B01E5252-9335-5D4B-B327-7562124C4A94}"/>
                </a:ext>
              </a:extLst>
            </p:cNvPr>
            <p:cNvSpPr/>
            <p:nvPr/>
          </p:nvSpPr>
          <p:spPr>
            <a:xfrm>
              <a:off x="738632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C8</a:t>
              </a:r>
              <a:endParaRPr lang="en-US" b="1" dirty="0">
                <a:solidFill>
                  <a:schemeClr val="tx1"/>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1B0C3262-BE81-B640-A328-959194FA7C58}"/>
                </a:ext>
              </a:extLst>
            </p:cNvPr>
            <p:cNvSpPr/>
            <p:nvPr/>
          </p:nvSpPr>
          <p:spPr>
            <a:xfrm>
              <a:off x="79349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2A</a:t>
              </a:r>
              <a:endParaRPr lang="en-US" b="1" dirty="0">
                <a:solidFill>
                  <a:schemeClr val="tx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42059B0-4775-6E43-AFF8-FEA51AC1B905}"/>
                </a:ext>
              </a:extLst>
            </p:cNvPr>
            <p:cNvSpPr/>
            <p:nvPr/>
          </p:nvSpPr>
          <p:spPr>
            <a:xfrm>
              <a:off x="84937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14</a:t>
              </a:r>
              <a:endParaRPr lang="en-US" b="1" dirty="0">
                <a:solidFill>
                  <a:schemeClr val="tx1"/>
                </a:solidFill>
                <a:latin typeface="Consolas" panose="020B0609020204030204" pitchFamily="49" charset="0"/>
                <a:cs typeface="Consolas" panose="020B0609020204030204" pitchFamily="49" charset="0"/>
              </a:endParaRPr>
            </a:p>
          </p:txBody>
        </p:sp>
      </p:grpSp>
      <p:grpSp>
        <p:nvGrpSpPr>
          <p:cNvPr id="11" name="Group 10">
            <a:extLst>
              <a:ext uri="{FF2B5EF4-FFF2-40B4-BE49-F238E27FC236}">
                <a16:creationId xmlns:a16="http://schemas.microsoft.com/office/drawing/2014/main" id="{2CD3686A-FE04-304D-B495-D92BA9AAEC5A}"/>
              </a:ext>
            </a:extLst>
          </p:cNvPr>
          <p:cNvGrpSpPr/>
          <p:nvPr/>
        </p:nvGrpSpPr>
        <p:grpSpPr>
          <a:xfrm>
            <a:off x="5591067" y="3924392"/>
            <a:ext cx="1249680" cy="304800"/>
            <a:chOff x="7386320" y="528320"/>
            <a:chExt cx="1666240" cy="406400"/>
          </a:xfrm>
        </p:grpSpPr>
        <p:sp>
          <p:nvSpPr>
            <p:cNvPr id="12" name="Rectangle 11">
              <a:extLst>
                <a:ext uri="{FF2B5EF4-FFF2-40B4-BE49-F238E27FC236}">
                  <a16:creationId xmlns:a16="http://schemas.microsoft.com/office/drawing/2014/main" id="{DB22150B-82C0-9A48-A560-4125E1B4FCA2}"/>
                </a:ext>
              </a:extLst>
            </p:cNvPr>
            <p:cNvSpPr/>
            <p:nvPr/>
          </p:nvSpPr>
          <p:spPr>
            <a:xfrm>
              <a:off x="738632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C8</a:t>
              </a:r>
              <a:endParaRPr lang="en-US" b="1" dirty="0">
                <a:solidFill>
                  <a:schemeClr val="tx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16A7FA88-8007-D642-BA1C-A8B442C0C645}"/>
                </a:ext>
              </a:extLst>
            </p:cNvPr>
            <p:cNvSpPr/>
            <p:nvPr/>
          </p:nvSpPr>
          <p:spPr>
            <a:xfrm>
              <a:off x="79349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2A</a:t>
              </a:r>
              <a:endParaRPr lang="en-US" b="1" dirty="0">
                <a:solidFill>
                  <a:schemeClr val="tx1"/>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26AA6281-6F11-5C45-B058-2737DC7C71E4}"/>
                </a:ext>
              </a:extLst>
            </p:cNvPr>
            <p:cNvSpPr/>
            <p:nvPr/>
          </p:nvSpPr>
          <p:spPr>
            <a:xfrm>
              <a:off x="84937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14</a:t>
              </a:r>
              <a:endParaRPr lang="en-US" b="1" dirty="0">
                <a:solidFill>
                  <a:schemeClr val="tx1"/>
                </a:solidFill>
                <a:latin typeface="Consolas" panose="020B0609020204030204" pitchFamily="49" charset="0"/>
                <a:cs typeface="Consolas" panose="020B0609020204030204" pitchFamily="49" charset="0"/>
              </a:endParaRPr>
            </a:p>
          </p:txBody>
        </p:sp>
      </p:grpSp>
      <p:grpSp>
        <p:nvGrpSpPr>
          <p:cNvPr id="6" name="Group 5">
            <a:extLst>
              <a:ext uri="{FF2B5EF4-FFF2-40B4-BE49-F238E27FC236}">
                <a16:creationId xmlns:a16="http://schemas.microsoft.com/office/drawing/2014/main" id="{E8FC73F9-6AF9-A145-8EF8-99ED109E6448}"/>
              </a:ext>
            </a:extLst>
          </p:cNvPr>
          <p:cNvGrpSpPr/>
          <p:nvPr/>
        </p:nvGrpSpPr>
        <p:grpSpPr>
          <a:xfrm>
            <a:off x="5179587" y="3238592"/>
            <a:ext cx="830580" cy="304800"/>
            <a:chOff x="7691120" y="2072640"/>
            <a:chExt cx="1107440" cy="406400"/>
          </a:xfrm>
        </p:grpSpPr>
        <p:sp>
          <p:nvSpPr>
            <p:cNvPr id="16" name="Rectangle 15">
              <a:extLst>
                <a:ext uri="{FF2B5EF4-FFF2-40B4-BE49-F238E27FC236}">
                  <a16:creationId xmlns:a16="http://schemas.microsoft.com/office/drawing/2014/main" id="{3E4E3866-C5BE-454E-BCDC-DF2BC0CB790A}"/>
                </a:ext>
              </a:extLst>
            </p:cNvPr>
            <p:cNvSpPr/>
            <p:nvPr/>
          </p:nvSpPr>
          <p:spPr>
            <a:xfrm>
              <a:off x="7691120" y="2072640"/>
              <a:ext cx="558800" cy="406400"/>
            </a:xfrm>
            <a:prstGeom prst="rect">
              <a:avLst/>
            </a:prstGeom>
            <a:solidFill>
              <a:srgbClr val="FF99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FF</a:t>
              </a:r>
              <a:endParaRPr lang="en-US" b="1" dirty="0">
                <a:solidFill>
                  <a:schemeClr val="tx1"/>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E3DAB18E-0985-9740-A239-5B50DBAC8B2D}"/>
                </a:ext>
              </a:extLst>
            </p:cNvPr>
            <p:cNvSpPr/>
            <p:nvPr/>
          </p:nvSpPr>
          <p:spPr>
            <a:xfrm>
              <a:off x="8239760" y="2072640"/>
              <a:ext cx="558800" cy="406400"/>
            </a:xfrm>
            <a:prstGeom prst="rect">
              <a:avLst/>
            </a:prstGeom>
            <a:solidFill>
              <a:srgbClr val="FF99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FE</a:t>
              </a:r>
              <a:endParaRPr lang="en-US" b="1" dirty="0">
                <a:solidFill>
                  <a:schemeClr val="tx1"/>
                </a:solidFill>
                <a:latin typeface="Consolas" panose="020B0609020204030204" pitchFamily="49" charset="0"/>
                <a:cs typeface="Consolas" panose="020B0609020204030204" pitchFamily="49" charset="0"/>
              </a:endParaRPr>
            </a:p>
          </p:txBody>
        </p:sp>
      </p:grpSp>
      <p:sp>
        <p:nvSpPr>
          <p:cNvPr id="19" name="TextBox 18">
            <a:extLst>
              <a:ext uri="{FF2B5EF4-FFF2-40B4-BE49-F238E27FC236}">
                <a16:creationId xmlns:a16="http://schemas.microsoft.com/office/drawing/2014/main" id="{64C7FFB6-765C-3E41-A31D-EAF49A09601F}"/>
              </a:ext>
            </a:extLst>
          </p:cNvPr>
          <p:cNvSpPr txBox="1"/>
          <p:nvPr/>
        </p:nvSpPr>
        <p:spPr>
          <a:xfrm>
            <a:off x="7503058" y="3933111"/>
            <a:ext cx="1689309" cy="369332"/>
          </a:xfrm>
          <a:prstGeom prst="rect">
            <a:avLst/>
          </a:prstGeom>
          <a:noFill/>
        </p:spPr>
        <p:txBody>
          <a:bodyPr wrap="none" rtlCol="0">
            <a:spAutoFit/>
          </a:bodyPr>
          <a:lstStyle/>
          <a:p>
            <a:r>
              <a:rPr lang="en-US" b="1" dirty="0"/>
              <a:t>MAC Address</a:t>
            </a:r>
          </a:p>
        </p:txBody>
      </p:sp>
      <p:grpSp>
        <p:nvGrpSpPr>
          <p:cNvPr id="48" name="Group 47">
            <a:extLst>
              <a:ext uri="{FF2B5EF4-FFF2-40B4-BE49-F238E27FC236}">
                <a16:creationId xmlns:a16="http://schemas.microsoft.com/office/drawing/2014/main" id="{2EF66D2A-7EF3-D74D-8AC9-718C056D1CFD}"/>
              </a:ext>
            </a:extLst>
          </p:cNvPr>
          <p:cNvGrpSpPr/>
          <p:nvPr/>
        </p:nvGrpSpPr>
        <p:grpSpPr>
          <a:xfrm>
            <a:off x="3302717" y="4224112"/>
            <a:ext cx="1331667" cy="742949"/>
            <a:chOff x="5266267" y="3386667"/>
            <a:chExt cx="1775556" cy="990599"/>
          </a:xfrm>
        </p:grpSpPr>
        <p:grpSp>
          <p:nvGrpSpPr>
            <p:cNvPr id="21" name="Group 20">
              <a:extLst>
                <a:ext uri="{FF2B5EF4-FFF2-40B4-BE49-F238E27FC236}">
                  <a16:creationId xmlns:a16="http://schemas.microsoft.com/office/drawing/2014/main" id="{E7C3D626-E629-2440-A18A-203C478243DE}"/>
                </a:ext>
              </a:extLst>
            </p:cNvPr>
            <p:cNvGrpSpPr/>
            <p:nvPr/>
          </p:nvGrpSpPr>
          <p:grpSpPr>
            <a:xfrm>
              <a:off x="5276322" y="4069291"/>
              <a:ext cx="1757362" cy="307975"/>
              <a:chOff x="4592639" y="6616700"/>
              <a:chExt cx="1757362" cy="307975"/>
            </a:xfrm>
          </p:grpSpPr>
          <p:sp>
            <p:nvSpPr>
              <p:cNvPr id="20" name="Rectangle 19">
                <a:extLst>
                  <a:ext uri="{FF2B5EF4-FFF2-40B4-BE49-F238E27FC236}">
                    <a16:creationId xmlns:a16="http://schemas.microsoft.com/office/drawing/2014/main" id="{7FB93957-A014-0C49-B834-F6B8DC694B6E}"/>
                  </a:ext>
                </a:extLst>
              </p:cNvPr>
              <p:cNvSpPr/>
              <p:nvPr/>
            </p:nvSpPr>
            <p:spPr>
              <a:xfrm>
                <a:off x="45926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27" name="Rectangle 26">
                <a:extLst>
                  <a:ext uri="{FF2B5EF4-FFF2-40B4-BE49-F238E27FC236}">
                    <a16:creationId xmlns:a16="http://schemas.microsoft.com/office/drawing/2014/main" id="{80E75BE2-3D0B-8942-B907-C54BA2630F25}"/>
                  </a:ext>
                </a:extLst>
              </p:cNvPr>
              <p:cNvSpPr/>
              <p:nvPr/>
            </p:nvSpPr>
            <p:spPr>
              <a:xfrm>
                <a:off x="481171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28" name="Rectangle 27">
                <a:extLst>
                  <a:ext uri="{FF2B5EF4-FFF2-40B4-BE49-F238E27FC236}">
                    <a16:creationId xmlns:a16="http://schemas.microsoft.com/office/drawing/2014/main" id="{3CE1AD02-FA84-5345-83AD-095F372F4AF0}"/>
                  </a:ext>
                </a:extLst>
              </p:cNvPr>
              <p:cNvSpPr/>
              <p:nvPr/>
            </p:nvSpPr>
            <p:spPr>
              <a:xfrm>
                <a:off x="503078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29" name="Rectangle 28">
                <a:extLst>
                  <a:ext uri="{FF2B5EF4-FFF2-40B4-BE49-F238E27FC236}">
                    <a16:creationId xmlns:a16="http://schemas.microsoft.com/office/drawing/2014/main" id="{4DFF2829-8DB6-C649-9D76-200A16745F2A}"/>
                  </a:ext>
                </a:extLst>
              </p:cNvPr>
              <p:cNvSpPr/>
              <p:nvPr/>
            </p:nvSpPr>
            <p:spPr>
              <a:xfrm>
                <a:off x="524986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0" name="Rectangle 29">
                <a:extLst>
                  <a:ext uri="{FF2B5EF4-FFF2-40B4-BE49-F238E27FC236}">
                    <a16:creationId xmlns:a16="http://schemas.microsoft.com/office/drawing/2014/main" id="{D152F8AD-5404-F345-9B93-46C77A0F37AE}"/>
                  </a:ext>
                </a:extLst>
              </p:cNvPr>
              <p:cNvSpPr/>
              <p:nvPr/>
            </p:nvSpPr>
            <p:spPr>
              <a:xfrm>
                <a:off x="54689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31" name="Rectangle 30">
                <a:extLst>
                  <a:ext uri="{FF2B5EF4-FFF2-40B4-BE49-F238E27FC236}">
                    <a16:creationId xmlns:a16="http://schemas.microsoft.com/office/drawing/2014/main" id="{DD4FD7E3-BE9E-474F-A8DA-DB6D975ED2C0}"/>
                  </a:ext>
                </a:extLst>
              </p:cNvPr>
              <p:cNvSpPr/>
              <p:nvPr/>
            </p:nvSpPr>
            <p:spPr>
              <a:xfrm>
                <a:off x="568801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2" name="Rectangle 31">
                <a:extLst>
                  <a:ext uri="{FF2B5EF4-FFF2-40B4-BE49-F238E27FC236}">
                    <a16:creationId xmlns:a16="http://schemas.microsoft.com/office/drawing/2014/main" id="{3DCE827B-5FE1-1044-8A16-8BFA8D66DAA6}"/>
                  </a:ext>
                </a:extLst>
              </p:cNvPr>
              <p:cNvSpPr/>
              <p:nvPr/>
            </p:nvSpPr>
            <p:spPr>
              <a:xfrm>
                <a:off x="590708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3" name="Rectangle 32">
                <a:extLst>
                  <a:ext uri="{FF2B5EF4-FFF2-40B4-BE49-F238E27FC236}">
                    <a16:creationId xmlns:a16="http://schemas.microsoft.com/office/drawing/2014/main" id="{40C4CE39-1EB6-7248-9479-5547F4AB6C2B}"/>
                  </a:ext>
                </a:extLst>
              </p:cNvPr>
              <p:cNvSpPr/>
              <p:nvPr/>
            </p:nvSpPr>
            <p:spPr>
              <a:xfrm>
                <a:off x="61293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grpSp>
        <p:cxnSp>
          <p:nvCxnSpPr>
            <p:cNvPr id="26" name="Straight Connector 25">
              <a:extLst>
                <a:ext uri="{FF2B5EF4-FFF2-40B4-BE49-F238E27FC236}">
                  <a16:creationId xmlns:a16="http://schemas.microsoft.com/office/drawing/2014/main" id="{A782DAD3-D4C8-884A-9CC8-F29EEC4394C2}"/>
                </a:ext>
              </a:extLst>
            </p:cNvPr>
            <p:cNvCxnSpPr>
              <a:cxnSpLocks/>
            </p:cNvCxnSpPr>
            <p:nvPr/>
          </p:nvCxnSpPr>
          <p:spPr>
            <a:xfrm flipV="1">
              <a:off x="5266267" y="3386667"/>
              <a:ext cx="855133" cy="685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4E9C7F-98B9-8C44-8AFC-C9D4E6154FFA}"/>
                </a:ext>
              </a:extLst>
            </p:cNvPr>
            <p:cNvCxnSpPr>
              <a:cxnSpLocks/>
            </p:cNvCxnSpPr>
            <p:nvPr/>
          </p:nvCxnSpPr>
          <p:spPr>
            <a:xfrm flipH="1" flipV="1">
              <a:off x="6663269" y="3395135"/>
              <a:ext cx="378554" cy="6772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98458B35-28DF-A04E-890B-852950C05C7A}"/>
              </a:ext>
            </a:extLst>
          </p:cNvPr>
          <p:cNvSpPr/>
          <p:nvPr/>
        </p:nvSpPr>
        <p:spPr>
          <a:xfrm>
            <a:off x="4296799" y="4734445"/>
            <a:ext cx="165497" cy="230981"/>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5" name="Rectangle 34">
            <a:extLst>
              <a:ext uri="{FF2B5EF4-FFF2-40B4-BE49-F238E27FC236}">
                <a16:creationId xmlns:a16="http://schemas.microsoft.com/office/drawing/2014/main" id="{2225BC59-8AA2-0F41-A675-A378AB7027E9}"/>
              </a:ext>
            </a:extLst>
          </p:cNvPr>
          <p:cNvSpPr/>
          <p:nvPr/>
        </p:nvSpPr>
        <p:spPr>
          <a:xfrm>
            <a:off x="4296799" y="4734445"/>
            <a:ext cx="165497" cy="230981"/>
          </a:xfrm>
          <a:prstGeom prst="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54" name="Rectangle 53">
            <a:extLst>
              <a:ext uri="{FF2B5EF4-FFF2-40B4-BE49-F238E27FC236}">
                <a16:creationId xmlns:a16="http://schemas.microsoft.com/office/drawing/2014/main" id="{2C3B8F2E-A32F-6C44-992B-013E1EE84E6B}"/>
              </a:ext>
            </a:extLst>
          </p:cNvPr>
          <p:cNvSpPr/>
          <p:nvPr/>
        </p:nvSpPr>
        <p:spPr>
          <a:xfrm>
            <a:off x="3923702" y="3925570"/>
            <a:ext cx="419100" cy="304800"/>
          </a:xfrm>
          <a:prstGeom prst="rect">
            <a:avLst/>
          </a:prstGeom>
          <a:solidFill>
            <a:srgbClr val="FFCC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CA</a:t>
            </a:r>
            <a:endParaRPr lang="en-US" b="1" dirty="0">
              <a:solidFill>
                <a:schemeClr val="tx1"/>
              </a:solidFill>
              <a:latin typeface="Consolas" panose="020B0609020204030204" pitchFamily="49" charset="0"/>
              <a:cs typeface="Consolas" panose="020B0609020204030204" pitchFamily="49" charset="0"/>
            </a:endParaRPr>
          </a:p>
        </p:txBody>
      </p:sp>
      <p:sp>
        <p:nvSpPr>
          <p:cNvPr id="57" name="TextBox 56">
            <a:extLst>
              <a:ext uri="{FF2B5EF4-FFF2-40B4-BE49-F238E27FC236}">
                <a16:creationId xmlns:a16="http://schemas.microsoft.com/office/drawing/2014/main" id="{E6935C66-5776-E94F-88EA-E4052FA1B48A}"/>
              </a:ext>
            </a:extLst>
          </p:cNvPr>
          <p:cNvSpPr txBox="1"/>
          <p:nvPr/>
        </p:nvSpPr>
        <p:spPr>
          <a:xfrm>
            <a:off x="7398186" y="3792503"/>
            <a:ext cx="1745814" cy="646331"/>
          </a:xfrm>
          <a:prstGeom prst="rect">
            <a:avLst/>
          </a:prstGeom>
          <a:solidFill>
            <a:schemeClr val="bg1"/>
          </a:solidFill>
        </p:spPr>
        <p:txBody>
          <a:bodyPr wrap="square" rtlCol="0">
            <a:spAutoFit/>
          </a:bodyPr>
          <a:lstStyle/>
          <a:p>
            <a:r>
              <a:rPr lang="en-US" b="1" dirty="0"/>
              <a:t>EUI-64 Identifier</a:t>
            </a:r>
          </a:p>
        </p:txBody>
      </p:sp>
      <p:sp>
        <p:nvSpPr>
          <p:cNvPr id="50" name="Rectangle 49">
            <a:extLst>
              <a:ext uri="{FF2B5EF4-FFF2-40B4-BE49-F238E27FC236}">
                <a16:creationId xmlns:a16="http://schemas.microsoft.com/office/drawing/2014/main" id="{5CDE4727-4B3A-FF4E-864A-AB6247885EDB}"/>
              </a:ext>
            </a:extLst>
          </p:cNvPr>
          <p:cNvSpPr/>
          <p:nvPr/>
        </p:nvSpPr>
        <p:spPr>
          <a:xfrm>
            <a:off x="3200401" y="4243917"/>
            <a:ext cx="1744133"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5" descr="underline_base">
            <a:extLst>
              <a:ext uri="{FF2B5EF4-FFF2-40B4-BE49-F238E27FC236}">
                <a16:creationId xmlns:a16="http://schemas.microsoft.com/office/drawing/2014/main" id="{6AA78291-7F36-954E-88BD-CC89BBE72C1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80" y="822902"/>
            <a:ext cx="3862191" cy="129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541335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decel="50000" fill="hold" nodeType="clickEffect">
                                      <p:stCondLst>
                                        <p:cond delay="0"/>
                                      </p:stCondLst>
                                      <p:childTnLst>
                                        <p:animMotion origin="layout" path="M 0.02252 -0.00047 L 0.04518 0.00046 " pathEditMode="relative" rAng="0" ptsTypes="AA">
                                          <p:cBhvr>
                                            <p:cTn id="10" dur="3000" fill="hold"/>
                                            <p:tgtEl>
                                              <p:spTgt spid="11"/>
                                            </p:tgtEl>
                                            <p:attrNameLst>
                                              <p:attrName>ppt_x</p:attrName>
                                              <p:attrName>ppt_y</p:attrName>
                                            </p:attrNameLst>
                                          </p:cBhvr>
                                          <p:rCtr x="1133" y="46"/>
                                        </p:animMotion>
                                      </p:childTnLst>
                                    </p:cTn>
                                  </p:par>
                                  <p:par>
                                    <p:cTn id="11" presetID="0" presetClass="path" presetSubtype="0" decel="50000" fill="hold" nodeType="withEffect">
                                      <p:stCondLst>
                                        <p:cond delay="0"/>
                                      </p:stCondLst>
                                      <p:childTnLst>
                                        <p:animMotion origin="layout" path="M -0.02357 4.07407E-6 L -0.0457 4.07407E-6 " pathEditMode="relative" rAng="0" ptsTypes="AA">
                                          <p:cBhvr>
                                            <p:cTn id="12" dur="2000" fill="hold"/>
                                            <p:tgtEl>
                                              <p:spTgt spid="5"/>
                                            </p:tgtEl>
                                            <p:attrNameLst>
                                              <p:attrName>ppt_x</p:attrName>
                                              <p:attrName>ppt_y</p:attrName>
                                            </p:attrNameLst>
                                          </p:cBhvr>
                                          <p:rCtr x="-1107" y="0"/>
                                        </p:animMotion>
                                      </p:childTnLst>
                                    </p:cTn>
                                  </p:par>
                                </p:childTnLst>
                              </p:cTn>
                            </p:par>
                            <p:par>
                              <p:cTn id="13" fill="hold">
                                <p:stCondLst>
                                  <p:cond delay="3000"/>
                                </p:stCondLst>
                                <p:childTnLst>
                                  <p:par>
                                    <p:cTn id="14" presetID="0" presetClass="path" presetSubtype="0" fill="hold" nodeType="afterEffect" p14:presetBounceEnd="50000">
                                      <p:stCondLst>
                                        <p:cond delay="0"/>
                                      </p:stCondLst>
                                      <p:childTnLst>
                                        <p:animMotion origin="layout" path="M -0.0007 0.02917 L -0.00018 0.10093 " pathEditMode="relative" rAng="0" ptsTypes="AA" p14:bounceEnd="50000">
                                          <p:cBhvr>
                                            <p:cTn id="15" dur="2000" fill="hold"/>
                                            <p:tgtEl>
                                              <p:spTgt spid="6"/>
                                            </p:tgtEl>
                                            <p:attrNameLst>
                                              <p:attrName>ppt_x</p:attrName>
                                              <p:attrName>ppt_y</p:attrName>
                                            </p:attrNameLst>
                                          </p:cBhvr>
                                          <p:rCtr x="17" y="3588"/>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4" grpId="0" animBg="1"/>
          <p:bldP spid="57"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decel="50000" fill="hold" nodeType="clickEffect">
                                      <p:stCondLst>
                                        <p:cond delay="0"/>
                                      </p:stCondLst>
                                      <p:childTnLst>
                                        <p:animMotion origin="layout" path="M 0.02252 -0.00047 L 0.04518 0.00046 " pathEditMode="relative" rAng="0" ptsTypes="AA">
                                          <p:cBhvr>
                                            <p:cTn id="10" dur="3000" fill="hold"/>
                                            <p:tgtEl>
                                              <p:spTgt spid="11"/>
                                            </p:tgtEl>
                                            <p:attrNameLst>
                                              <p:attrName>ppt_x</p:attrName>
                                              <p:attrName>ppt_y</p:attrName>
                                            </p:attrNameLst>
                                          </p:cBhvr>
                                          <p:rCtr x="1133" y="46"/>
                                        </p:animMotion>
                                      </p:childTnLst>
                                    </p:cTn>
                                  </p:par>
                                  <p:par>
                                    <p:cTn id="11" presetID="0" presetClass="path" presetSubtype="0" decel="50000" fill="hold" nodeType="withEffect">
                                      <p:stCondLst>
                                        <p:cond delay="0"/>
                                      </p:stCondLst>
                                      <p:childTnLst>
                                        <p:animMotion origin="layout" path="M -0.02357 4.07407E-6 L -0.0457 4.07407E-6 " pathEditMode="relative" rAng="0" ptsTypes="AA">
                                          <p:cBhvr>
                                            <p:cTn id="12" dur="2000" fill="hold"/>
                                            <p:tgtEl>
                                              <p:spTgt spid="5"/>
                                            </p:tgtEl>
                                            <p:attrNameLst>
                                              <p:attrName>ppt_x</p:attrName>
                                              <p:attrName>ppt_y</p:attrName>
                                            </p:attrNameLst>
                                          </p:cBhvr>
                                          <p:rCtr x="-1107" y="0"/>
                                        </p:animMotion>
                                      </p:childTnLst>
                                    </p:cTn>
                                  </p:par>
                                </p:childTnLst>
                              </p:cTn>
                            </p:par>
                            <p:par>
                              <p:cTn id="13" fill="hold">
                                <p:stCondLst>
                                  <p:cond delay="3000"/>
                                </p:stCondLst>
                                <p:childTnLst>
                                  <p:par>
                                    <p:cTn id="14" presetID="0" presetClass="path" presetSubtype="0" fill="hold" nodeType="afterEffect">
                                      <p:stCondLst>
                                        <p:cond delay="0"/>
                                      </p:stCondLst>
                                      <p:childTnLst>
                                        <p:animMotion origin="layout" path="M -0.0007 0.02917 L -0.00018 0.10093 " pathEditMode="relative" rAng="0" ptsTypes="AA">
                                          <p:cBhvr>
                                            <p:cTn id="15" dur="2000" fill="hold"/>
                                            <p:tgtEl>
                                              <p:spTgt spid="6"/>
                                            </p:tgtEl>
                                            <p:attrNameLst>
                                              <p:attrName>ppt_x</p:attrName>
                                              <p:attrName>ppt_y</p:attrName>
                                            </p:attrNameLst>
                                          </p:cBhvr>
                                          <p:rCtr x="17" y="3588"/>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4" grpId="0" animBg="1"/>
          <p:bldP spid="57" grpId="0" animBg="1"/>
          <p:bldP spid="50" grpId="0" animBg="1"/>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533400" y="228600"/>
            <a:ext cx="7772400" cy="748430"/>
          </a:xfrm>
        </p:spPr>
        <p:txBody>
          <a:bodyPr/>
          <a:lstStyle/>
          <a:p>
            <a:r>
              <a:rPr lang="en-US" dirty="0">
                <a:ea typeface="ＭＳ Ｐゴシック" pitchFamily="34" charset="-128"/>
              </a:rPr>
              <a:t>EUI-64 Address</a:t>
            </a:r>
          </a:p>
        </p:txBody>
      </p:sp>
      <p:sp>
        <p:nvSpPr>
          <p:cNvPr id="5124" name="Content Placeholder 2"/>
          <p:cNvSpPr>
            <a:spLocks noGrp="1"/>
          </p:cNvSpPr>
          <p:nvPr>
            <p:ph idx="1"/>
          </p:nvPr>
        </p:nvSpPr>
        <p:spPr>
          <a:xfrm>
            <a:off x="324531" y="2137003"/>
            <a:ext cx="7619320" cy="3863747"/>
          </a:xfrm>
        </p:spPr>
        <p:txBody>
          <a:bodyPr>
            <a:normAutofit/>
          </a:bodyPr>
          <a:lstStyle/>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pPr marL="0" indent="0">
              <a:buNone/>
            </a:pPr>
            <a:endParaRPr lang="en-US" sz="1500" dirty="0">
              <a:ea typeface="ＭＳ Ｐゴシック" pitchFamily="34" charset="-128"/>
            </a:endParaRPr>
          </a:p>
        </p:txBody>
      </p:sp>
      <p:graphicFrame>
        <p:nvGraphicFramePr>
          <p:cNvPr id="5122" name="Object 2"/>
          <p:cNvGraphicFramePr>
            <a:graphicFrameLocks noChangeAspect="1"/>
          </p:cNvGraphicFramePr>
          <p:nvPr/>
        </p:nvGraphicFramePr>
        <p:xfrm>
          <a:off x="3364348" y="2513860"/>
          <a:ext cx="6396038" cy="2756297"/>
        </p:xfrm>
        <a:graphic>
          <a:graphicData uri="http://schemas.openxmlformats.org/presentationml/2006/ole">
            <mc:AlternateContent xmlns:mc="http://schemas.openxmlformats.org/markup-compatibility/2006">
              <mc:Choice xmlns:v="urn:schemas-microsoft-com:vml" Requires="v">
                <p:oleObj spid="_x0000_s101421" name="Visio" r:id="rId4" imgW="8866271" imgH="4075226" progId="Visio.Drawing.11">
                  <p:embed/>
                </p:oleObj>
              </mc:Choice>
              <mc:Fallback>
                <p:oleObj name="Visio" r:id="rId4" imgW="8866271" imgH="4075226" progId="Visio.Drawing.11">
                  <p:embed/>
                  <p:pic>
                    <p:nvPicPr>
                      <p:cNvPr id="5122" name="Object 2"/>
                      <p:cNvPicPr>
                        <a:picLocks noChangeAspect="1" noChangeArrowheads="1"/>
                      </p:cNvPicPr>
                      <p:nvPr/>
                    </p:nvPicPr>
                    <p:blipFill>
                      <a:blip r:embed="rId5"/>
                      <a:srcRect/>
                      <a:stretch>
                        <a:fillRect/>
                      </a:stretch>
                    </p:blipFill>
                    <p:spPr bwMode="auto">
                      <a:xfrm>
                        <a:off x="3364348" y="2513860"/>
                        <a:ext cx="6396038" cy="2756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Slide Number Placeholder 2">
            <a:extLst>
              <a:ext uri="{FF2B5EF4-FFF2-40B4-BE49-F238E27FC236}">
                <a16:creationId xmlns:a16="http://schemas.microsoft.com/office/drawing/2014/main" id="{46D46800-02E6-584A-B3FC-74CAB11ACF92}"/>
              </a:ext>
            </a:extLst>
          </p:cNvPr>
          <p:cNvSpPr>
            <a:spLocks noGrp="1"/>
          </p:cNvSpPr>
          <p:nvPr>
            <p:ph type="sldNum" sz="quarter" idx="12"/>
          </p:nvPr>
        </p:nvSpPr>
        <p:spPr/>
        <p:txBody>
          <a:bodyPr/>
          <a:lstStyle/>
          <a:p>
            <a:fld id="{6DDFBD2C-A080-5A4B-B075-F8D248F9258F}" type="slidenum">
              <a:rPr lang="en-US" smtClean="0"/>
              <a:t>77</a:t>
            </a:fld>
            <a:endParaRPr lang="en-US"/>
          </a:p>
        </p:txBody>
      </p:sp>
      <p:sp>
        <p:nvSpPr>
          <p:cNvPr id="9" name="TextBox 8">
            <a:extLst>
              <a:ext uri="{FF2B5EF4-FFF2-40B4-BE49-F238E27FC236}">
                <a16:creationId xmlns:a16="http://schemas.microsoft.com/office/drawing/2014/main" id="{1015681F-5F6E-D94F-860E-9FED866234FA}"/>
              </a:ext>
            </a:extLst>
          </p:cNvPr>
          <p:cNvSpPr txBox="1"/>
          <p:nvPr/>
        </p:nvSpPr>
        <p:spPr>
          <a:xfrm>
            <a:off x="287867" y="3711931"/>
            <a:ext cx="2869229" cy="784830"/>
          </a:xfrm>
          <a:prstGeom prst="rect">
            <a:avLst/>
          </a:prstGeom>
          <a:solidFill>
            <a:schemeClr val="accent5">
              <a:lumMod val="40000"/>
              <a:lumOff val="60000"/>
              <a:alpha val="22000"/>
            </a:schemeClr>
          </a:solidFill>
          <a:ln w="22225">
            <a:solidFill>
              <a:schemeClr val="accent5">
                <a:lumMod val="75000"/>
              </a:schemeClr>
            </a:solidFill>
          </a:ln>
        </p:spPr>
        <p:txBody>
          <a:bodyPr wrap="square" rtlCol="0">
            <a:spAutoFit/>
          </a:bodyPr>
          <a:lstStyle/>
          <a:p>
            <a:r>
              <a:rPr lang="en-US" sz="1500" dirty="0"/>
              <a:t>Rules:</a:t>
            </a:r>
          </a:p>
          <a:p>
            <a:pPr marL="257175" indent="-257175">
              <a:buFont typeface="+mj-lt"/>
              <a:buAutoNum type="arabicPeriod"/>
            </a:pPr>
            <a:r>
              <a:rPr lang="en-US" sz="1500" dirty="0"/>
              <a:t>Insert: FF:FE after 3</a:t>
            </a:r>
            <a:r>
              <a:rPr lang="en-US" sz="1500" baseline="30000" dirty="0"/>
              <a:t>rd</a:t>
            </a:r>
            <a:r>
              <a:rPr lang="en-US" sz="1500" dirty="0"/>
              <a:t> byte</a:t>
            </a:r>
          </a:p>
          <a:p>
            <a:pPr marL="257175" indent="-257175">
              <a:buFont typeface="+mj-lt"/>
              <a:buAutoNum type="arabicPeriod"/>
            </a:pPr>
            <a:r>
              <a:rPr lang="en-US" sz="1500" dirty="0"/>
              <a:t>Invert 7</a:t>
            </a:r>
            <a:r>
              <a:rPr lang="en-US" sz="1500" baseline="30000" dirty="0"/>
              <a:t>th</a:t>
            </a:r>
            <a:r>
              <a:rPr lang="en-US" sz="1500" dirty="0"/>
              <a:t> bit of 1</a:t>
            </a:r>
            <a:r>
              <a:rPr lang="en-US" sz="1500" baseline="30000" dirty="0"/>
              <a:t>st</a:t>
            </a:r>
            <a:r>
              <a:rPr lang="en-US" sz="1500" dirty="0"/>
              <a:t> byte</a:t>
            </a:r>
          </a:p>
        </p:txBody>
      </p:sp>
      <p:pic>
        <p:nvPicPr>
          <p:cNvPr id="7" name="Picture 5" descr="underline_base">
            <a:extLst>
              <a:ext uri="{FF2B5EF4-FFF2-40B4-BE49-F238E27FC236}">
                <a16:creationId xmlns:a16="http://schemas.microsoft.com/office/drawing/2014/main" id="{95A27B47-4DE4-294F-A475-824174628CB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93" y="973214"/>
            <a:ext cx="3862191" cy="129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81416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3B94-02F1-C843-BB43-FC58080D4DC4}"/>
              </a:ext>
            </a:extLst>
          </p:cNvPr>
          <p:cNvSpPr>
            <a:spLocks noGrp="1"/>
          </p:cNvSpPr>
          <p:nvPr>
            <p:ph type="title"/>
          </p:nvPr>
        </p:nvSpPr>
        <p:spPr>
          <a:xfrm>
            <a:off x="533400" y="228600"/>
            <a:ext cx="7772400" cy="560540"/>
          </a:xfrm>
        </p:spPr>
        <p:txBody>
          <a:bodyPr/>
          <a:lstStyle/>
          <a:p>
            <a:r>
              <a:rPr lang="en-US" dirty="0"/>
              <a:t>Alternatives to EUI-64</a:t>
            </a:r>
          </a:p>
        </p:txBody>
      </p:sp>
      <p:sp>
        <p:nvSpPr>
          <p:cNvPr id="3" name="Content Placeholder 2">
            <a:extLst>
              <a:ext uri="{FF2B5EF4-FFF2-40B4-BE49-F238E27FC236}">
                <a16:creationId xmlns:a16="http://schemas.microsoft.com/office/drawing/2014/main" id="{647AE255-4D08-934E-B88E-71D6BC7375A3}"/>
              </a:ext>
            </a:extLst>
          </p:cNvPr>
          <p:cNvSpPr>
            <a:spLocks noGrp="1"/>
          </p:cNvSpPr>
          <p:nvPr>
            <p:ph idx="1"/>
          </p:nvPr>
        </p:nvSpPr>
        <p:spPr/>
        <p:txBody>
          <a:bodyPr/>
          <a:lstStyle/>
          <a:p>
            <a:r>
              <a:rPr lang="en-US" dirty="0"/>
              <a:t>In IPv6, interface identifiers are always automatically generated</a:t>
            </a:r>
          </a:p>
          <a:p>
            <a:r>
              <a:rPr lang="en-US" dirty="0"/>
              <a:t>There exist alternative methods (to EUI-64):</a:t>
            </a:r>
          </a:p>
          <a:p>
            <a:pPr lvl="1"/>
            <a:r>
              <a:rPr lang="en-US" dirty="0"/>
              <a:t>Cryptographically generated addresses </a:t>
            </a:r>
          </a:p>
          <a:p>
            <a:pPr lvl="1"/>
            <a:r>
              <a:rPr lang="en-US" dirty="0"/>
              <a:t>Randomly generated </a:t>
            </a:r>
          </a:p>
          <a:p>
            <a:pPr lvl="1"/>
            <a:endParaRPr lang="en-US" dirty="0"/>
          </a:p>
          <a:p>
            <a:r>
              <a:rPr lang="en-US" dirty="0"/>
              <a:t>The motivation for these alternatives are privacy and security concerns</a:t>
            </a:r>
          </a:p>
          <a:p>
            <a:pPr lvl="1"/>
            <a:r>
              <a:rPr lang="en-US" dirty="0"/>
              <a:t>In EUI-64 the Interface Id is fixed when a system is moving to a different subnet</a:t>
            </a:r>
          </a:p>
          <a:p>
            <a:pPr lvl="1"/>
            <a:r>
              <a:rPr lang="en-US" dirty="0"/>
              <a:t>This gives away information about the system</a:t>
            </a:r>
          </a:p>
          <a:p>
            <a:pPr lvl="1"/>
            <a:endParaRPr lang="en-US" dirty="0"/>
          </a:p>
        </p:txBody>
      </p:sp>
      <p:sp>
        <p:nvSpPr>
          <p:cNvPr id="4" name="Slide Number Placeholder 3">
            <a:extLst>
              <a:ext uri="{FF2B5EF4-FFF2-40B4-BE49-F238E27FC236}">
                <a16:creationId xmlns:a16="http://schemas.microsoft.com/office/drawing/2014/main" id="{8B5CCD97-0CC2-7A45-BE37-48F677E52F9B}"/>
              </a:ext>
            </a:extLst>
          </p:cNvPr>
          <p:cNvSpPr>
            <a:spLocks noGrp="1"/>
          </p:cNvSpPr>
          <p:nvPr>
            <p:ph type="sldNum" sz="quarter" idx="12"/>
          </p:nvPr>
        </p:nvSpPr>
        <p:spPr/>
        <p:txBody>
          <a:bodyPr/>
          <a:lstStyle/>
          <a:p>
            <a:fld id="{6DDFBD2C-A080-5A4B-B075-F8D248F9258F}" type="slidenum">
              <a:rPr lang="en-US" smtClean="0"/>
              <a:t>78</a:t>
            </a:fld>
            <a:endParaRPr lang="en-US"/>
          </a:p>
        </p:txBody>
      </p:sp>
      <p:pic>
        <p:nvPicPr>
          <p:cNvPr id="5" name="Picture 5" descr="underline_base">
            <a:extLst>
              <a:ext uri="{FF2B5EF4-FFF2-40B4-BE49-F238E27FC236}">
                <a16:creationId xmlns:a16="http://schemas.microsoft.com/office/drawing/2014/main" id="{EC479A97-C5C5-D743-94EC-29D2DEE81C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835428"/>
            <a:ext cx="5002059" cy="78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56584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1DFD-9BF9-3149-98F6-D7C7A4279507}"/>
              </a:ext>
            </a:extLst>
          </p:cNvPr>
          <p:cNvSpPr>
            <a:spLocks noGrp="1"/>
          </p:cNvSpPr>
          <p:nvPr>
            <p:ph type="title"/>
          </p:nvPr>
        </p:nvSpPr>
        <p:spPr>
          <a:xfrm>
            <a:off x="533400" y="228600"/>
            <a:ext cx="7772400" cy="497910"/>
          </a:xfrm>
        </p:spPr>
        <p:txBody>
          <a:bodyPr/>
          <a:lstStyle/>
          <a:p>
            <a:r>
              <a:rPr lang="en-US" dirty="0"/>
              <a:t>Example of Ping6</a:t>
            </a:r>
          </a:p>
        </p:txBody>
      </p:sp>
      <p:sp>
        <p:nvSpPr>
          <p:cNvPr id="3" name="Content Placeholder 2">
            <a:extLst>
              <a:ext uri="{FF2B5EF4-FFF2-40B4-BE49-F238E27FC236}">
                <a16:creationId xmlns:a16="http://schemas.microsoft.com/office/drawing/2014/main" id="{ACA250FF-E76B-6249-9075-20AB97DD34E0}"/>
              </a:ext>
            </a:extLst>
          </p:cNvPr>
          <p:cNvSpPr>
            <a:spLocks noGrp="1"/>
          </p:cNvSpPr>
          <p:nvPr>
            <p:ph idx="1"/>
          </p:nvPr>
        </p:nvSpPr>
        <p:spPr>
          <a:xfrm>
            <a:off x="381000" y="1170709"/>
            <a:ext cx="7772400" cy="835891"/>
          </a:xfrm>
        </p:spPr>
        <p:txBody>
          <a:bodyPr/>
          <a:lstStyle/>
          <a:p>
            <a:r>
              <a:rPr lang="en-US" dirty="0"/>
              <a:t>Ping link-local unicast: a) no zone index, b) zone index</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400" dirty="0"/>
              <a:t>b)</a:t>
            </a:r>
          </a:p>
          <a:p>
            <a:endParaRPr lang="en-US" dirty="0"/>
          </a:p>
          <a:p>
            <a:endParaRPr lang="en-US" dirty="0"/>
          </a:p>
          <a:p>
            <a:pPr marL="514350" indent="-514350">
              <a:buFont typeface="+mj-lt"/>
              <a:buAutoNum type="arabicPeriod"/>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609BA487-245D-7246-B985-08B7B7D501F7}"/>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79</a:t>
            </a:fld>
            <a:endParaRPr lang="en-US" sz="1200" dirty="0"/>
          </a:p>
        </p:txBody>
      </p:sp>
      <p:pic>
        <p:nvPicPr>
          <p:cNvPr id="6" name="Picture 5" descr="underline_base">
            <a:extLst>
              <a:ext uri="{FF2B5EF4-FFF2-40B4-BE49-F238E27FC236}">
                <a16:creationId xmlns:a16="http://schemas.microsoft.com/office/drawing/2014/main" id="{D5A969B5-C06A-CA44-B0F6-F946CE9B65C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65" y="846788"/>
            <a:ext cx="3967353" cy="180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Text&#10;&#10;Description automatically generated">
            <a:extLst>
              <a:ext uri="{FF2B5EF4-FFF2-40B4-BE49-F238E27FC236}">
                <a16:creationId xmlns:a16="http://schemas.microsoft.com/office/drawing/2014/main" id="{F46BAB30-0FFA-CD4B-807F-357674AD6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00" y="1974850"/>
            <a:ext cx="7188200" cy="1663700"/>
          </a:xfrm>
          <a:prstGeom prst="rect">
            <a:avLst/>
          </a:prstGeom>
        </p:spPr>
      </p:pic>
      <p:pic>
        <p:nvPicPr>
          <p:cNvPr id="14" name="Picture 13" descr="Text&#10;&#10;Description automatically generated">
            <a:extLst>
              <a:ext uri="{FF2B5EF4-FFF2-40B4-BE49-F238E27FC236}">
                <a16:creationId xmlns:a16="http://schemas.microsoft.com/office/drawing/2014/main" id="{0572A85C-412C-CB45-B900-99D7A699F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00" y="3663950"/>
            <a:ext cx="7213600" cy="1612900"/>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BEC2802C-471F-0340-8625-A11176C0D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00" y="5371621"/>
            <a:ext cx="7645400" cy="1220157"/>
          </a:xfrm>
          <a:prstGeom prst="rect">
            <a:avLst/>
          </a:prstGeom>
        </p:spPr>
      </p:pic>
      <p:sp>
        <p:nvSpPr>
          <p:cNvPr id="16" name="TextBox 15">
            <a:extLst>
              <a:ext uri="{FF2B5EF4-FFF2-40B4-BE49-F238E27FC236}">
                <a16:creationId xmlns:a16="http://schemas.microsoft.com/office/drawing/2014/main" id="{DCA1FD7E-2BCA-9748-B428-91DF1045C414}"/>
              </a:ext>
            </a:extLst>
          </p:cNvPr>
          <p:cNvSpPr txBox="1"/>
          <p:nvPr/>
        </p:nvSpPr>
        <p:spPr>
          <a:xfrm>
            <a:off x="381000" y="2184400"/>
            <a:ext cx="415498" cy="461665"/>
          </a:xfrm>
          <a:prstGeom prst="rect">
            <a:avLst/>
          </a:prstGeom>
          <a:noFill/>
        </p:spPr>
        <p:txBody>
          <a:bodyPr wrap="none" rtlCol="0">
            <a:spAutoFit/>
          </a:bodyPr>
          <a:lstStyle/>
          <a:p>
            <a:r>
              <a:rPr lang="en-US" sz="2400" dirty="0">
                <a:latin typeface="+mn-lt"/>
              </a:rPr>
              <a:t>a)</a:t>
            </a:r>
          </a:p>
        </p:txBody>
      </p:sp>
    </p:spTree>
    <p:extLst>
      <p:ext uri="{BB962C8B-B14F-4D97-AF65-F5344CB8AC3E}">
        <p14:creationId xmlns:p14="http://schemas.microsoft.com/office/powerpoint/2010/main" val="54029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13A-E246-EA40-B13B-21806AACB48A}"/>
              </a:ext>
            </a:extLst>
          </p:cNvPr>
          <p:cNvSpPr>
            <a:spLocks noGrp="1"/>
          </p:cNvSpPr>
          <p:nvPr>
            <p:ph type="title"/>
          </p:nvPr>
        </p:nvSpPr>
        <p:spPr>
          <a:xfrm>
            <a:off x="533400" y="228600"/>
            <a:ext cx="7772400" cy="696433"/>
          </a:xfrm>
        </p:spPr>
        <p:txBody>
          <a:bodyPr/>
          <a:lstStyle/>
          <a:p>
            <a:r>
              <a:rPr lang="en-US" dirty="0"/>
              <a:t>Different Types of “Links”</a:t>
            </a:r>
          </a:p>
        </p:txBody>
      </p:sp>
      <p:sp>
        <p:nvSpPr>
          <p:cNvPr id="3" name="Content Placeholder 2">
            <a:extLst>
              <a:ext uri="{FF2B5EF4-FFF2-40B4-BE49-F238E27FC236}">
                <a16:creationId xmlns:a16="http://schemas.microsoft.com/office/drawing/2014/main" id="{74CBE30B-0D80-8B45-A664-1CB24AB7657E}"/>
              </a:ext>
            </a:extLst>
          </p:cNvPr>
          <p:cNvSpPr>
            <a:spLocks noGrp="1"/>
          </p:cNvSpPr>
          <p:nvPr>
            <p:ph sz="half" idx="1"/>
          </p:nvPr>
        </p:nvSpPr>
        <p:spPr>
          <a:xfrm>
            <a:off x="533400" y="1317754"/>
            <a:ext cx="8118231" cy="4995364"/>
          </a:xfrm>
        </p:spPr>
        <p:txBody>
          <a:bodyPr/>
          <a:lstStyle/>
          <a:p>
            <a:r>
              <a:rPr lang="en-US" dirty="0"/>
              <a:t>point to point link</a:t>
            </a:r>
          </a:p>
          <a:p>
            <a:pPr lvl="1"/>
            <a:r>
              <a:rPr lang="en-US" dirty="0"/>
              <a:t>nodes/devices are directly connected</a:t>
            </a:r>
          </a:p>
          <a:p>
            <a:pPr lvl="1"/>
            <a:r>
              <a:rPr lang="en-US" dirty="0"/>
              <a:t>link can be wired or wireless</a:t>
            </a:r>
          </a:p>
          <a:p>
            <a:pPr lvl="1"/>
            <a:r>
              <a:rPr lang="en-US" dirty="0"/>
              <a:t>usually don’t use an address to connect to receiving side</a:t>
            </a:r>
          </a:p>
          <a:p>
            <a:r>
              <a:rPr lang="en-US" dirty="0"/>
              <a:t>broadcast link - multipoint</a:t>
            </a:r>
          </a:p>
          <a:p>
            <a:pPr lvl="1"/>
            <a:r>
              <a:rPr lang="en-US" dirty="0"/>
              <a:t>nodes/devices are connected via a common link that is shared</a:t>
            </a:r>
          </a:p>
          <a:p>
            <a:pPr lvl="1"/>
            <a:r>
              <a:rPr lang="en-US" dirty="0"/>
              <a:t>link can be wired or wireless</a:t>
            </a:r>
          </a:p>
          <a:p>
            <a:pPr lvl="1"/>
            <a:r>
              <a:rPr lang="en-US" dirty="0"/>
              <a:t>devices/nodes sharing a common link/channel of communications constitute a </a:t>
            </a:r>
            <a:r>
              <a:rPr lang="en-US" dirty="0">
                <a:solidFill>
                  <a:srgbClr val="C00000"/>
                </a:solidFill>
              </a:rPr>
              <a:t>Local Area Network (LAN)</a:t>
            </a:r>
          </a:p>
          <a:p>
            <a:pPr lvl="1"/>
            <a:r>
              <a:rPr lang="en-US" dirty="0"/>
              <a:t>every device has to have an </a:t>
            </a:r>
            <a:r>
              <a:rPr lang="en-US" dirty="0">
                <a:solidFill>
                  <a:srgbClr val="C00000"/>
                </a:solidFill>
              </a:rPr>
              <a:t>address</a:t>
            </a:r>
            <a:r>
              <a:rPr lang="en-US" dirty="0"/>
              <a:t> (referred to as hardware or link layer address) where it can be reached physically on the shared link</a:t>
            </a:r>
          </a:p>
        </p:txBody>
      </p:sp>
      <p:sp>
        <p:nvSpPr>
          <p:cNvPr id="5" name="Footer Placeholder 4">
            <a:extLst>
              <a:ext uri="{FF2B5EF4-FFF2-40B4-BE49-F238E27FC236}">
                <a16:creationId xmlns:a16="http://schemas.microsoft.com/office/drawing/2014/main" id="{4AE42D3B-2CCB-F846-B5DA-7A4A7E19881F}"/>
              </a:ext>
            </a:extLst>
          </p:cNvPr>
          <p:cNvSpPr>
            <a:spLocks noGrp="1"/>
          </p:cNvSpPr>
          <p:nvPr>
            <p:ph type="ftr" sz="quarter" idx="11"/>
          </p:nvPr>
        </p:nvSpPr>
        <p:spPr/>
        <p:txBody>
          <a:bodyPr/>
          <a:lstStyle/>
          <a:p>
            <a:pPr>
              <a:defRPr/>
            </a:pPr>
            <a:r>
              <a:rPr lang="en-US"/>
              <a:t>Data Link Layer</a:t>
            </a:r>
            <a:endParaRPr lang="en-US" dirty="0"/>
          </a:p>
        </p:txBody>
      </p:sp>
      <p:sp>
        <p:nvSpPr>
          <p:cNvPr id="6" name="Slide Number Placeholder 5">
            <a:extLst>
              <a:ext uri="{FF2B5EF4-FFF2-40B4-BE49-F238E27FC236}">
                <a16:creationId xmlns:a16="http://schemas.microsoft.com/office/drawing/2014/main" id="{3E24141B-2267-C440-A428-23B68073ABB9}"/>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8</a:t>
            </a:fld>
            <a:endParaRPr lang="en-US" dirty="0"/>
          </a:p>
        </p:txBody>
      </p:sp>
      <p:pic>
        <p:nvPicPr>
          <p:cNvPr id="7" name="Picture 5" descr="underline_base">
            <a:extLst>
              <a:ext uri="{FF2B5EF4-FFF2-40B4-BE49-F238E27FC236}">
                <a16:creationId xmlns:a16="http://schemas.microsoft.com/office/drawing/2014/main" id="{C3F1AFA3-BFEF-0048-AF25-47AC94B0815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53" y="879845"/>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77510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082A0F-D800-1544-99CE-5FB9DA16E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3512711"/>
            <a:ext cx="8686800" cy="1468002"/>
          </a:xfrm>
          <a:prstGeom prst="rect">
            <a:avLst/>
          </a:prstGeom>
        </p:spPr>
      </p:pic>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177800" y="165100"/>
            <a:ext cx="8966200" cy="609600"/>
          </a:xfrm>
        </p:spPr>
        <p:txBody>
          <a:bodyPr/>
          <a:lstStyle/>
          <a:p>
            <a:r>
              <a:rPr lang="en-US" sz="3200" dirty="0"/>
              <a:t>Ping6: link-local and configured</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410029" y="937986"/>
          <a:ext cx="3603171" cy="1005116"/>
        </p:xfrm>
        <a:graphic>
          <a:graphicData uri="http://schemas.openxmlformats.org/drawingml/2006/table">
            <a:tbl>
              <a:tblPr firstRow="1" bandRow="1">
                <a:tableStyleId>{5C22544A-7EE6-4342-B048-85BDC9FD1C3A}</a:tableStyleId>
              </a:tblPr>
              <a:tblGrid>
                <a:gridCol w="977473">
                  <a:extLst>
                    <a:ext uri="{9D8B030D-6E8A-4147-A177-3AD203B41FA5}">
                      <a16:colId xmlns:a16="http://schemas.microsoft.com/office/drawing/2014/main" val="1015253462"/>
                    </a:ext>
                  </a:extLst>
                </a:gridCol>
                <a:gridCol w="2625698">
                  <a:extLst>
                    <a:ext uri="{9D8B030D-6E8A-4147-A177-3AD203B41FA5}">
                      <a16:colId xmlns:a16="http://schemas.microsoft.com/office/drawing/2014/main" val="4069773315"/>
                    </a:ext>
                  </a:extLst>
                </a:gridCol>
              </a:tblGrid>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fe80::1080:7dff:feb1:75b8/64</a:t>
                      </a:r>
                      <a:endParaRPr lang="en-US" sz="110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80</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65" y="744583"/>
            <a:ext cx="8324412" cy="131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300583" y="924923"/>
          <a:ext cx="3687717" cy="1005478"/>
        </p:xfrm>
        <a:graphic>
          <a:graphicData uri="http://schemas.openxmlformats.org/drawingml/2006/table">
            <a:tbl>
              <a:tblPr firstRow="1" bandRow="1">
                <a:tableStyleId>{5C22544A-7EE6-4342-B048-85BDC9FD1C3A}</a:tableStyleId>
              </a:tblPr>
              <a:tblGrid>
                <a:gridCol w="1000408">
                  <a:extLst>
                    <a:ext uri="{9D8B030D-6E8A-4147-A177-3AD203B41FA5}">
                      <a16:colId xmlns:a16="http://schemas.microsoft.com/office/drawing/2014/main" val="1019973227"/>
                    </a:ext>
                  </a:extLst>
                </a:gridCol>
                <a:gridCol w="2687309">
                  <a:extLst>
                    <a:ext uri="{9D8B030D-6E8A-4147-A177-3AD203B41FA5}">
                      <a16:colId xmlns:a16="http://schemas.microsoft.com/office/drawing/2014/main" val="1353124675"/>
                    </a:ext>
                  </a:extLst>
                </a:gridCol>
              </a:tblGrid>
              <a:tr h="218581">
                <a:tc>
                  <a:txBody>
                    <a:bodyPr/>
                    <a:lstStyle/>
                    <a:p>
                      <a:pPr marL="0" marR="0" indent="0" algn="ctr">
                        <a:lnSpc>
                          <a:spcPts val="1200"/>
                        </a:lnSpc>
                        <a:spcBef>
                          <a:spcPts val="600"/>
                        </a:spcBef>
                        <a:spcAft>
                          <a:spcPts val="600"/>
                        </a:spcAft>
                      </a:pPr>
                      <a:r>
                        <a:rPr lang="en-US" sz="1100" spc="-25" dirty="0">
                          <a:effectLst/>
                        </a:rPr>
                        <a:t>PC1</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262299">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fd01:2345:6789:1::2/64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262299">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fd01:2345:6789:1::3/64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262299">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pic>
        <p:nvPicPr>
          <p:cNvPr id="37" name="Picture 36">
            <a:extLst>
              <a:ext uri="{FF2B5EF4-FFF2-40B4-BE49-F238E27FC236}">
                <a16:creationId xmlns:a16="http://schemas.microsoft.com/office/drawing/2014/main" id="{3EE955A2-89C0-5C49-B29A-05FEEFE07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041650"/>
            <a:ext cx="6350000" cy="419100"/>
          </a:xfrm>
          <a:prstGeom prst="rect">
            <a:avLst/>
          </a:prstGeom>
        </p:spPr>
      </p:pic>
      <p:pic>
        <p:nvPicPr>
          <p:cNvPr id="41" name="Picture 40">
            <a:extLst>
              <a:ext uri="{FF2B5EF4-FFF2-40B4-BE49-F238E27FC236}">
                <a16:creationId xmlns:a16="http://schemas.microsoft.com/office/drawing/2014/main" id="{55E486B5-571A-A44B-8758-BAF0D67CDE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150" y="5016500"/>
            <a:ext cx="6718300" cy="1841500"/>
          </a:xfrm>
          <a:prstGeom prst="rect">
            <a:avLst/>
          </a:prstGeom>
        </p:spPr>
      </p:pic>
      <p:grpSp>
        <p:nvGrpSpPr>
          <p:cNvPr id="3" name="Group 2">
            <a:extLst>
              <a:ext uri="{FF2B5EF4-FFF2-40B4-BE49-F238E27FC236}">
                <a16:creationId xmlns:a16="http://schemas.microsoft.com/office/drawing/2014/main" id="{8FC70CA6-6202-334A-915A-9FA763324354}"/>
              </a:ext>
            </a:extLst>
          </p:cNvPr>
          <p:cNvGrpSpPr/>
          <p:nvPr/>
        </p:nvGrpSpPr>
        <p:grpSpPr>
          <a:xfrm>
            <a:off x="203200" y="2032000"/>
            <a:ext cx="8801100" cy="977900"/>
            <a:chOff x="203200" y="2032000"/>
            <a:chExt cx="8801100" cy="977900"/>
          </a:xfrm>
        </p:grpSpPr>
        <p:pic>
          <p:nvPicPr>
            <p:cNvPr id="35" name="Picture 34">
              <a:extLst>
                <a:ext uri="{FF2B5EF4-FFF2-40B4-BE49-F238E27FC236}">
                  <a16:creationId xmlns:a16="http://schemas.microsoft.com/office/drawing/2014/main" id="{2DA635FF-2827-7B43-BCDF-DDEE89E1E2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2032000"/>
              <a:ext cx="8801100" cy="977900"/>
            </a:xfrm>
            <a:prstGeom prst="rect">
              <a:avLst/>
            </a:prstGeom>
          </p:spPr>
        </p:pic>
        <p:sp>
          <p:nvSpPr>
            <p:cNvPr id="11" name="Rectangle 10">
              <a:extLst>
                <a:ext uri="{FF2B5EF4-FFF2-40B4-BE49-F238E27FC236}">
                  <a16:creationId xmlns:a16="http://schemas.microsoft.com/office/drawing/2014/main" id="{43538A6B-1253-7C4C-9E65-4F993EAA9579}"/>
                </a:ext>
              </a:extLst>
            </p:cNvPr>
            <p:cNvSpPr/>
            <p:nvPr/>
          </p:nvSpPr>
          <p:spPr>
            <a:xfrm>
              <a:off x="7903029" y="2155372"/>
              <a:ext cx="988873" cy="114299"/>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99E3C2-A04E-B94C-B014-017919A31062}"/>
                </a:ext>
              </a:extLst>
            </p:cNvPr>
            <p:cNvSpPr/>
            <p:nvPr/>
          </p:nvSpPr>
          <p:spPr>
            <a:xfrm>
              <a:off x="3238502" y="2275116"/>
              <a:ext cx="549728" cy="108856"/>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7668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7871-5F14-7443-877F-567075D9F267}"/>
              </a:ext>
            </a:extLst>
          </p:cNvPr>
          <p:cNvSpPr>
            <a:spLocks noGrp="1"/>
          </p:cNvSpPr>
          <p:nvPr>
            <p:ph type="title"/>
          </p:nvPr>
        </p:nvSpPr>
        <p:spPr>
          <a:xfrm>
            <a:off x="533400" y="228600"/>
            <a:ext cx="8255000" cy="1143000"/>
          </a:xfrm>
        </p:spPr>
        <p:txBody>
          <a:bodyPr/>
          <a:lstStyle/>
          <a:p>
            <a:r>
              <a:rPr lang="en-US" sz="3600" dirty="0"/>
              <a:t>Both IPv4 and IPv6 addresses on one Interface</a:t>
            </a:r>
          </a:p>
        </p:txBody>
      </p:sp>
      <p:pic>
        <p:nvPicPr>
          <p:cNvPr id="7" name="Content Placeholder 6">
            <a:extLst>
              <a:ext uri="{FF2B5EF4-FFF2-40B4-BE49-F238E27FC236}">
                <a16:creationId xmlns:a16="http://schemas.microsoft.com/office/drawing/2014/main" id="{9757C901-3B60-E14E-B844-1A4DCDE59A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1199" y="1549400"/>
            <a:ext cx="7144845" cy="825500"/>
          </a:xfrm>
        </p:spPr>
      </p:pic>
      <p:sp>
        <p:nvSpPr>
          <p:cNvPr id="4" name="Footer Placeholder 3">
            <a:extLst>
              <a:ext uri="{FF2B5EF4-FFF2-40B4-BE49-F238E27FC236}">
                <a16:creationId xmlns:a16="http://schemas.microsoft.com/office/drawing/2014/main" id="{8DA985D6-7898-2B4C-A869-65039AC065A4}"/>
              </a:ext>
            </a:extLst>
          </p:cNvPr>
          <p:cNvSpPr>
            <a:spLocks noGrp="1"/>
          </p:cNvSpPr>
          <p:nvPr>
            <p:ph type="ftr" sz="quarter" idx="11"/>
          </p:nvPr>
        </p:nvSpPr>
        <p:spPr/>
        <p:txBody>
          <a:bodyPr/>
          <a:lstStyle/>
          <a:p>
            <a:pPr>
              <a:defRPr/>
            </a:pPr>
            <a:r>
              <a:rPr lang="en-US"/>
              <a:t>Data Link Layer</a:t>
            </a:r>
            <a:endParaRPr lang="en-US" sz="1200" dirty="0"/>
          </a:p>
        </p:txBody>
      </p:sp>
      <p:sp>
        <p:nvSpPr>
          <p:cNvPr id="5" name="Slide Number Placeholder 4">
            <a:extLst>
              <a:ext uri="{FF2B5EF4-FFF2-40B4-BE49-F238E27FC236}">
                <a16:creationId xmlns:a16="http://schemas.microsoft.com/office/drawing/2014/main" id="{D1EC6C49-1E6A-514C-BB59-02661D8F4DB9}"/>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81</a:t>
            </a:fld>
            <a:endParaRPr lang="en-US" sz="1200" dirty="0"/>
          </a:p>
        </p:txBody>
      </p:sp>
      <p:pic>
        <p:nvPicPr>
          <p:cNvPr id="8" name="Picture 7" descr="underline_base">
            <a:extLst>
              <a:ext uri="{FF2B5EF4-FFF2-40B4-BE49-F238E27FC236}">
                <a16:creationId xmlns:a16="http://schemas.microsoft.com/office/drawing/2014/main" id="{243BC35B-C784-7944-B47E-63A4F87211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5" y="1366883"/>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74769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a:xfrm>
            <a:off x="628650" y="1159727"/>
            <a:ext cx="7886700" cy="4691005"/>
          </a:xfrm>
        </p:spPr>
        <p:txBody>
          <a:bodyPr/>
          <a:lstStyle/>
          <a:p>
            <a:r>
              <a:rPr lang="en-US" dirty="0">
                <a:ea typeface="ＭＳ Ｐゴシック" pitchFamily="34" charset="-128"/>
              </a:rPr>
              <a:t>Uses several ICMPv6 messages types:</a:t>
            </a:r>
          </a:p>
          <a:p>
            <a:pPr marL="985838" lvl="2" indent="-342900"/>
            <a:r>
              <a:rPr lang="en-US" sz="1800" dirty="0">
                <a:ea typeface="ＭＳ Ｐゴシック" pitchFamily="34" charset="-128"/>
              </a:rPr>
              <a:t>Neighbor Solicitation / Neighbor Advertisement</a:t>
            </a:r>
          </a:p>
          <a:p>
            <a:pPr marL="985838" lvl="2" indent="-342900"/>
            <a:r>
              <a:rPr lang="en-US" sz="1800" dirty="0">
                <a:ea typeface="ＭＳ Ｐゴシック" pitchFamily="34" charset="-128"/>
              </a:rPr>
              <a:t>Router Solicitation / Router Advertisement, </a:t>
            </a:r>
          </a:p>
          <a:p>
            <a:pPr marL="985838" lvl="2" indent="-342900"/>
            <a:r>
              <a:rPr lang="en-US" sz="1800" dirty="0">
                <a:ea typeface="ＭＳ Ｐゴシック" pitchFamily="34" charset="-128"/>
              </a:rPr>
              <a:t>Route Redirect</a:t>
            </a:r>
          </a:p>
          <a:p>
            <a:pPr marL="642938" lvl="2" indent="0">
              <a:buNone/>
            </a:pPr>
            <a:endParaRPr lang="en-US" dirty="0">
              <a:ea typeface="ＭＳ Ｐゴシック" pitchFamily="34" charset="-128"/>
            </a:endParaRPr>
          </a:p>
          <a:p>
            <a:r>
              <a:rPr lang="en-US" dirty="0">
                <a:ea typeface="ＭＳ Ｐゴシック" pitchFamily="34" charset="-128"/>
              </a:rPr>
              <a:t>Functions</a:t>
            </a:r>
            <a:r>
              <a:rPr lang="en-US" b="1" dirty="0">
                <a:ea typeface="ＭＳ Ｐゴシック" pitchFamily="34" charset="-128"/>
              </a:rPr>
              <a:t>:</a:t>
            </a:r>
          </a:p>
          <a:p>
            <a:pPr lvl="1"/>
            <a:r>
              <a:rPr lang="en-US" dirty="0">
                <a:ea typeface="ＭＳ Ｐゴシック" pitchFamily="34" charset="-128"/>
              </a:rPr>
              <a:t>Address resolution</a:t>
            </a:r>
          </a:p>
          <a:p>
            <a:pPr lvl="1"/>
            <a:r>
              <a:rPr lang="en-US" dirty="0">
                <a:ea typeface="ＭＳ Ｐゴシック" pitchFamily="34" charset="-128"/>
              </a:rPr>
              <a:t>Duplicate Address Detection (DAD)</a:t>
            </a:r>
          </a:p>
          <a:p>
            <a:pPr lvl="1"/>
            <a:r>
              <a:rPr lang="en-US" dirty="0">
                <a:ea typeface="ＭＳ Ｐゴシック" pitchFamily="34" charset="-128"/>
              </a:rPr>
              <a:t>Router/prefix/parameter  discovery</a:t>
            </a:r>
          </a:p>
          <a:p>
            <a:pPr lvl="1"/>
            <a:r>
              <a:rPr lang="en-US" dirty="0">
                <a:ea typeface="ＭＳ Ｐゴシック" pitchFamily="34" charset="-128"/>
              </a:rPr>
              <a:t>Address autoconfiguration – Link-Local</a:t>
            </a:r>
          </a:p>
          <a:p>
            <a:pPr lvl="1"/>
            <a:r>
              <a:rPr lang="en-US" dirty="0">
                <a:ea typeface="ＭＳ Ｐゴシック" pitchFamily="34" charset="-128"/>
              </a:rPr>
              <a:t>Next-hop determination</a:t>
            </a:r>
          </a:p>
          <a:p>
            <a:pPr lvl="1"/>
            <a:r>
              <a:rPr lang="en-US" dirty="0">
                <a:ea typeface="ＭＳ Ｐゴシック" pitchFamily="34" charset="-128"/>
              </a:rPr>
              <a:t>Neighbor unreachable detection</a:t>
            </a:r>
          </a:p>
          <a:p>
            <a:pPr lvl="1"/>
            <a:endParaRPr lang="en-US" sz="1500" dirty="0">
              <a:ea typeface="ＭＳ Ｐゴシック" pitchFamily="34" charset="-128"/>
            </a:endParaRPr>
          </a:p>
        </p:txBody>
      </p:sp>
      <p:sp>
        <p:nvSpPr>
          <p:cNvPr id="5" name="Rectangle 4">
            <a:extLst>
              <a:ext uri="{FF2B5EF4-FFF2-40B4-BE49-F238E27FC236}">
                <a16:creationId xmlns:a16="http://schemas.microsoft.com/office/drawing/2014/main" id="{06F28088-92B9-2243-8325-DFF0B136321A}"/>
              </a:ext>
            </a:extLst>
          </p:cNvPr>
          <p:cNvSpPr/>
          <p:nvPr/>
        </p:nvSpPr>
        <p:spPr>
          <a:xfrm>
            <a:off x="1661492" y="1574239"/>
            <a:ext cx="5374927" cy="354922"/>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4" name="Title 1"/>
          <p:cNvSpPr>
            <a:spLocks noGrp="1"/>
          </p:cNvSpPr>
          <p:nvPr>
            <p:ph type="title"/>
          </p:nvPr>
        </p:nvSpPr>
        <p:spPr>
          <a:xfrm>
            <a:off x="533400" y="228600"/>
            <a:ext cx="7772400" cy="563137"/>
          </a:xfrm>
        </p:spPr>
        <p:txBody>
          <a:bodyPr/>
          <a:lstStyle/>
          <a:p>
            <a:r>
              <a:rPr lang="en-US" sz="4000" dirty="0">
                <a:ea typeface="ＭＳ Ｐゴシック" pitchFamily="34" charset="-128"/>
              </a:rPr>
              <a:t>Neighbor Discovery Protocol</a:t>
            </a:r>
          </a:p>
        </p:txBody>
      </p:sp>
      <p:sp>
        <p:nvSpPr>
          <p:cNvPr id="2" name="Slide Number Placeholder 1">
            <a:extLst>
              <a:ext uri="{FF2B5EF4-FFF2-40B4-BE49-F238E27FC236}">
                <a16:creationId xmlns:a16="http://schemas.microsoft.com/office/drawing/2014/main" id="{46CB4FA0-700A-E34F-AE4F-3438F83DA635}"/>
              </a:ext>
            </a:extLst>
          </p:cNvPr>
          <p:cNvSpPr>
            <a:spLocks noGrp="1"/>
          </p:cNvSpPr>
          <p:nvPr>
            <p:ph type="sldNum" sz="quarter" idx="12"/>
          </p:nvPr>
        </p:nvSpPr>
        <p:spPr/>
        <p:txBody>
          <a:bodyPr/>
          <a:lstStyle/>
          <a:p>
            <a:fld id="{6DDFBD2C-A080-5A4B-B075-F8D248F9258F}" type="slidenum">
              <a:rPr lang="en-US" smtClean="0"/>
              <a:t>82</a:t>
            </a:fld>
            <a:endParaRPr lang="en-US"/>
          </a:p>
        </p:txBody>
      </p:sp>
      <p:pic>
        <p:nvPicPr>
          <p:cNvPr id="8" name="Picture 7" descr="underline_base">
            <a:extLst>
              <a:ext uri="{FF2B5EF4-FFF2-40B4-BE49-F238E27FC236}">
                <a16:creationId xmlns:a16="http://schemas.microsoft.com/office/drawing/2014/main" id="{6E606B7E-0680-5B4E-8042-463094B94B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12" y="798171"/>
            <a:ext cx="6284039" cy="45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382A695-4F85-304F-A3FC-B75545516E06}"/>
              </a:ext>
            </a:extLst>
          </p:cNvPr>
          <p:cNvSpPr/>
          <p:nvPr/>
        </p:nvSpPr>
        <p:spPr>
          <a:xfrm>
            <a:off x="1356692" y="3388170"/>
            <a:ext cx="5200225" cy="815839"/>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34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2192-AB44-284F-937B-4A67D4D9BEC6}"/>
              </a:ext>
            </a:extLst>
          </p:cNvPr>
          <p:cNvSpPr>
            <a:spLocks noGrp="1"/>
          </p:cNvSpPr>
          <p:nvPr>
            <p:ph type="title"/>
          </p:nvPr>
        </p:nvSpPr>
        <p:spPr>
          <a:xfrm>
            <a:off x="533400" y="228600"/>
            <a:ext cx="7772400" cy="641195"/>
          </a:xfrm>
        </p:spPr>
        <p:txBody>
          <a:bodyPr/>
          <a:lstStyle/>
          <a:p>
            <a:r>
              <a:rPr lang="en-US" sz="3600" dirty="0"/>
              <a:t>Neighbor Discovery Protocol (NDP)</a:t>
            </a:r>
          </a:p>
        </p:txBody>
      </p:sp>
      <p:sp>
        <p:nvSpPr>
          <p:cNvPr id="3" name="Content Placeholder 2">
            <a:extLst>
              <a:ext uri="{FF2B5EF4-FFF2-40B4-BE49-F238E27FC236}">
                <a16:creationId xmlns:a16="http://schemas.microsoft.com/office/drawing/2014/main" id="{ECAE720D-B3B2-B246-8AEA-90E5C844202C}"/>
              </a:ext>
            </a:extLst>
          </p:cNvPr>
          <p:cNvSpPr>
            <a:spLocks noGrp="1"/>
          </p:cNvSpPr>
          <p:nvPr>
            <p:ph idx="1"/>
          </p:nvPr>
        </p:nvSpPr>
        <p:spPr>
          <a:xfrm>
            <a:off x="628650" y="1204332"/>
            <a:ext cx="8348297" cy="3750383"/>
          </a:xfrm>
        </p:spPr>
        <p:txBody>
          <a:bodyPr>
            <a:normAutofit fontScale="85000" lnSpcReduction="10000"/>
          </a:bodyPr>
          <a:lstStyle/>
          <a:p>
            <a:r>
              <a:rPr lang="en-US" dirty="0"/>
              <a:t>In IPv6, the Neighbor Discovery Protocol (NDP) replaces ARP</a:t>
            </a:r>
          </a:p>
          <a:p>
            <a:pPr lvl="1"/>
            <a:r>
              <a:rPr lang="en-US" dirty="0">
                <a:solidFill>
                  <a:srgbClr val="C00000"/>
                </a:solidFill>
              </a:rPr>
              <a:t>No broadcast: </a:t>
            </a:r>
            <a:r>
              <a:rPr lang="en-US" dirty="0"/>
              <a:t>NDP messages are sent as multicast or unicast</a:t>
            </a:r>
          </a:p>
          <a:p>
            <a:pPr lvl="1"/>
            <a:r>
              <a:rPr lang="en-US" dirty="0">
                <a:solidFill>
                  <a:srgbClr val="C00000"/>
                </a:solidFill>
              </a:rPr>
              <a:t>No separate protocol: </a:t>
            </a:r>
            <a:r>
              <a:rPr lang="en-US" dirty="0"/>
              <a:t>NDP messages are sent as ICMP messages</a:t>
            </a:r>
          </a:p>
          <a:p>
            <a:pPr lvl="1"/>
            <a:r>
              <a:rPr lang="en-US" dirty="0"/>
              <a:t>Enhanced functions: Detection of duplicate addresses when assigning IP address – sends Neighbor Solicitation msg</a:t>
            </a:r>
          </a:p>
          <a:p>
            <a:pPr lvl="1"/>
            <a:endParaRPr lang="en-US" dirty="0"/>
          </a:p>
          <a:p>
            <a:r>
              <a:rPr lang="en-US" dirty="0"/>
              <a:t>Each node has a neighbor cache that stores (IPv6, MAC) address mappings</a:t>
            </a:r>
          </a:p>
          <a:p>
            <a:endParaRPr lang="en-US" dirty="0"/>
          </a:p>
          <a:p>
            <a:r>
              <a:rPr lang="en-US" dirty="0"/>
              <a:t>Two messages</a:t>
            </a:r>
          </a:p>
          <a:p>
            <a:pPr lvl="1"/>
            <a:r>
              <a:rPr lang="en-US" dirty="0"/>
              <a:t>ICMP  Neighbor Solicitation</a:t>
            </a:r>
          </a:p>
          <a:p>
            <a:pPr lvl="1"/>
            <a:r>
              <a:rPr lang="en-US" dirty="0"/>
              <a:t>ICMP Neighbor Advertisement</a:t>
            </a:r>
          </a:p>
        </p:txBody>
      </p:sp>
      <p:sp>
        <p:nvSpPr>
          <p:cNvPr id="5" name="Slide Number Placeholder 4">
            <a:extLst>
              <a:ext uri="{FF2B5EF4-FFF2-40B4-BE49-F238E27FC236}">
                <a16:creationId xmlns:a16="http://schemas.microsoft.com/office/drawing/2014/main" id="{4439BC4A-F10A-584E-92AC-C190F68BC653}"/>
              </a:ext>
            </a:extLst>
          </p:cNvPr>
          <p:cNvSpPr>
            <a:spLocks noGrp="1"/>
          </p:cNvSpPr>
          <p:nvPr>
            <p:ph type="sldNum" sz="quarter" idx="12"/>
          </p:nvPr>
        </p:nvSpPr>
        <p:spPr/>
        <p:txBody>
          <a:bodyPr/>
          <a:lstStyle/>
          <a:p>
            <a:fld id="{6DDFBD2C-A080-5A4B-B075-F8D248F9258F}" type="slidenum">
              <a:rPr lang="en-US" smtClean="0"/>
              <a:t>83</a:t>
            </a:fld>
            <a:endParaRPr lang="en-US"/>
          </a:p>
        </p:txBody>
      </p:sp>
      <p:pic>
        <p:nvPicPr>
          <p:cNvPr id="6" name="Picture 5" descr="underline_base">
            <a:extLst>
              <a:ext uri="{FF2B5EF4-FFF2-40B4-BE49-F238E27FC236}">
                <a16:creationId xmlns:a16="http://schemas.microsoft.com/office/drawing/2014/main" id="{C773AF13-F3C8-F046-A38D-B8C46A8C4AD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14" y="92083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0027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392A71D-998A-DC4D-B93D-7994855B2974}"/>
              </a:ext>
            </a:extLst>
          </p:cNvPr>
          <p:cNvSpPr>
            <a:spLocks noGrp="1" noChangeArrowheads="1"/>
          </p:cNvSpPr>
          <p:nvPr>
            <p:ph type="title"/>
          </p:nvPr>
        </p:nvSpPr>
        <p:spPr>
          <a:xfrm>
            <a:off x="533400" y="228600"/>
            <a:ext cx="7772400" cy="763859"/>
          </a:xfrm>
        </p:spPr>
        <p:txBody>
          <a:bodyPr/>
          <a:lstStyle/>
          <a:p>
            <a:r>
              <a:rPr lang="en-US" altLang="en-US" dirty="0">
                <a:ea typeface="ＭＳ Ｐゴシック" panose="020B0600070205080204" pitchFamily="34" charset="-128"/>
              </a:rPr>
              <a:t>Node Solicitation packet format</a:t>
            </a:r>
          </a:p>
        </p:txBody>
      </p:sp>
      <p:sp>
        <p:nvSpPr>
          <p:cNvPr id="21507" name="Rectangle 6">
            <a:extLst>
              <a:ext uri="{FF2B5EF4-FFF2-40B4-BE49-F238E27FC236}">
                <a16:creationId xmlns:a16="http://schemas.microsoft.com/office/drawing/2014/main" id="{EEBACFA9-05C5-DC4C-81C4-3FFE9011EAA0}"/>
              </a:ext>
            </a:extLst>
          </p:cNvPr>
          <p:cNvSpPr>
            <a:spLocks noChangeArrowheads="1"/>
          </p:cNvSpPr>
          <p:nvPr/>
        </p:nvSpPr>
        <p:spPr bwMode="auto">
          <a:xfrm>
            <a:off x="1143000" y="2848685"/>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08" name="Object 5">
            <a:extLst>
              <a:ext uri="{FF2B5EF4-FFF2-40B4-BE49-F238E27FC236}">
                <a16:creationId xmlns:a16="http://schemas.microsoft.com/office/drawing/2014/main" id="{B3213D92-4E2E-D64B-ACE4-F8BD77B5C53F}"/>
              </a:ext>
            </a:extLst>
          </p:cNvPr>
          <p:cNvGraphicFramePr>
            <a:graphicFrameLocks noChangeAspect="1"/>
          </p:cNvGraphicFramePr>
          <p:nvPr/>
        </p:nvGraphicFramePr>
        <p:xfrm>
          <a:off x="173186" y="1919998"/>
          <a:ext cx="6515100" cy="1135856"/>
        </p:xfrm>
        <a:graphic>
          <a:graphicData uri="http://schemas.openxmlformats.org/presentationml/2006/ole">
            <mc:AlternateContent xmlns:mc="http://schemas.openxmlformats.org/markup-compatibility/2006">
              <mc:Choice xmlns:v="urn:schemas-microsoft-com:vml" Requires="v">
                <p:oleObj spid="_x0000_s109571" name="Visio" r:id="rId4" imgW="10323070" imgH="1800090" progId="Visio.Drawing.11">
                  <p:embed/>
                </p:oleObj>
              </mc:Choice>
              <mc:Fallback>
                <p:oleObj name="Visio" r:id="rId4" imgW="10323070" imgH="1800090" progId="Visio.Drawing.11">
                  <p:embed/>
                  <p:pic>
                    <p:nvPicPr>
                      <p:cNvPr id="21508" name="Object 5">
                        <a:extLst>
                          <a:ext uri="{FF2B5EF4-FFF2-40B4-BE49-F238E27FC236}">
                            <a16:creationId xmlns:a16="http://schemas.microsoft.com/office/drawing/2014/main" id="{B3213D92-4E2E-D64B-ACE4-F8BD77B5C53F}"/>
                          </a:ext>
                        </a:extLst>
                      </p:cNvPr>
                      <p:cNvPicPr>
                        <a:picLocks noChangeAspect="1" noChangeArrowheads="1"/>
                      </p:cNvPicPr>
                      <p:nvPr/>
                    </p:nvPicPr>
                    <p:blipFill>
                      <a:blip r:embed="rId5"/>
                      <a:srcRect/>
                      <a:stretch>
                        <a:fillRect/>
                      </a:stretch>
                    </p:blipFill>
                    <p:spPr bwMode="auto">
                      <a:xfrm>
                        <a:off x="173186" y="1919998"/>
                        <a:ext cx="6515100"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8">
            <a:extLst>
              <a:ext uri="{FF2B5EF4-FFF2-40B4-BE49-F238E27FC236}">
                <a16:creationId xmlns:a16="http://schemas.microsoft.com/office/drawing/2014/main" id="{751A422B-D39F-C24B-AA78-436E86CD1856}"/>
              </a:ext>
            </a:extLst>
          </p:cNvPr>
          <p:cNvSpPr>
            <a:spLocks noChangeArrowheads="1"/>
          </p:cNvSpPr>
          <p:nvPr/>
        </p:nvSpPr>
        <p:spPr bwMode="auto">
          <a:xfrm>
            <a:off x="1143000" y="2487926"/>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10" name="Object 7">
            <a:extLst>
              <a:ext uri="{FF2B5EF4-FFF2-40B4-BE49-F238E27FC236}">
                <a16:creationId xmlns:a16="http://schemas.microsoft.com/office/drawing/2014/main" id="{41DCC951-D167-AB4D-A6BD-C75FD87BF211}"/>
              </a:ext>
            </a:extLst>
          </p:cNvPr>
          <p:cNvGraphicFramePr>
            <a:graphicFrameLocks noChangeAspect="1"/>
          </p:cNvGraphicFramePr>
          <p:nvPr/>
        </p:nvGraphicFramePr>
        <p:xfrm>
          <a:off x="2732049" y="3040471"/>
          <a:ext cx="6058133" cy="2757164"/>
        </p:xfrm>
        <a:graphic>
          <a:graphicData uri="http://schemas.openxmlformats.org/presentationml/2006/ole">
            <mc:AlternateContent xmlns:mc="http://schemas.openxmlformats.org/markup-compatibility/2006">
              <mc:Choice xmlns:v="urn:schemas-microsoft-com:vml" Requires="v">
                <p:oleObj spid="_x0000_s109572" name="Visio" r:id="rId6" imgW="7711462" imgH="3663900" progId="Visio.Drawing.11">
                  <p:embed/>
                </p:oleObj>
              </mc:Choice>
              <mc:Fallback>
                <p:oleObj name="Visio" r:id="rId6" imgW="7711462" imgH="3663900" progId="Visio.Drawing.11">
                  <p:embed/>
                  <p:pic>
                    <p:nvPicPr>
                      <p:cNvPr id="21510" name="Object 7">
                        <a:extLst>
                          <a:ext uri="{FF2B5EF4-FFF2-40B4-BE49-F238E27FC236}">
                            <a16:creationId xmlns:a16="http://schemas.microsoft.com/office/drawing/2014/main" id="{41DCC951-D167-AB4D-A6BD-C75FD87BF211}"/>
                          </a:ext>
                        </a:extLst>
                      </p:cNvPr>
                      <p:cNvPicPr>
                        <a:picLocks noChangeAspect="1" noChangeArrowheads="1"/>
                      </p:cNvPicPr>
                      <p:nvPr/>
                    </p:nvPicPr>
                    <p:blipFill>
                      <a:blip r:embed="rId7"/>
                      <a:srcRect/>
                      <a:stretch>
                        <a:fillRect/>
                      </a:stretch>
                    </p:blipFill>
                    <p:spPr bwMode="auto">
                      <a:xfrm>
                        <a:off x="2732049" y="3040471"/>
                        <a:ext cx="6058133" cy="2757164"/>
                      </a:xfrm>
                      <a:prstGeom prst="rect">
                        <a:avLst/>
                      </a:prstGeom>
                      <a:noFill/>
                      <a:ln>
                        <a:noFill/>
                      </a:ln>
                    </p:spPr>
                  </p:pic>
                </p:oleObj>
              </mc:Fallback>
            </mc:AlternateContent>
          </a:graphicData>
        </a:graphic>
      </p:graphicFrame>
      <p:sp>
        <p:nvSpPr>
          <p:cNvPr id="21511" name="Line 10">
            <a:extLst>
              <a:ext uri="{FF2B5EF4-FFF2-40B4-BE49-F238E27FC236}">
                <a16:creationId xmlns:a16="http://schemas.microsoft.com/office/drawing/2014/main" id="{4FFF5E68-54DF-174A-8614-52F0EF5EA9B5}"/>
              </a:ext>
            </a:extLst>
          </p:cNvPr>
          <p:cNvSpPr>
            <a:spLocks noChangeShapeType="1"/>
          </p:cNvSpPr>
          <p:nvPr/>
        </p:nvSpPr>
        <p:spPr bwMode="auto">
          <a:xfrm flipV="1">
            <a:off x="3401122" y="2627988"/>
            <a:ext cx="260404" cy="472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21512" name="Line 11">
            <a:extLst>
              <a:ext uri="{FF2B5EF4-FFF2-40B4-BE49-F238E27FC236}">
                <a16:creationId xmlns:a16="http://schemas.microsoft.com/office/drawing/2014/main" id="{2F69209D-DAE0-C749-9790-43A8B55903A8}"/>
              </a:ext>
            </a:extLst>
          </p:cNvPr>
          <p:cNvSpPr>
            <a:spLocks noChangeShapeType="1"/>
          </p:cNvSpPr>
          <p:nvPr/>
        </p:nvSpPr>
        <p:spPr bwMode="auto">
          <a:xfrm>
            <a:off x="5296002" y="2601984"/>
            <a:ext cx="3173821" cy="438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3" name="Slide Number Placeholder 2">
            <a:extLst>
              <a:ext uri="{FF2B5EF4-FFF2-40B4-BE49-F238E27FC236}">
                <a16:creationId xmlns:a16="http://schemas.microsoft.com/office/drawing/2014/main" id="{19FD1E3A-EB6D-7045-92F2-864E48400D0F}"/>
              </a:ext>
            </a:extLst>
          </p:cNvPr>
          <p:cNvSpPr>
            <a:spLocks noGrp="1"/>
          </p:cNvSpPr>
          <p:nvPr>
            <p:ph type="sldNum" sz="quarter" idx="12"/>
          </p:nvPr>
        </p:nvSpPr>
        <p:spPr/>
        <p:txBody>
          <a:bodyPr/>
          <a:lstStyle/>
          <a:p>
            <a:fld id="{6DDFBD2C-A080-5A4B-B075-F8D248F9258F}" type="slidenum">
              <a:rPr lang="en-US" smtClean="0"/>
              <a:t>84</a:t>
            </a:fld>
            <a:endParaRPr lang="en-US"/>
          </a:p>
        </p:txBody>
      </p:sp>
      <p:sp>
        <p:nvSpPr>
          <p:cNvPr id="2" name="TextBox 1"/>
          <p:cNvSpPr txBox="1"/>
          <p:nvPr/>
        </p:nvSpPr>
        <p:spPr>
          <a:xfrm>
            <a:off x="294469" y="3621742"/>
            <a:ext cx="2409986" cy="2631490"/>
          </a:xfrm>
          <a:prstGeom prst="rect">
            <a:avLst/>
          </a:prstGeom>
          <a:noFill/>
        </p:spPr>
        <p:txBody>
          <a:bodyPr wrap="square" rtlCol="0">
            <a:spAutoFit/>
          </a:bodyPr>
          <a:lstStyle/>
          <a:p>
            <a:pPr marL="214313" indent="-214313">
              <a:buFont typeface="Arial" panose="020B0604020202020204" pitchFamily="34" charset="0"/>
              <a:buChar char="•"/>
            </a:pPr>
            <a:r>
              <a:rPr lang="en-US" sz="1500" dirty="0"/>
              <a:t>Target address is the IPv6 address to be resolved </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Option is used unless source IPv6 address is “::”</a:t>
            </a:r>
            <a:br>
              <a:rPr lang="en-US" sz="1500" dirty="0"/>
            </a:br>
            <a:r>
              <a:rPr lang="en-US" sz="1200" dirty="0">
                <a:solidFill>
                  <a:srgbClr val="C00000"/>
                </a:solidFill>
              </a:rPr>
              <a:t>It contains the MAC address of the sender of the solicitation. The address is used for the reply to the solicitation</a:t>
            </a:r>
          </a:p>
        </p:txBody>
      </p:sp>
      <p:pic>
        <p:nvPicPr>
          <p:cNvPr id="11" name="Picture 10" descr="underline_base">
            <a:extLst>
              <a:ext uri="{FF2B5EF4-FFF2-40B4-BE49-F238E27FC236}">
                <a16:creationId xmlns:a16="http://schemas.microsoft.com/office/drawing/2014/main" id="{D2D254AD-C8A8-F84A-8336-066D8260321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413" y="92083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323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392A71D-998A-DC4D-B93D-7994855B2974}"/>
              </a:ext>
            </a:extLst>
          </p:cNvPr>
          <p:cNvSpPr>
            <a:spLocks noGrp="1" noChangeArrowheads="1"/>
          </p:cNvSpPr>
          <p:nvPr>
            <p:ph type="title"/>
          </p:nvPr>
        </p:nvSpPr>
        <p:spPr>
          <a:xfrm>
            <a:off x="533400" y="228600"/>
            <a:ext cx="7772400" cy="752707"/>
          </a:xfrm>
        </p:spPr>
        <p:txBody>
          <a:bodyPr/>
          <a:lstStyle/>
          <a:p>
            <a:r>
              <a:rPr lang="en-US" altLang="en-US" sz="3600" dirty="0">
                <a:ea typeface="ＭＳ Ｐゴシック" panose="020B0600070205080204" pitchFamily="34" charset="-128"/>
              </a:rPr>
              <a:t>Node Advertisement packet format</a:t>
            </a:r>
          </a:p>
        </p:txBody>
      </p:sp>
      <p:sp>
        <p:nvSpPr>
          <p:cNvPr id="21507" name="Rectangle 6">
            <a:extLst>
              <a:ext uri="{FF2B5EF4-FFF2-40B4-BE49-F238E27FC236}">
                <a16:creationId xmlns:a16="http://schemas.microsoft.com/office/drawing/2014/main" id="{EEBACFA9-05C5-DC4C-81C4-3FFE9011EAA0}"/>
              </a:ext>
            </a:extLst>
          </p:cNvPr>
          <p:cNvSpPr>
            <a:spLocks noChangeArrowheads="1"/>
          </p:cNvSpPr>
          <p:nvPr/>
        </p:nvSpPr>
        <p:spPr bwMode="auto">
          <a:xfrm>
            <a:off x="1143000" y="2848685"/>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08" name="Object 5">
            <a:extLst>
              <a:ext uri="{FF2B5EF4-FFF2-40B4-BE49-F238E27FC236}">
                <a16:creationId xmlns:a16="http://schemas.microsoft.com/office/drawing/2014/main" id="{B3213D92-4E2E-D64B-ACE4-F8BD77B5C53F}"/>
              </a:ext>
            </a:extLst>
          </p:cNvPr>
          <p:cNvGraphicFramePr>
            <a:graphicFrameLocks noChangeAspect="1"/>
          </p:cNvGraphicFramePr>
          <p:nvPr/>
        </p:nvGraphicFramePr>
        <p:xfrm>
          <a:off x="552009" y="1201541"/>
          <a:ext cx="6515100" cy="1135856"/>
        </p:xfrm>
        <a:graphic>
          <a:graphicData uri="http://schemas.openxmlformats.org/presentationml/2006/ole">
            <mc:AlternateContent xmlns:mc="http://schemas.openxmlformats.org/markup-compatibility/2006">
              <mc:Choice xmlns:v="urn:schemas-microsoft-com:vml" Requires="v">
                <p:oleObj spid="_x0000_s110595" name="Visio" r:id="rId4" imgW="10323070" imgH="1800090" progId="Visio.Drawing.11">
                  <p:embed/>
                </p:oleObj>
              </mc:Choice>
              <mc:Fallback>
                <p:oleObj name="Visio" r:id="rId4" imgW="10323070" imgH="1800090" progId="Visio.Drawing.11">
                  <p:embed/>
                  <p:pic>
                    <p:nvPicPr>
                      <p:cNvPr id="21508" name="Object 5">
                        <a:extLst>
                          <a:ext uri="{FF2B5EF4-FFF2-40B4-BE49-F238E27FC236}">
                            <a16:creationId xmlns:a16="http://schemas.microsoft.com/office/drawing/2014/main" id="{B3213D92-4E2E-D64B-ACE4-F8BD77B5C53F}"/>
                          </a:ext>
                        </a:extLst>
                      </p:cNvPr>
                      <p:cNvPicPr>
                        <a:picLocks noChangeAspect="1" noChangeArrowheads="1"/>
                      </p:cNvPicPr>
                      <p:nvPr/>
                    </p:nvPicPr>
                    <p:blipFill>
                      <a:blip r:embed="rId5"/>
                      <a:srcRect/>
                      <a:stretch>
                        <a:fillRect/>
                      </a:stretch>
                    </p:blipFill>
                    <p:spPr bwMode="auto">
                      <a:xfrm>
                        <a:off x="552009" y="1201541"/>
                        <a:ext cx="6515100"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8">
            <a:extLst>
              <a:ext uri="{FF2B5EF4-FFF2-40B4-BE49-F238E27FC236}">
                <a16:creationId xmlns:a16="http://schemas.microsoft.com/office/drawing/2014/main" id="{751A422B-D39F-C24B-AA78-436E86CD1856}"/>
              </a:ext>
            </a:extLst>
          </p:cNvPr>
          <p:cNvSpPr>
            <a:spLocks noChangeArrowheads="1"/>
          </p:cNvSpPr>
          <p:nvPr/>
        </p:nvSpPr>
        <p:spPr bwMode="auto">
          <a:xfrm>
            <a:off x="1143000" y="2487926"/>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10" name="Object 7">
            <a:extLst>
              <a:ext uri="{FF2B5EF4-FFF2-40B4-BE49-F238E27FC236}">
                <a16:creationId xmlns:a16="http://schemas.microsoft.com/office/drawing/2014/main" id="{41DCC951-D167-AB4D-A6BD-C75FD87BF211}"/>
              </a:ext>
            </a:extLst>
          </p:cNvPr>
          <p:cNvGraphicFramePr>
            <a:graphicFrameLocks noChangeAspect="1"/>
          </p:cNvGraphicFramePr>
          <p:nvPr/>
        </p:nvGraphicFramePr>
        <p:xfrm>
          <a:off x="2791073" y="2779214"/>
          <a:ext cx="5986047" cy="3033758"/>
        </p:xfrm>
        <a:graphic>
          <a:graphicData uri="http://schemas.openxmlformats.org/presentationml/2006/ole">
            <mc:AlternateContent xmlns:mc="http://schemas.openxmlformats.org/markup-compatibility/2006">
              <mc:Choice xmlns:v="urn:schemas-microsoft-com:vml" Requires="v">
                <p:oleObj spid="_x0000_s110596" name="Visio" r:id="rId6" imgW="7711462" imgH="3663900" progId="Visio.Drawing.11">
                  <p:embed/>
                </p:oleObj>
              </mc:Choice>
              <mc:Fallback>
                <p:oleObj name="Visio" r:id="rId6" imgW="7711462" imgH="3663900" progId="Visio.Drawing.11">
                  <p:embed/>
                  <p:pic>
                    <p:nvPicPr>
                      <p:cNvPr id="21510" name="Object 7">
                        <a:extLst>
                          <a:ext uri="{FF2B5EF4-FFF2-40B4-BE49-F238E27FC236}">
                            <a16:creationId xmlns:a16="http://schemas.microsoft.com/office/drawing/2014/main" id="{41DCC951-D167-AB4D-A6BD-C75FD87BF211}"/>
                          </a:ext>
                        </a:extLst>
                      </p:cNvPr>
                      <p:cNvPicPr>
                        <a:picLocks noChangeAspect="1" noChangeArrowheads="1"/>
                      </p:cNvPicPr>
                      <p:nvPr/>
                    </p:nvPicPr>
                    <p:blipFill>
                      <a:blip r:embed="rId7"/>
                      <a:srcRect/>
                      <a:stretch>
                        <a:fillRect/>
                      </a:stretch>
                    </p:blipFill>
                    <p:spPr bwMode="auto">
                      <a:xfrm>
                        <a:off x="2791073" y="2779214"/>
                        <a:ext cx="5986047" cy="3033758"/>
                      </a:xfrm>
                      <a:prstGeom prst="rect">
                        <a:avLst/>
                      </a:prstGeom>
                      <a:noFill/>
                      <a:ln>
                        <a:noFill/>
                      </a:ln>
                    </p:spPr>
                  </p:pic>
                </p:oleObj>
              </mc:Fallback>
            </mc:AlternateContent>
          </a:graphicData>
        </a:graphic>
      </p:graphicFrame>
      <p:sp>
        <p:nvSpPr>
          <p:cNvPr id="21511" name="Line 10">
            <a:extLst>
              <a:ext uri="{FF2B5EF4-FFF2-40B4-BE49-F238E27FC236}">
                <a16:creationId xmlns:a16="http://schemas.microsoft.com/office/drawing/2014/main" id="{4FFF5E68-54DF-174A-8614-52F0EF5EA9B5}"/>
              </a:ext>
            </a:extLst>
          </p:cNvPr>
          <p:cNvSpPr>
            <a:spLocks noChangeShapeType="1"/>
          </p:cNvSpPr>
          <p:nvPr/>
        </p:nvSpPr>
        <p:spPr bwMode="auto">
          <a:xfrm flipV="1">
            <a:off x="3500846" y="1935656"/>
            <a:ext cx="526440" cy="11079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21512" name="Line 11">
            <a:extLst>
              <a:ext uri="{FF2B5EF4-FFF2-40B4-BE49-F238E27FC236}">
                <a16:creationId xmlns:a16="http://schemas.microsoft.com/office/drawing/2014/main" id="{2F69209D-DAE0-C749-9790-43A8B55903A8}"/>
              </a:ext>
            </a:extLst>
          </p:cNvPr>
          <p:cNvSpPr>
            <a:spLocks noChangeShapeType="1"/>
          </p:cNvSpPr>
          <p:nvPr/>
        </p:nvSpPr>
        <p:spPr bwMode="auto">
          <a:xfrm>
            <a:off x="5577840" y="1920240"/>
            <a:ext cx="2891983" cy="1120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3" name="Slide Number Placeholder 2">
            <a:extLst>
              <a:ext uri="{FF2B5EF4-FFF2-40B4-BE49-F238E27FC236}">
                <a16:creationId xmlns:a16="http://schemas.microsoft.com/office/drawing/2014/main" id="{19FD1E3A-EB6D-7045-92F2-864E48400D0F}"/>
              </a:ext>
            </a:extLst>
          </p:cNvPr>
          <p:cNvSpPr>
            <a:spLocks noGrp="1"/>
          </p:cNvSpPr>
          <p:nvPr>
            <p:ph type="sldNum" sz="quarter" idx="12"/>
          </p:nvPr>
        </p:nvSpPr>
        <p:spPr/>
        <p:txBody>
          <a:bodyPr/>
          <a:lstStyle/>
          <a:p>
            <a:fld id="{6DDFBD2C-A080-5A4B-B075-F8D248F9258F}" type="slidenum">
              <a:rPr lang="en-US" smtClean="0"/>
              <a:t>85</a:t>
            </a:fld>
            <a:endParaRPr lang="en-US"/>
          </a:p>
        </p:txBody>
      </p:sp>
      <p:sp>
        <p:nvSpPr>
          <p:cNvPr id="2" name="TextBox 1"/>
          <p:cNvSpPr txBox="1"/>
          <p:nvPr/>
        </p:nvSpPr>
        <p:spPr>
          <a:xfrm>
            <a:off x="111589" y="2864976"/>
            <a:ext cx="3055427" cy="3046988"/>
          </a:xfrm>
          <a:prstGeom prst="rect">
            <a:avLst/>
          </a:prstGeom>
          <a:noFill/>
        </p:spPr>
        <p:txBody>
          <a:bodyPr wrap="square" rtlCol="0">
            <a:spAutoFit/>
          </a:bodyPr>
          <a:lstStyle/>
          <a:p>
            <a:pPr marL="214313" indent="-214313">
              <a:buFont typeface="Arial" panose="020B0604020202020204" pitchFamily="34" charset="0"/>
              <a:buChar char="•"/>
            </a:pPr>
            <a:r>
              <a:rPr lang="en-US" sz="1500" dirty="0"/>
              <a:t>Target address is the IPv6 address to be resolved </a:t>
            </a:r>
          </a:p>
          <a:p>
            <a:pPr marL="214313" indent="-214313">
              <a:buFont typeface="Arial" panose="020B0604020202020204" pitchFamily="34" charset="0"/>
              <a:buChar char="•"/>
            </a:pPr>
            <a:r>
              <a:rPr lang="en-US" sz="1500" dirty="0"/>
              <a:t>Bit flags:</a:t>
            </a:r>
            <a:br>
              <a:rPr lang="en-US" sz="1500" dirty="0"/>
            </a:br>
            <a:r>
              <a:rPr lang="en-US" sz="1500" dirty="0">
                <a:solidFill>
                  <a:srgbClr val="C00000"/>
                </a:solidFill>
              </a:rPr>
              <a:t>R (Router flag): </a:t>
            </a:r>
            <a:r>
              <a:rPr lang="en-US" sz="1200" dirty="0">
                <a:solidFill>
                  <a:srgbClr val="C00000"/>
                </a:solidFill>
              </a:rPr>
              <a:t>set if sender is a router</a:t>
            </a:r>
            <a:br>
              <a:rPr lang="en-US" sz="1500" dirty="0">
                <a:solidFill>
                  <a:srgbClr val="C00000"/>
                </a:solidFill>
              </a:rPr>
            </a:br>
            <a:r>
              <a:rPr lang="en-US" sz="1500" dirty="0">
                <a:solidFill>
                  <a:srgbClr val="C00000"/>
                </a:solidFill>
              </a:rPr>
              <a:t>S (Solicited flag): </a:t>
            </a:r>
            <a:r>
              <a:rPr lang="en-US" sz="1200" dirty="0">
                <a:solidFill>
                  <a:srgbClr val="C00000"/>
                </a:solidFill>
              </a:rPr>
              <a:t>set if this is a reply to a solicitation</a:t>
            </a:r>
            <a:br>
              <a:rPr lang="en-US" sz="1500" dirty="0">
                <a:solidFill>
                  <a:srgbClr val="C00000"/>
                </a:solidFill>
              </a:rPr>
            </a:br>
            <a:r>
              <a:rPr lang="en-US" sz="1500" dirty="0">
                <a:solidFill>
                  <a:srgbClr val="C00000"/>
                </a:solidFill>
              </a:rPr>
              <a:t>O (Override flag): </a:t>
            </a:r>
            <a:r>
              <a:rPr lang="en-US" sz="1200" dirty="0">
                <a:solidFill>
                  <a:srgbClr val="C00000"/>
                </a:solidFill>
              </a:rPr>
              <a:t>set if this advertisement should override neighbor cache entry</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Option is required</a:t>
            </a:r>
            <a:br>
              <a:rPr lang="en-US" sz="1500" dirty="0"/>
            </a:br>
            <a:r>
              <a:rPr lang="en-US" sz="1200" dirty="0">
                <a:solidFill>
                  <a:srgbClr val="C00000"/>
                </a:solidFill>
              </a:rPr>
              <a:t>It contains the MAC source address of the sender of the advertisement</a:t>
            </a:r>
          </a:p>
        </p:txBody>
      </p:sp>
      <p:pic>
        <p:nvPicPr>
          <p:cNvPr id="11" name="Picture 10" descr="underline_base">
            <a:extLst>
              <a:ext uri="{FF2B5EF4-FFF2-40B4-BE49-F238E27FC236}">
                <a16:creationId xmlns:a16="http://schemas.microsoft.com/office/drawing/2014/main" id="{DA6CF5BC-32AD-B848-850A-12323FD4C4C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658" y="92083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7900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0" y="152400"/>
            <a:ext cx="8966200" cy="609600"/>
          </a:xfrm>
        </p:spPr>
        <p:txBody>
          <a:bodyPr/>
          <a:lstStyle/>
          <a:p>
            <a:r>
              <a:rPr lang="en-US" sz="3600" dirty="0"/>
              <a:t>When IPv6 configures a Global unicast address</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600892" y="1802674"/>
          <a:ext cx="3605348" cy="1332412"/>
        </p:xfrm>
        <a:graphic>
          <a:graphicData uri="http://schemas.openxmlformats.org/drawingml/2006/table">
            <a:tbl>
              <a:tblPr firstRow="1" bandRow="1">
                <a:tableStyleId>{5C22544A-7EE6-4342-B048-85BDC9FD1C3A}</a:tableStyleId>
              </a:tblPr>
              <a:tblGrid>
                <a:gridCol w="978064">
                  <a:extLst>
                    <a:ext uri="{9D8B030D-6E8A-4147-A177-3AD203B41FA5}">
                      <a16:colId xmlns:a16="http://schemas.microsoft.com/office/drawing/2014/main" val="1015253462"/>
                    </a:ext>
                  </a:extLst>
                </a:gridCol>
                <a:gridCol w="2627284">
                  <a:extLst>
                    <a:ext uri="{9D8B030D-6E8A-4147-A177-3AD203B41FA5}">
                      <a16:colId xmlns:a16="http://schemas.microsoft.com/office/drawing/2014/main" val="4069773315"/>
                    </a:ext>
                  </a:extLst>
                </a:gridCol>
              </a:tblGrid>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fe80::1080:7dff:feb1:75b8/64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86</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31" y="731037"/>
            <a:ext cx="8624858" cy="1049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A picture containing text, receipt&#10;&#10;Description automatically generated">
            <a:extLst>
              <a:ext uri="{FF2B5EF4-FFF2-40B4-BE49-F238E27FC236}">
                <a16:creationId xmlns:a16="http://schemas.microsoft.com/office/drawing/2014/main" id="{CAE7B0B2-4C74-754E-8E2D-64A4424D3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3399944"/>
            <a:ext cx="7670800" cy="1891264"/>
          </a:xfrm>
          <a:prstGeom prst="rect">
            <a:avLst/>
          </a:prstGeom>
        </p:spPr>
      </p:pic>
      <p:sp>
        <p:nvSpPr>
          <p:cNvPr id="12" name="TextBox 11">
            <a:extLst>
              <a:ext uri="{FF2B5EF4-FFF2-40B4-BE49-F238E27FC236}">
                <a16:creationId xmlns:a16="http://schemas.microsoft.com/office/drawing/2014/main" id="{738ECD7A-2DFC-A546-895B-94D29325C4AC}"/>
              </a:ext>
            </a:extLst>
          </p:cNvPr>
          <p:cNvSpPr txBox="1"/>
          <p:nvPr/>
        </p:nvSpPr>
        <p:spPr>
          <a:xfrm>
            <a:off x="974271" y="5463903"/>
            <a:ext cx="3467616" cy="1077218"/>
          </a:xfrm>
          <a:prstGeom prst="rect">
            <a:avLst/>
          </a:prstGeom>
          <a:noFill/>
        </p:spPr>
        <p:txBody>
          <a:bodyPr wrap="none" rtlCol="0">
            <a:spAutoFit/>
          </a:bodyPr>
          <a:lstStyle/>
          <a:p>
            <a:r>
              <a:rPr lang="en-US" sz="1600" dirty="0"/>
              <a:t>Source addresses:</a:t>
            </a:r>
          </a:p>
          <a:p>
            <a:r>
              <a:rPr lang="en-US" sz="1600" dirty="0"/>
              <a:t>Link-local - multicast listener</a:t>
            </a:r>
          </a:p>
          <a:p>
            <a:r>
              <a:rPr lang="en-US" sz="1600" dirty="0"/>
              <a:t>Or</a:t>
            </a:r>
          </a:p>
          <a:p>
            <a:r>
              <a:rPr lang="en-US" sz="1600" dirty="0"/>
              <a:t>All set to zero – neighbor solicitation</a:t>
            </a:r>
          </a:p>
        </p:txBody>
      </p:sp>
      <p:sp>
        <p:nvSpPr>
          <p:cNvPr id="13" name="TextBox 12">
            <a:extLst>
              <a:ext uri="{FF2B5EF4-FFF2-40B4-BE49-F238E27FC236}">
                <a16:creationId xmlns:a16="http://schemas.microsoft.com/office/drawing/2014/main" id="{3B227222-3D80-CA42-9E4B-D3C85AF895C3}"/>
              </a:ext>
            </a:extLst>
          </p:cNvPr>
          <p:cNvSpPr txBox="1"/>
          <p:nvPr/>
        </p:nvSpPr>
        <p:spPr>
          <a:xfrm>
            <a:off x="4715691" y="5421086"/>
            <a:ext cx="3888693" cy="1323439"/>
          </a:xfrm>
          <a:prstGeom prst="rect">
            <a:avLst/>
          </a:prstGeom>
          <a:noFill/>
        </p:spPr>
        <p:txBody>
          <a:bodyPr wrap="none" rtlCol="0">
            <a:spAutoFit/>
          </a:bodyPr>
          <a:lstStyle/>
          <a:p>
            <a:r>
              <a:rPr lang="en-US" sz="1600" dirty="0"/>
              <a:t>Destination addresses:</a:t>
            </a:r>
          </a:p>
          <a:p>
            <a:r>
              <a:rPr lang="en-US" sz="1600" dirty="0"/>
              <a:t>Multicast all routers - multicast listener</a:t>
            </a:r>
          </a:p>
          <a:p>
            <a:r>
              <a:rPr lang="en-US" sz="1600" dirty="0"/>
              <a:t>Or </a:t>
            </a:r>
          </a:p>
          <a:p>
            <a:r>
              <a:rPr lang="en-US" sz="1600" dirty="0"/>
              <a:t>Multicast address – neighbor solicitation</a:t>
            </a:r>
          </a:p>
          <a:p>
            <a:r>
              <a:rPr lang="en-US" sz="1600" dirty="0"/>
              <a:t>(derived from node assigned IP address)</a:t>
            </a:r>
          </a:p>
        </p:txBody>
      </p:sp>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376057" y="1789612"/>
          <a:ext cx="3762103" cy="1345473"/>
        </p:xfrm>
        <a:graphic>
          <a:graphicData uri="http://schemas.openxmlformats.org/drawingml/2006/table">
            <a:tbl>
              <a:tblPr firstRow="1" bandRow="1">
                <a:tableStyleId>{5C22544A-7EE6-4342-B048-85BDC9FD1C3A}</a:tableStyleId>
              </a:tblPr>
              <a:tblGrid>
                <a:gridCol w="1020588">
                  <a:extLst>
                    <a:ext uri="{9D8B030D-6E8A-4147-A177-3AD203B41FA5}">
                      <a16:colId xmlns:a16="http://schemas.microsoft.com/office/drawing/2014/main" val="1019973227"/>
                    </a:ext>
                  </a:extLst>
                </a:gridCol>
                <a:gridCol w="2741515">
                  <a:extLst>
                    <a:ext uri="{9D8B030D-6E8A-4147-A177-3AD203B41FA5}">
                      <a16:colId xmlns:a16="http://schemas.microsoft.com/office/drawing/2014/main" val="1353124675"/>
                    </a:ext>
                  </a:extLst>
                </a:gridCol>
              </a:tblGrid>
              <a:tr h="292494">
                <a:tc>
                  <a:txBody>
                    <a:bodyPr/>
                    <a:lstStyle/>
                    <a:p>
                      <a:pPr marL="0" marR="0" indent="0" algn="ctr">
                        <a:lnSpc>
                          <a:spcPts val="1200"/>
                        </a:lnSpc>
                        <a:spcBef>
                          <a:spcPts val="600"/>
                        </a:spcBef>
                        <a:spcAft>
                          <a:spcPts val="600"/>
                        </a:spcAf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350993">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fd01:2345:6789:1::2/64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350993">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fd01:2345:6789:1::3/64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350993">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cxnSp>
        <p:nvCxnSpPr>
          <p:cNvPr id="16" name="Straight Arrow Connector 15">
            <a:extLst>
              <a:ext uri="{FF2B5EF4-FFF2-40B4-BE49-F238E27FC236}">
                <a16:creationId xmlns:a16="http://schemas.microsoft.com/office/drawing/2014/main" id="{8F30F506-1541-1144-889E-3CE3BC71F6E5}"/>
              </a:ext>
            </a:extLst>
          </p:cNvPr>
          <p:cNvCxnSpPr>
            <a:cxnSpLocks/>
          </p:cNvCxnSpPr>
          <p:nvPr/>
        </p:nvCxnSpPr>
        <p:spPr bwMode="auto">
          <a:xfrm flipV="1">
            <a:off x="6531429" y="3200403"/>
            <a:ext cx="404948" cy="33049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56083674-3D68-7348-8A21-BE2AD7AFF260}"/>
              </a:ext>
            </a:extLst>
          </p:cNvPr>
          <p:cNvCxnSpPr>
            <a:cxnSpLocks/>
          </p:cNvCxnSpPr>
          <p:nvPr/>
        </p:nvCxnSpPr>
        <p:spPr bwMode="auto">
          <a:xfrm flipV="1">
            <a:off x="1005840" y="3187337"/>
            <a:ext cx="718457" cy="26256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2110FDA6-A8E4-E349-91FF-8F684CEF22BA}"/>
              </a:ext>
            </a:extLst>
          </p:cNvPr>
          <p:cNvCxnSpPr>
            <a:cxnSpLocks/>
          </p:cNvCxnSpPr>
          <p:nvPr/>
        </p:nvCxnSpPr>
        <p:spPr bwMode="auto">
          <a:xfrm flipH="1" flipV="1">
            <a:off x="3494314" y="5306786"/>
            <a:ext cx="1289958" cy="2612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27F853A1-0D52-3146-9D13-7F9FF8BE118A}"/>
              </a:ext>
            </a:extLst>
          </p:cNvPr>
          <p:cNvCxnSpPr>
            <a:cxnSpLocks/>
          </p:cNvCxnSpPr>
          <p:nvPr/>
        </p:nvCxnSpPr>
        <p:spPr bwMode="auto">
          <a:xfrm flipV="1">
            <a:off x="1332411" y="5329646"/>
            <a:ext cx="248195" cy="2220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3377A578-09B4-E042-AA0B-DFA8CEC6D885}"/>
              </a:ext>
            </a:extLst>
          </p:cNvPr>
          <p:cNvCxnSpPr>
            <a:cxnSpLocks/>
          </p:cNvCxnSpPr>
          <p:nvPr/>
        </p:nvCxnSpPr>
        <p:spPr bwMode="auto">
          <a:xfrm flipH="1" flipV="1">
            <a:off x="1698171" y="4781006"/>
            <a:ext cx="535578" cy="14761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B06C0357-E4D7-764F-B1AF-4A2A73DB71AB}"/>
              </a:ext>
            </a:extLst>
          </p:cNvPr>
          <p:cNvCxnSpPr>
            <a:cxnSpLocks/>
          </p:cNvCxnSpPr>
          <p:nvPr/>
        </p:nvCxnSpPr>
        <p:spPr bwMode="auto">
          <a:xfrm flipH="1" flipV="1">
            <a:off x="3553098" y="4088674"/>
            <a:ext cx="2455816" cy="16589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 name="TextBox 2">
            <a:extLst>
              <a:ext uri="{FF2B5EF4-FFF2-40B4-BE49-F238E27FC236}">
                <a16:creationId xmlns:a16="http://schemas.microsoft.com/office/drawing/2014/main" id="{5693D48C-9882-5C43-AC7E-128F0CE8FAEA}"/>
              </a:ext>
            </a:extLst>
          </p:cNvPr>
          <p:cNvSpPr txBox="1"/>
          <p:nvPr/>
        </p:nvSpPr>
        <p:spPr>
          <a:xfrm>
            <a:off x="431076" y="966650"/>
            <a:ext cx="8362226" cy="646331"/>
          </a:xfrm>
          <a:prstGeom prst="rect">
            <a:avLst/>
          </a:prstGeom>
          <a:noFill/>
        </p:spPr>
        <p:txBody>
          <a:bodyPr wrap="none" rtlCol="0">
            <a:spAutoFit/>
          </a:bodyPr>
          <a:lstStyle/>
          <a:p>
            <a:r>
              <a:rPr lang="en-US" dirty="0"/>
              <a:t>IPv6 checks for uniqueness of the IP address by sending a Neighbor Solicitation</a:t>
            </a:r>
          </a:p>
          <a:p>
            <a:r>
              <a:rPr lang="en-US" dirty="0"/>
              <a:t>No response, implies no one has that address.</a:t>
            </a:r>
          </a:p>
        </p:txBody>
      </p:sp>
      <p:cxnSp>
        <p:nvCxnSpPr>
          <p:cNvPr id="32" name="Straight Arrow Connector 31">
            <a:extLst>
              <a:ext uri="{FF2B5EF4-FFF2-40B4-BE49-F238E27FC236}">
                <a16:creationId xmlns:a16="http://schemas.microsoft.com/office/drawing/2014/main" id="{448FA3E9-59F4-E049-BF8C-F366974FDE81}"/>
              </a:ext>
            </a:extLst>
          </p:cNvPr>
          <p:cNvCxnSpPr>
            <a:cxnSpLocks/>
          </p:cNvCxnSpPr>
          <p:nvPr/>
        </p:nvCxnSpPr>
        <p:spPr bwMode="auto">
          <a:xfrm flipH="1" flipV="1">
            <a:off x="3951514" y="3657600"/>
            <a:ext cx="2144486" cy="28041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62191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152400" y="141249"/>
            <a:ext cx="8991600" cy="914400"/>
          </a:xfrm>
        </p:spPr>
        <p:txBody>
          <a:bodyPr>
            <a:noAutofit/>
          </a:bodyPr>
          <a:lstStyle/>
          <a:p>
            <a:r>
              <a:rPr lang="en-US" sz="3200" dirty="0">
                <a:ea typeface="ＭＳ Ｐゴシック" pitchFamily="34" charset="-128"/>
              </a:rPr>
              <a:t>ICMP Neighbor Solicitation</a:t>
            </a:r>
            <a:br>
              <a:rPr lang="en-US" sz="3200" dirty="0">
                <a:ea typeface="ＭＳ Ｐゴシック" pitchFamily="34" charset="-128"/>
              </a:rPr>
            </a:br>
            <a:r>
              <a:rPr lang="en-US" sz="3200" dirty="0">
                <a:ea typeface="ＭＳ Ｐゴシック" pitchFamily="34" charset="-128"/>
              </a:rPr>
              <a:t>ICMP Neighbor Advertisement</a:t>
            </a:r>
          </a:p>
        </p:txBody>
      </p:sp>
      <p:sp>
        <p:nvSpPr>
          <p:cNvPr id="13317" name="Rectangle 3"/>
          <p:cNvSpPr>
            <a:spLocks noGrp="1" noChangeArrowheads="1"/>
          </p:cNvSpPr>
          <p:nvPr>
            <p:ph type="body" sz="half" idx="1"/>
          </p:nvPr>
        </p:nvSpPr>
        <p:spPr>
          <a:xfrm>
            <a:off x="517922" y="2218135"/>
            <a:ext cx="3074364" cy="4195728"/>
          </a:xfrm>
        </p:spPr>
        <p:txBody>
          <a:bodyPr/>
          <a:lstStyle/>
          <a:p>
            <a:pPr>
              <a:buFontTx/>
              <a:buNone/>
            </a:pPr>
            <a:r>
              <a:rPr lang="en-US" sz="2400" dirty="0">
                <a:ea typeface="ＭＳ Ｐゴシック" pitchFamily="34" charset="-128"/>
              </a:rPr>
              <a:t>Function: </a:t>
            </a:r>
          </a:p>
          <a:p>
            <a:r>
              <a:rPr lang="en-US" sz="2400" dirty="0">
                <a:ea typeface="ＭＳ Ｐゴシック" pitchFamily="34" charset="-128"/>
              </a:rPr>
              <a:t>Replacement for ARP</a:t>
            </a:r>
          </a:p>
          <a:p>
            <a:r>
              <a:rPr lang="en-US" sz="2400" dirty="0">
                <a:ea typeface="ＭＳ Ｐゴシック" pitchFamily="34" charset="-128"/>
              </a:rPr>
              <a:t>Duplicate Address Detection</a:t>
            </a:r>
          </a:p>
          <a:p>
            <a:endParaRPr lang="en-US" sz="1500" dirty="0">
              <a:ea typeface="ＭＳ Ｐゴシック" pitchFamily="34" charset="-128"/>
            </a:endParaRPr>
          </a:p>
          <a:p>
            <a:endParaRPr lang="en-US" sz="1500" dirty="0">
              <a:ea typeface="ＭＳ Ｐゴシック" pitchFamily="34" charset="-128"/>
            </a:endParaRPr>
          </a:p>
          <a:p>
            <a:r>
              <a:rPr lang="en-US" dirty="0">
                <a:ea typeface="ＭＳ Ｐゴシック" pitchFamily="34" charset="-128"/>
              </a:rPr>
              <a:t>Messages are sent via </a:t>
            </a:r>
          </a:p>
          <a:p>
            <a:pPr lvl="1"/>
            <a:r>
              <a:rPr lang="en-US" dirty="0">
                <a:ea typeface="ＭＳ Ｐゴシック" pitchFamily="34" charset="-128"/>
              </a:rPr>
              <a:t>unicast, or </a:t>
            </a:r>
          </a:p>
          <a:p>
            <a:pPr lvl="1"/>
            <a:r>
              <a:rPr lang="en-US" dirty="0">
                <a:solidFill>
                  <a:srgbClr val="C00000"/>
                </a:solidFill>
                <a:ea typeface="ＭＳ Ｐゴシック" pitchFamily="34" charset="-128"/>
              </a:rPr>
              <a:t>solicited node multicast</a:t>
            </a:r>
          </a:p>
          <a:p>
            <a:pPr>
              <a:buFontTx/>
              <a:buNone/>
            </a:pPr>
            <a:r>
              <a:rPr lang="en-US" sz="1500" dirty="0">
                <a:ea typeface="ＭＳ Ｐゴシック" pitchFamily="34" charset="-128"/>
              </a:rPr>
              <a:t>	</a:t>
            </a:r>
          </a:p>
          <a:p>
            <a:endParaRPr lang="en-US" sz="1500" b="1" dirty="0">
              <a:ea typeface="ＭＳ Ｐゴシック" pitchFamily="34" charset="-128"/>
            </a:endParaRPr>
          </a:p>
        </p:txBody>
      </p:sp>
      <p:graphicFrame>
        <p:nvGraphicFramePr>
          <p:cNvPr id="13314" name="Object 7"/>
          <p:cNvGraphicFramePr>
            <a:graphicFrameLocks noGrp="1" noChangeAspect="1"/>
          </p:cNvGraphicFramePr>
          <p:nvPr>
            <p:ph sz="half" idx="2"/>
          </p:nvPr>
        </p:nvGraphicFramePr>
        <p:xfrm>
          <a:off x="4162425" y="1885950"/>
          <a:ext cx="3715941" cy="3839766"/>
        </p:xfrm>
        <a:graphic>
          <a:graphicData uri="http://schemas.openxmlformats.org/presentationml/2006/ole">
            <mc:AlternateContent xmlns:mc="http://schemas.openxmlformats.org/markup-compatibility/2006">
              <mc:Choice xmlns:v="urn:schemas-microsoft-com:vml" Requires="v">
                <p:oleObj spid="_x0000_s111618" name="Visio" r:id="rId4" imgW="3712417" imgH="3836700" progId="Visio.Drawing.11">
                  <p:embed/>
                </p:oleObj>
              </mc:Choice>
              <mc:Fallback>
                <p:oleObj name="Visio" r:id="rId4" imgW="3712417" imgH="3836700" progId="Visio.Drawing.11">
                  <p:embed/>
                  <p:pic>
                    <p:nvPicPr>
                      <p:cNvPr id="1331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85950"/>
                        <a:ext cx="3715941" cy="3839766"/>
                      </a:xfrm>
                      <a:prstGeom prst="rect">
                        <a:avLst/>
                      </a:prstGeom>
                      <a:noFill/>
                      <a:extLst>
                        <a:ext uri="{909E8E84-426E-40dd-AFC4-6F175D3DCCD1}">
                          <a14:hiddenFill xmlns="" xmlns:a14="http://schemas.microsoft.com/office/drawing/2010/main">
                            <a:solidFill>
                              <a:srgbClr val="000000"/>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D588729B-A992-9F47-BB4D-EA406EE1C118}"/>
              </a:ext>
            </a:extLst>
          </p:cNvPr>
          <p:cNvSpPr>
            <a:spLocks noGrp="1"/>
          </p:cNvSpPr>
          <p:nvPr>
            <p:ph type="sldNum" sz="quarter" idx="10"/>
          </p:nvPr>
        </p:nvSpPr>
        <p:spPr/>
        <p:txBody>
          <a:bodyPr/>
          <a:lstStyle/>
          <a:p>
            <a:pPr>
              <a:defRPr/>
            </a:pPr>
            <a:endParaRPr lang="en-US" dirty="0"/>
          </a:p>
        </p:txBody>
      </p:sp>
      <p:pic>
        <p:nvPicPr>
          <p:cNvPr id="6" name="Picture 5" descr="underline_base">
            <a:extLst>
              <a:ext uri="{FF2B5EF4-FFF2-40B4-BE49-F238E27FC236}">
                <a16:creationId xmlns:a16="http://schemas.microsoft.com/office/drawing/2014/main" id="{9D095CB3-9B8C-5448-9CCB-E8DDDC89B62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820" y="1177312"/>
            <a:ext cx="5056449" cy="155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0694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481149" y="1273629"/>
            <a:ext cx="4103914" cy="4648200"/>
          </a:xfrm>
        </p:spPr>
        <p:txBody>
          <a:bodyPr>
            <a:normAutofit/>
          </a:bodyPr>
          <a:lstStyle/>
          <a:p>
            <a:pPr>
              <a:buFontTx/>
              <a:buNone/>
            </a:pPr>
            <a:r>
              <a:rPr lang="en-US" sz="2400" dirty="0">
                <a:ea typeface="ＭＳ Ｐゴシック" pitchFamily="34" charset="-128"/>
              </a:rPr>
              <a:t>Suppose H1 looks for the MAC address of H3</a:t>
            </a:r>
          </a:p>
          <a:p>
            <a:pPr>
              <a:buFontTx/>
              <a:buNone/>
            </a:pPr>
            <a:r>
              <a:rPr lang="en-US" sz="2400" dirty="0">
                <a:solidFill>
                  <a:srgbClr val="C00000"/>
                </a:solidFill>
                <a:ea typeface="ＭＳ Ｐゴシック" pitchFamily="34" charset="-128"/>
              </a:rPr>
              <a:t>Problem:</a:t>
            </a:r>
            <a:r>
              <a:rPr lang="en-US" sz="2400" dirty="0">
                <a:ea typeface="ＭＳ Ｐゴシック" pitchFamily="34" charset="-128"/>
              </a:rPr>
              <a:t> How can H1 reach H3 without broadcast?</a:t>
            </a:r>
          </a:p>
          <a:p>
            <a:pPr>
              <a:buFontTx/>
              <a:buNone/>
            </a:pPr>
            <a:endParaRPr lang="en-US" sz="2400" dirty="0">
              <a:ea typeface="ＭＳ Ｐゴシック" pitchFamily="34" charset="-128"/>
            </a:endParaRPr>
          </a:p>
          <a:p>
            <a:pPr>
              <a:buFontTx/>
              <a:buNone/>
            </a:pPr>
            <a:endParaRPr lang="en-US" sz="1800" dirty="0">
              <a:ea typeface="ＭＳ Ｐゴシック" pitchFamily="34" charset="-128"/>
            </a:endParaRPr>
          </a:p>
          <a:p>
            <a:pPr marL="0" indent="0">
              <a:buNone/>
            </a:pPr>
            <a:endParaRPr lang="en-US" sz="1800" dirty="0">
              <a:ea typeface="ＭＳ Ｐゴシック" pitchFamily="34" charset="-128"/>
            </a:endParaRPr>
          </a:p>
          <a:p>
            <a:pPr lvl="1"/>
            <a:endParaRPr lang="en-US" sz="1200" dirty="0">
              <a:ea typeface="ＭＳ Ｐゴシック" pitchFamily="34" charset="-128"/>
            </a:endParaRPr>
          </a:p>
          <a:p>
            <a:endParaRPr lang="en-US" sz="1500" dirty="0">
              <a:ea typeface="ＭＳ Ｐゴシック" pitchFamily="34" charset="-128"/>
            </a:endParaRPr>
          </a:p>
          <a:p>
            <a:pPr>
              <a:buFontTx/>
              <a:buNone/>
            </a:pPr>
            <a:r>
              <a:rPr lang="en-US" sz="1500" dirty="0">
                <a:ea typeface="ＭＳ Ｐゴシック" pitchFamily="34" charset="-128"/>
              </a:rPr>
              <a:t>	</a:t>
            </a:r>
          </a:p>
          <a:p>
            <a:endParaRPr lang="en-US" sz="1500" b="1" dirty="0">
              <a:ea typeface="ＭＳ Ｐゴシック" pitchFamily="34" charset="-128"/>
            </a:endParaRPr>
          </a:p>
        </p:txBody>
      </p:sp>
      <p:sp>
        <p:nvSpPr>
          <p:cNvPr id="13316" name="Rectangle 2"/>
          <p:cNvSpPr>
            <a:spLocks noGrp="1" noChangeArrowheads="1"/>
          </p:cNvSpPr>
          <p:nvPr>
            <p:ph type="title"/>
          </p:nvPr>
        </p:nvSpPr>
        <p:spPr>
          <a:xfrm>
            <a:off x="533400" y="228600"/>
            <a:ext cx="7772400" cy="751114"/>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88</a:t>
            </a:fld>
            <a:endParaRPr lang="en-US"/>
          </a:p>
        </p:txBody>
      </p:sp>
      <p:graphicFrame>
        <p:nvGraphicFramePr>
          <p:cNvPr id="5" name="Object 7"/>
          <p:cNvGraphicFramePr>
            <a:graphicFrameLocks noChangeAspect="1"/>
          </p:cNvGraphicFramePr>
          <p:nvPr/>
        </p:nvGraphicFramePr>
        <p:xfrm>
          <a:off x="5680710" y="2078831"/>
          <a:ext cx="3303270" cy="3413344"/>
        </p:xfrm>
        <a:graphic>
          <a:graphicData uri="http://schemas.openxmlformats.org/presentationml/2006/ole">
            <mc:AlternateContent xmlns:mc="http://schemas.openxmlformats.org/markup-compatibility/2006">
              <mc:Choice xmlns:v="urn:schemas-microsoft-com:vml" Requires="v">
                <p:oleObj spid="_x0000_s112642" name="Visio" r:id="rId4" imgW="3712417" imgH="3836700" progId="Visio.Drawing.11">
                  <p:embed/>
                </p:oleObj>
              </mc:Choice>
              <mc:Fallback>
                <p:oleObj name="Visio" r:id="rId4" imgW="3712417" imgH="3836700" progId="Visio.Drawing.11">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10" y="2078831"/>
                        <a:ext cx="3303270" cy="3413344"/>
                      </a:xfrm>
                      <a:prstGeom prst="rect">
                        <a:avLst/>
                      </a:prstGeom>
                      <a:solidFill>
                        <a:schemeClr val="bg1"/>
                      </a:solidFill>
                      <a:extLst>
                        <a:ext uri="{909E8E84-426E-40dd-AFC4-6F175D3DCCD1}">
                          <a14:hiddenFill xmlns="" xmlns:a14="http://schemas.microsoft.com/office/drawing/2010/main">
                            <a:solidFill>
                              <a:srgbClr val="000000"/>
                            </a:solidFill>
                          </a14:hiddenFill>
                        </a:ext>
                      </a:extLst>
                    </p:spPr>
                  </p:pic>
                </p:oleObj>
              </mc:Fallback>
            </mc:AlternateContent>
          </a:graphicData>
        </a:graphic>
      </p:graphicFrame>
      <p:pic>
        <p:nvPicPr>
          <p:cNvPr id="6" name="Picture 5" descr="underline_base">
            <a:extLst>
              <a:ext uri="{FF2B5EF4-FFF2-40B4-BE49-F238E27FC236}">
                <a16:creationId xmlns:a16="http://schemas.microsoft.com/office/drawing/2014/main" id="{5D465935-CEF0-2842-85AC-A5BF99B0E57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32" y="876867"/>
            <a:ext cx="6767682" cy="155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2814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p:txBody>
          <a:bodyPr>
            <a:normAutofit/>
          </a:bodyPr>
          <a:lstStyle/>
          <a:p>
            <a:pPr marL="0" indent="0">
              <a:buNone/>
            </a:pPr>
            <a:r>
              <a:rPr lang="en-US" b="1" dirty="0">
                <a:solidFill>
                  <a:srgbClr val="C00000"/>
                </a:solidFill>
                <a:ea typeface="ＭＳ Ｐゴシック" pitchFamily="34" charset="-128"/>
              </a:rPr>
              <a:t>Solicited node multicast address: </a:t>
            </a:r>
            <a:r>
              <a:rPr lang="en-US" dirty="0">
                <a:ea typeface="ＭＳ Ｐゴシック" pitchFamily="34" charset="-128"/>
              </a:rPr>
              <a:t>Derive an IPv6 multicast address from unicast IPv6 address</a:t>
            </a:r>
          </a:p>
          <a:p>
            <a:pPr lvl="1"/>
            <a:r>
              <a:rPr lang="en-US" dirty="0">
                <a:ea typeface="ＭＳ Ｐゴシック" pitchFamily="34" charset="-128"/>
              </a:rPr>
              <a:t>Fixed prefix: </a:t>
            </a:r>
            <a:r>
              <a:rPr lang="en-US" dirty="0">
                <a:solidFill>
                  <a:srgbClr val="C00000"/>
                </a:solidFill>
                <a:latin typeface="Consolas" panose="020B0609020204030204" pitchFamily="49" charset="0"/>
                <a:ea typeface="ＭＳ Ｐゴシック" pitchFamily="34" charset="-128"/>
                <a:cs typeface="Consolas" panose="020B0609020204030204" pitchFamily="49" charset="0"/>
              </a:rPr>
              <a:t>FF02::1:FF00:0</a:t>
            </a:r>
            <a:r>
              <a:rPr lang="en-US" dirty="0">
                <a:solidFill>
                  <a:schemeClr val="accent5">
                    <a:lumMod val="75000"/>
                  </a:schemeClr>
                </a:solidFill>
                <a:latin typeface="Consolas" panose="020B0609020204030204" pitchFamily="49" charset="0"/>
                <a:ea typeface="ＭＳ Ｐゴシック" pitchFamily="34" charset="-128"/>
                <a:cs typeface="Consolas" panose="020B0609020204030204" pitchFamily="49" charset="0"/>
              </a:rPr>
              <a:t>/104</a:t>
            </a:r>
          </a:p>
          <a:p>
            <a:pPr lvl="1"/>
            <a:r>
              <a:rPr lang="en-US" dirty="0">
                <a:ea typeface="ＭＳ Ｐゴシック" pitchFamily="34" charset="-128"/>
              </a:rPr>
              <a:t>Last 3 bytes are the last 3 bytes from unicast address and copy </a:t>
            </a:r>
          </a:p>
          <a:p>
            <a:pPr lvl="1"/>
            <a:endParaRPr lang="en-US" sz="1200" dirty="0">
              <a:ea typeface="ＭＳ Ｐゴシック" pitchFamily="34" charset="-128"/>
            </a:endParaRPr>
          </a:p>
          <a:p>
            <a:endParaRPr lang="en-US" sz="1500" dirty="0">
              <a:ea typeface="ＭＳ Ｐゴシック" pitchFamily="34" charset="-128"/>
            </a:endParaRPr>
          </a:p>
          <a:p>
            <a:pPr>
              <a:buFontTx/>
              <a:buNone/>
            </a:pPr>
            <a:r>
              <a:rPr lang="en-US" sz="1500" dirty="0">
                <a:ea typeface="ＭＳ Ｐゴシック" pitchFamily="34" charset="-128"/>
              </a:rPr>
              <a:t>	</a:t>
            </a:r>
          </a:p>
          <a:p>
            <a:endParaRPr lang="en-US" sz="1500" b="1" dirty="0">
              <a:ea typeface="ＭＳ Ｐゴシック" pitchFamily="34" charset="-128"/>
            </a:endParaRPr>
          </a:p>
        </p:txBody>
      </p:sp>
      <p:sp>
        <p:nvSpPr>
          <p:cNvPr id="13316" name="Rectangle 2"/>
          <p:cNvSpPr>
            <a:spLocks noGrp="1" noChangeArrowheads="1"/>
          </p:cNvSpPr>
          <p:nvPr>
            <p:ph type="title"/>
          </p:nvPr>
        </p:nvSpPr>
        <p:spPr>
          <a:xfrm>
            <a:off x="533400" y="228600"/>
            <a:ext cx="7772400" cy="515983"/>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a:xfrm>
            <a:off x="6457950" y="5624513"/>
            <a:ext cx="2057400" cy="273844"/>
          </a:xfrm>
        </p:spPr>
        <p:txBody>
          <a:bodyPr/>
          <a:lstStyle/>
          <a:p>
            <a:fld id="{6DDFBD2C-A080-5A4B-B075-F8D248F9258F}" type="slidenum">
              <a:rPr lang="en-US" smtClean="0"/>
              <a:t>89</a:t>
            </a:fld>
            <a:endParaRPr lang="en-US" dirty="0"/>
          </a:p>
        </p:txBody>
      </p:sp>
      <p:sp>
        <p:nvSpPr>
          <p:cNvPr id="6" name="Rectangle 4">
            <a:extLst>
              <a:ext uri="{FF2B5EF4-FFF2-40B4-BE49-F238E27FC236}">
                <a16:creationId xmlns:a16="http://schemas.microsoft.com/office/drawing/2014/main" id="{9D206DC1-86A2-894B-B85E-B3BE479298DB}"/>
              </a:ext>
            </a:extLst>
          </p:cNvPr>
          <p:cNvSpPr>
            <a:spLocks noChangeArrowheads="1"/>
          </p:cNvSpPr>
          <p:nvPr/>
        </p:nvSpPr>
        <p:spPr bwMode="auto">
          <a:xfrm>
            <a:off x="2325190" y="4146868"/>
            <a:ext cx="4065938" cy="320629"/>
          </a:xfrm>
          <a:prstGeom prst="rect">
            <a:avLst/>
          </a:prstGeom>
          <a:solidFill>
            <a:schemeClr val="accent6">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1B00:0408:135D:FD0B:0D4B:2607:F2</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E7D2EB9C-1FE9-B84E-AD41-5CE6E9E23AD5}"/>
              </a:ext>
            </a:extLst>
          </p:cNvPr>
          <p:cNvSpPr>
            <a:spLocks noChangeArrowheads="1"/>
          </p:cNvSpPr>
          <p:nvPr/>
        </p:nvSpPr>
        <p:spPr bwMode="auto">
          <a:xfrm>
            <a:off x="6417254" y="4120742"/>
            <a:ext cx="1133077" cy="372881"/>
          </a:xfrm>
          <a:prstGeom prst="rect">
            <a:avLst/>
          </a:prstGeom>
          <a:solidFill>
            <a:schemeClr val="accent1">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C0:92C7</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12" name="Straight Arrow Connector 10">
            <a:extLst>
              <a:ext uri="{FF2B5EF4-FFF2-40B4-BE49-F238E27FC236}">
                <a16:creationId xmlns:a16="http://schemas.microsoft.com/office/drawing/2014/main" id="{D0404A03-C4D6-8A41-B43D-E5537BC56E70}"/>
              </a:ext>
            </a:extLst>
          </p:cNvPr>
          <p:cNvCxnSpPr>
            <a:cxnSpLocks noChangeShapeType="1"/>
          </p:cNvCxnSpPr>
          <p:nvPr/>
        </p:nvCxnSpPr>
        <p:spPr bwMode="auto">
          <a:xfrm>
            <a:off x="2325189" y="3975689"/>
            <a:ext cx="4030771" cy="0"/>
          </a:xfrm>
          <a:prstGeom prst="straightConnector1">
            <a:avLst/>
          </a:prstGeom>
          <a:noFill/>
          <a:ln w="9525">
            <a:solidFill>
              <a:schemeClr val="tx1"/>
            </a:solidFill>
            <a:round/>
            <a:headEnd type="arrow" w="med" len="med"/>
            <a:tailEnd type="arrow" w="med" len="med"/>
          </a:ln>
        </p:spPr>
      </p:cxnSp>
      <p:sp>
        <p:nvSpPr>
          <p:cNvPr id="13" name="TextBox 12">
            <a:extLst>
              <a:ext uri="{FF2B5EF4-FFF2-40B4-BE49-F238E27FC236}">
                <a16:creationId xmlns:a16="http://schemas.microsoft.com/office/drawing/2014/main" id="{FBA97FCF-AAC3-7E47-9D4D-F968E996BF65}"/>
              </a:ext>
            </a:extLst>
          </p:cNvPr>
          <p:cNvSpPr txBox="1"/>
          <p:nvPr/>
        </p:nvSpPr>
        <p:spPr>
          <a:xfrm>
            <a:off x="4228221" y="3685544"/>
            <a:ext cx="683634" cy="253916"/>
          </a:xfrm>
          <a:prstGeom prst="rect">
            <a:avLst/>
          </a:prstGeom>
          <a:solidFill>
            <a:schemeClr val="bg1"/>
          </a:solidFill>
        </p:spPr>
        <p:txBody>
          <a:bodyPr wrap="square">
            <a:spAutoFit/>
          </a:bodyPr>
          <a:lstStyle/>
          <a:p>
            <a:pPr algn="ctr">
              <a:defRPr/>
            </a:pPr>
            <a:r>
              <a:rPr lang="en-US" sz="1050" dirty="0">
                <a:latin typeface="+mj-lt"/>
              </a:rPr>
              <a:t>13 bytes</a:t>
            </a:r>
            <a:endParaRPr lang="en-US" dirty="0">
              <a:latin typeface="+mj-lt"/>
            </a:endParaRPr>
          </a:p>
        </p:txBody>
      </p:sp>
      <p:cxnSp>
        <p:nvCxnSpPr>
          <p:cNvPr id="14" name="Straight Arrow Connector 10">
            <a:extLst>
              <a:ext uri="{FF2B5EF4-FFF2-40B4-BE49-F238E27FC236}">
                <a16:creationId xmlns:a16="http://schemas.microsoft.com/office/drawing/2014/main" id="{F8D1C745-4B6E-ED46-84E1-27978E9668C3}"/>
              </a:ext>
            </a:extLst>
          </p:cNvPr>
          <p:cNvCxnSpPr>
            <a:cxnSpLocks noChangeShapeType="1"/>
          </p:cNvCxnSpPr>
          <p:nvPr/>
        </p:nvCxnSpPr>
        <p:spPr bwMode="auto">
          <a:xfrm>
            <a:off x="6347167" y="3973532"/>
            <a:ext cx="734900" cy="0"/>
          </a:xfrm>
          <a:prstGeom prst="straightConnector1">
            <a:avLst/>
          </a:prstGeom>
          <a:noFill/>
          <a:ln w="9525">
            <a:solidFill>
              <a:schemeClr val="tx1"/>
            </a:solidFill>
            <a:round/>
            <a:headEnd type="arrow" w="med" len="med"/>
            <a:tailEnd type="arrow" w="med" len="med"/>
          </a:ln>
        </p:spPr>
      </p:cxnSp>
      <p:sp>
        <p:nvSpPr>
          <p:cNvPr id="15" name="TextBox 14">
            <a:extLst>
              <a:ext uri="{FF2B5EF4-FFF2-40B4-BE49-F238E27FC236}">
                <a16:creationId xmlns:a16="http://schemas.microsoft.com/office/drawing/2014/main" id="{FD1D2369-988A-114D-88E8-1EC80B46A4DE}"/>
              </a:ext>
            </a:extLst>
          </p:cNvPr>
          <p:cNvSpPr txBox="1"/>
          <p:nvPr/>
        </p:nvSpPr>
        <p:spPr>
          <a:xfrm>
            <a:off x="6347167" y="3692178"/>
            <a:ext cx="689198" cy="253916"/>
          </a:xfrm>
          <a:prstGeom prst="rect">
            <a:avLst/>
          </a:prstGeom>
          <a:solidFill>
            <a:schemeClr val="bg1"/>
          </a:solidFill>
        </p:spPr>
        <p:txBody>
          <a:bodyPr wrap="square">
            <a:spAutoFit/>
          </a:bodyPr>
          <a:lstStyle/>
          <a:p>
            <a:pPr algn="ctr">
              <a:defRPr/>
            </a:pPr>
            <a:r>
              <a:rPr lang="en-US" sz="1050" dirty="0">
                <a:latin typeface="+mj-lt"/>
              </a:rPr>
              <a:t>3 bytes</a:t>
            </a:r>
            <a:endParaRPr lang="en-US" dirty="0">
              <a:latin typeface="+mj-lt"/>
            </a:endParaRPr>
          </a:p>
        </p:txBody>
      </p:sp>
      <p:sp>
        <p:nvSpPr>
          <p:cNvPr id="20" name="Rectangle 4">
            <a:extLst>
              <a:ext uri="{FF2B5EF4-FFF2-40B4-BE49-F238E27FC236}">
                <a16:creationId xmlns:a16="http://schemas.microsoft.com/office/drawing/2014/main" id="{8B4FC56F-57D3-A04B-B3D0-4AD2F5EBD8EC}"/>
              </a:ext>
            </a:extLst>
          </p:cNvPr>
          <p:cNvSpPr>
            <a:spLocks noChangeArrowheads="1"/>
          </p:cNvSpPr>
          <p:nvPr/>
        </p:nvSpPr>
        <p:spPr bwMode="auto">
          <a:xfrm>
            <a:off x="2299063" y="4715691"/>
            <a:ext cx="4074481" cy="413584"/>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FF02:0000:0000:0000:0000:0001:FF</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21" name="Rectangle 4">
            <a:extLst>
              <a:ext uri="{FF2B5EF4-FFF2-40B4-BE49-F238E27FC236}">
                <a16:creationId xmlns:a16="http://schemas.microsoft.com/office/drawing/2014/main" id="{43659C45-428A-B74A-AF36-305E8B916B19}"/>
              </a:ext>
            </a:extLst>
          </p:cNvPr>
          <p:cNvSpPr>
            <a:spLocks noChangeArrowheads="1"/>
          </p:cNvSpPr>
          <p:nvPr/>
        </p:nvSpPr>
        <p:spPr bwMode="auto">
          <a:xfrm>
            <a:off x="6386608" y="4735949"/>
            <a:ext cx="1150660" cy="393326"/>
          </a:xfrm>
          <a:prstGeom prst="rect">
            <a:avLst/>
          </a:prstGeom>
          <a:solidFill>
            <a:schemeClr val="accent1">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C0:92C7</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17" name="TextBox 16">
            <a:extLst>
              <a:ext uri="{FF2B5EF4-FFF2-40B4-BE49-F238E27FC236}">
                <a16:creationId xmlns:a16="http://schemas.microsoft.com/office/drawing/2014/main" id="{2149DBD2-A704-9C4D-AEDE-A345D8B9DC5B}"/>
              </a:ext>
            </a:extLst>
          </p:cNvPr>
          <p:cNvSpPr txBox="1"/>
          <p:nvPr/>
        </p:nvSpPr>
        <p:spPr>
          <a:xfrm>
            <a:off x="0" y="4105003"/>
            <a:ext cx="2326278" cy="369332"/>
          </a:xfrm>
          <a:prstGeom prst="rect">
            <a:avLst/>
          </a:prstGeom>
          <a:noFill/>
        </p:spPr>
        <p:txBody>
          <a:bodyPr wrap="none" rtlCol="0">
            <a:spAutoFit/>
          </a:bodyPr>
          <a:lstStyle/>
          <a:p>
            <a:r>
              <a:rPr lang="en-US" dirty="0"/>
              <a:t>unicast IPv6 address</a:t>
            </a:r>
          </a:p>
        </p:txBody>
      </p:sp>
      <p:sp>
        <p:nvSpPr>
          <p:cNvPr id="16" name="TextBox 15">
            <a:extLst>
              <a:ext uri="{FF2B5EF4-FFF2-40B4-BE49-F238E27FC236}">
                <a16:creationId xmlns:a16="http://schemas.microsoft.com/office/drawing/2014/main" id="{D53DCB94-2682-AF43-825E-C5A3C50E95F8}"/>
              </a:ext>
            </a:extLst>
          </p:cNvPr>
          <p:cNvSpPr txBox="1"/>
          <p:nvPr/>
        </p:nvSpPr>
        <p:spPr>
          <a:xfrm>
            <a:off x="0" y="4567102"/>
            <a:ext cx="1980029" cy="646331"/>
          </a:xfrm>
          <a:prstGeom prst="rect">
            <a:avLst/>
          </a:prstGeom>
          <a:noFill/>
        </p:spPr>
        <p:txBody>
          <a:bodyPr wrap="none" rtlCol="0">
            <a:spAutoFit/>
          </a:bodyPr>
          <a:lstStyle/>
          <a:p>
            <a:r>
              <a:rPr lang="en-US" dirty="0"/>
              <a:t>solicited IPv6 </a:t>
            </a:r>
            <a:br>
              <a:rPr lang="en-US" dirty="0"/>
            </a:br>
            <a:r>
              <a:rPr lang="en-US" dirty="0"/>
              <a:t>multicast address</a:t>
            </a:r>
          </a:p>
        </p:txBody>
      </p:sp>
      <p:pic>
        <p:nvPicPr>
          <p:cNvPr id="18" name="Picture 17" descr="underline_base">
            <a:extLst>
              <a:ext uri="{FF2B5EF4-FFF2-40B4-BE49-F238E27FC236}">
                <a16:creationId xmlns:a16="http://schemas.microsoft.com/office/drawing/2014/main" id="{D14BF386-FBDC-0742-9216-58938FFABC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5" y="889931"/>
            <a:ext cx="7197634" cy="102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63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solidFill>
                  <a:srgbClr val="C00000"/>
                </a:solidFill>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9</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476367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628650" y="2084071"/>
            <a:ext cx="5120640" cy="3405902"/>
          </a:xfrm>
        </p:spPr>
        <p:txBody>
          <a:bodyPr>
            <a:normAutofit/>
          </a:bodyPr>
          <a:lstStyle/>
          <a:p>
            <a:pPr>
              <a:buFontTx/>
              <a:buNone/>
            </a:pPr>
            <a:r>
              <a:rPr lang="en-US" sz="1800" dirty="0">
                <a:ea typeface="ＭＳ Ｐゴシック" pitchFamily="34" charset="-128"/>
              </a:rPr>
              <a:t>Suppose H1 looks for the MAC address of H3</a:t>
            </a:r>
          </a:p>
          <a:p>
            <a:pPr>
              <a:buFontTx/>
              <a:buNone/>
            </a:pPr>
            <a:r>
              <a:rPr lang="en-US" sz="1800" dirty="0">
                <a:solidFill>
                  <a:srgbClr val="C00000"/>
                </a:solidFill>
                <a:ea typeface="ＭＳ Ｐゴシック" pitchFamily="34" charset="-128"/>
              </a:rPr>
              <a:t>Problem: </a:t>
            </a:r>
            <a:r>
              <a:rPr lang="en-US" sz="1800" dirty="0">
                <a:ea typeface="ＭＳ Ｐゴシック" pitchFamily="34" charset="-128"/>
              </a:rPr>
              <a:t>How can H1 reach H3 without broadcast?</a:t>
            </a:r>
          </a:p>
          <a:p>
            <a:pPr>
              <a:buFontTx/>
              <a:buNone/>
            </a:pPr>
            <a:endParaRPr lang="en-US" sz="1800" dirty="0">
              <a:ea typeface="ＭＳ Ｐゴシック" pitchFamily="34" charset="-128"/>
            </a:endParaRPr>
          </a:p>
          <a:p>
            <a:pPr>
              <a:buFont typeface="+mj-lt"/>
              <a:buAutoNum type="arabicPeriod"/>
            </a:pPr>
            <a:r>
              <a:rPr lang="en-US" sz="1800" dirty="0">
                <a:ea typeface="ＭＳ Ｐゴシック" pitchFamily="34" charset="-128"/>
              </a:rPr>
              <a:t>When H3 configures its IPv6 unicast address, it starts listening to messages sent to its </a:t>
            </a:r>
            <a:r>
              <a:rPr lang="en-US" sz="1800" dirty="0">
                <a:solidFill>
                  <a:srgbClr val="C00000"/>
                </a:solidFill>
                <a:ea typeface="ＭＳ Ｐゴシック" pitchFamily="34" charset="-128"/>
              </a:rPr>
              <a:t>solicited multicast address</a:t>
            </a:r>
          </a:p>
          <a:p>
            <a:pPr>
              <a:buFont typeface="+mj-lt"/>
              <a:buAutoNum type="arabicPeriod"/>
            </a:pPr>
            <a:r>
              <a:rPr lang="en-US" sz="1800" dirty="0">
                <a:ea typeface="ＭＳ Ｐゴシック" pitchFamily="34" charset="-128"/>
              </a:rPr>
              <a:t>When H1 looks for the MAC address of H3, it sends a Neighbor Solicitation to the </a:t>
            </a:r>
            <a:r>
              <a:rPr lang="en-US" sz="1800" dirty="0">
                <a:solidFill>
                  <a:srgbClr val="C00000"/>
                </a:solidFill>
                <a:ea typeface="ＭＳ Ｐゴシック" pitchFamily="34" charset="-128"/>
              </a:rPr>
              <a:t>solicited multicast address</a:t>
            </a:r>
            <a:r>
              <a:rPr lang="en-US" sz="1800" dirty="0">
                <a:ea typeface="ＭＳ Ｐゴシック" pitchFamily="34" charset="-128"/>
              </a:rPr>
              <a:t> derived from H3’s IPv6 address</a:t>
            </a:r>
            <a:endParaRPr lang="en-US" sz="1500" dirty="0">
              <a:ea typeface="ＭＳ Ｐゴシック" pitchFamily="34" charset="-128"/>
            </a:endParaRPr>
          </a:p>
          <a:p>
            <a:endParaRPr lang="en-US" sz="1500" b="1" dirty="0">
              <a:ea typeface="ＭＳ Ｐゴシック" pitchFamily="34" charset="-128"/>
            </a:endParaRPr>
          </a:p>
        </p:txBody>
      </p:sp>
      <p:sp>
        <p:nvSpPr>
          <p:cNvPr id="13316" name="Rectangle 2"/>
          <p:cNvSpPr>
            <a:spLocks noGrp="1" noChangeArrowheads="1"/>
          </p:cNvSpPr>
          <p:nvPr>
            <p:ph type="title"/>
          </p:nvPr>
        </p:nvSpPr>
        <p:spPr>
          <a:xfrm>
            <a:off x="533400" y="228600"/>
            <a:ext cx="7772400" cy="672737"/>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90</a:t>
            </a:fld>
            <a:endParaRPr lang="en-US"/>
          </a:p>
        </p:txBody>
      </p:sp>
      <p:graphicFrame>
        <p:nvGraphicFramePr>
          <p:cNvPr id="5" name="Object 7"/>
          <p:cNvGraphicFramePr>
            <a:graphicFrameLocks noChangeAspect="1"/>
          </p:cNvGraphicFramePr>
          <p:nvPr/>
        </p:nvGraphicFramePr>
        <p:xfrm>
          <a:off x="5680710" y="2078831"/>
          <a:ext cx="3303270" cy="3413344"/>
        </p:xfrm>
        <a:graphic>
          <a:graphicData uri="http://schemas.openxmlformats.org/presentationml/2006/ole">
            <mc:AlternateContent xmlns:mc="http://schemas.openxmlformats.org/markup-compatibility/2006">
              <mc:Choice xmlns:v="urn:schemas-microsoft-com:vml" Requires="v">
                <p:oleObj spid="_x0000_s114690" name="Visio" r:id="rId4" imgW="3712417" imgH="3836700" progId="Visio.Drawing.11">
                  <p:embed/>
                </p:oleObj>
              </mc:Choice>
              <mc:Fallback>
                <p:oleObj name="Visio" r:id="rId4" imgW="3712417" imgH="3836700" progId="Visio.Drawing.11">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10" y="2078831"/>
                        <a:ext cx="3303270" cy="3413344"/>
                      </a:xfrm>
                      <a:prstGeom prst="rect">
                        <a:avLst/>
                      </a:prstGeom>
                      <a:solidFill>
                        <a:schemeClr val="bg1"/>
                      </a:solidFill>
                      <a:extLst>
                        <a:ext uri="{909E8E84-426E-40dd-AFC4-6F175D3DCCD1}">
                          <a14:hiddenFill xmlns="" xmlns:a14="http://schemas.microsoft.com/office/drawing/2010/main">
                            <a:solidFill>
                              <a:srgbClr val="000000"/>
                            </a:solidFill>
                          </a14:hiddenFill>
                        </a:ext>
                      </a:extLst>
                    </p:spPr>
                  </p:pic>
                </p:oleObj>
              </mc:Fallback>
            </mc:AlternateContent>
          </a:graphicData>
        </a:graphic>
      </p:graphicFrame>
      <p:pic>
        <p:nvPicPr>
          <p:cNvPr id="6" name="Picture 5" descr="underline_base">
            <a:extLst>
              <a:ext uri="{FF2B5EF4-FFF2-40B4-BE49-F238E27FC236}">
                <a16:creationId xmlns:a16="http://schemas.microsoft.com/office/drawing/2014/main" id="{36805400-1BEF-F04B-AB06-9DBB6BC2751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69" y="876866"/>
            <a:ext cx="6597865" cy="155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18115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584B-DD67-1A43-AA63-8D79C298B5A2}"/>
              </a:ext>
            </a:extLst>
          </p:cNvPr>
          <p:cNvSpPr>
            <a:spLocks noGrp="1"/>
          </p:cNvSpPr>
          <p:nvPr>
            <p:ph type="title"/>
          </p:nvPr>
        </p:nvSpPr>
        <p:spPr>
          <a:xfrm>
            <a:off x="533400" y="228600"/>
            <a:ext cx="7772400" cy="568234"/>
          </a:xfrm>
        </p:spPr>
        <p:txBody>
          <a:bodyPr>
            <a:normAutofit fontScale="90000"/>
          </a:bodyPr>
          <a:lstStyle/>
          <a:p>
            <a:r>
              <a:rPr lang="en-US" dirty="0"/>
              <a:t>NDP example</a:t>
            </a:r>
          </a:p>
        </p:txBody>
      </p:sp>
      <p:sp>
        <p:nvSpPr>
          <p:cNvPr id="36" name="Content Placeholder 35">
            <a:extLst>
              <a:ext uri="{FF2B5EF4-FFF2-40B4-BE49-F238E27FC236}">
                <a16:creationId xmlns:a16="http://schemas.microsoft.com/office/drawing/2014/main" id="{3119EFE0-0AC9-4A4A-9708-AF0A0DE8A07A}"/>
              </a:ext>
            </a:extLst>
          </p:cNvPr>
          <p:cNvSpPr>
            <a:spLocks noGrp="1"/>
          </p:cNvSpPr>
          <p:nvPr>
            <p:ph idx="1"/>
          </p:nvPr>
        </p:nvSpPr>
        <p:spPr>
          <a:xfrm>
            <a:off x="628650" y="2084070"/>
            <a:ext cx="7886700" cy="3725191"/>
          </a:xfrm>
        </p:spPr>
        <p:txBody>
          <a:bodyPr>
            <a:normAutofit fontScale="92500" lnSpcReduction="10000"/>
          </a:bodyPr>
          <a:lstStyle/>
          <a:p>
            <a:r>
              <a:rPr lang="en-US" dirty="0"/>
              <a:t>Example:</a:t>
            </a:r>
          </a:p>
          <a:p>
            <a:endParaRPr lang="en-US" dirty="0"/>
          </a:p>
          <a:p>
            <a:endParaRPr lang="en-US" dirty="0"/>
          </a:p>
          <a:p>
            <a:endParaRPr lang="en-US" dirty="0"/>
          </a:p>
          <a:p>
            <a:endParaRPr lang="en-US" dirty="0"/>
          </a:p>
          <a:p>
            <a:pPr marL="0" indent="0">
              <a:buNone/>
            </a:pPr>
            <a:endParaRPr lang="en-US" dirty="0"/>
          </a:p>
          <a:p>
            <a:r>
              <a:rPr lang="en-US" dirty="0">
                <a:solidFill>
                  <a:srgbClr val="C00000"/>
                </a:solidFill>
              </a:rPr>
              <a:t>Scenario:</a:t>
            </a:r>
            <a:r>
              <a:rPr lang="en-US" dirty="0"/>
              <a:t> PC1 issues a ping to PC2</a:t>
            </a:r>
          </a:p>
          <a:p>
            <a:endParaRPr lang="en-US" dirty="0"/>
          </a:p>
          <a:p>
            <a:r>
              <a:rPr lang="en-US" dirty="0">
                <a:solidFill>
                  <a:srgbClr val="C00000"/>
                </a:solidFill>
              </a:rPr>
              <a:t>Observe:</a:t>
            </a:r>
            <a:r>
              <a:rPr lang="en-US" dirty="0">
                <a:solidFill>
                  <a:schemeClr val="accent5">
                    <a:lumMod val="75000"/>
                  </a:schemeClr>
                </a:solidFill>
              </a:rPr>
              <a:t> </a:t>
            </a:r>
            <a:r>
              <a:rPr lang="en-US" dirty="0"/>
              <a:t>NDP resolves configured and link-local addresses</a:t>
            </a:r>
          </a:p>
        </p:txBody>
      </p:sp>
      <p:sp>
        <p:nvSpPr>
          <p:cNvPr id="4" name="Slide Number Placeholder 3">
            <a:extLst>
              <a:ext uri="{FF2B5EF4-FFF2-40B4-BE49-F238E27FC236}">
                <a16:creationId xmlns:a16="http://schemas.microsoft.com/office/drawing/2014/main" id="{BDA4CF8A-8DD3-A24A-AC25-AB2C2586A051}"/>
              </a:ext>
            </a:extLst>
          </p:cNvPr>
          <p:cNvSpPr>
            <a:spLocks noGrp="1"/>
          </p:cNvSpPr>
          <p:nvPr>
            <p:ph type="sldNum" sz="quarter" idx="12"/>
          </p:nvPr>
        </p:nvSpPr>
        <p:spPr/>
        <p:txBody>
          <a:bodyPr/>
          <a:lstStyle/>
          <a:p>
            <a:fld id="{6DDFBD2C-A080-5A4B-B075-F8D248F9258F}" type="slidenum">
              <a:rPr lang="en-US" smtClean="0"/>
              <a:t>91</a:t>
            </a:fld>
            <a:endParaRPr lang="en-US"/>
          </a:p>
        </p:txBody>
      </p:sp>
      <p:sp>
        <p:nvSpPr>
          <p:cNvPr id="10" name="TextBox 9">
            <a:extLst>
              <a:ext uri="{FF2B5EF4-FFF2-40B4-BE49-F238E27FC236}">
                <a16:creationId xmlns:a16="http://schemas.microsoft.com/office/drawing/2014/main" id="{C2EED07F-48EE-D848-AA21-714979E1CCF7}"/>
              </a:ext>
            </a:extLst>
          </p:cNvPr>
          <p:cNvSpPr txBox="1"/>
          <p:nvPr/>
        </p:nvSpPr>
        <p:spPr>
          <a:xfrm>
            <a:off x="2080261" y="7292646"/>
            <a:ext cx="633507" cy="369332"/>
          </a:xfrm>
          <a:prstGeom prst="rect">
            <a:avLst/>
          </a:prstGeom>
          <a:noFill/>
        </p:spPr>
        <p:txBody>
          <a:bodyPr wrap="none" rtlCol="0">
            <a:spAutoFit/>
          </a:bodyPr>
          <a:lstStyle/>
          <a:p>
            <a:r>
              <a:rPr lang="en-US" dirty="0"/>
              <a:t>PC1</a:t>
            </a:r>
          </a:p>
        </p:txBody>
      </p:sp>
      <p:sp>
        <p:nvSpPr>
          <p:cNvPr id="11" name="TextBox 10">
            <a:extLst>
              <a:ext uri="{FF2B5EF4-FFF2-40B4-BE49-F238E27FC236}">
                <a16:creationId xmlns:a16="http://schemas.microsoft.com/office/drawing/2014/main" id="{F6860C6C-A7DA-0A45-87D2-5D8AA710AF71}"/>
              </a:ext>
            </a:extLst>
          </p:cNvPr>
          <p:cNvSpPr txBox="1"/>
          <p:nvPr/>
        </p:nvSpPr>
        <p:spPr>
          <a:xfrm>
            <a:off x="5280661" y="7244247"/>
            <a:ext cx="633507" cy="369332"/>
          </a:xfrm>
          <a:prstGeom prst="rect">
            <a:avLst/>
          </a:prstGeom>
          <a:noFill/>
        </p:spPr>
        <p:txBody>
          <a:bodyPr wrap="none" rtlCol="0">
            <a:spAutoFit/>
          </a:bodyPr>
          <a:lstStyle/>
          <a:p>
            <a:r>
              <a:rPr lang="en-US" dirty="0"/>
              <a:t>PC2</a:t>
            </a:r>
          </a:p>
        </p:txBody>
      </p:sp>
      <p:sp>
        <p:nvSpPr>
          <p:cNvPr id="12" name="Rectangle 11">
            <a:extLst>
              <a:ext uri="{FF2B5EF4-FFF2-40B4-BE49-F238E27FC236}">
                <a16:creationId xmlns:a16="http://schemas.microsoft.com/office/drawing/2014/main" id="{C5156F7C-1358-9940-AEA1-082B0F81C543}"/>
              </a:ext>
            </a:extLst>
          </p:cNvPr>
          <p:cNvSpPr/>
          <p:nvPr/>
        </p:nvSpPr>
        <p:spPr>
          <a:xfrm>
            <a:off x="503513" y="2959763"/>
            <a:ext cx="7503425" cy="967957"/>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onsolas" panose="020B0609020204030204" pitchFamily="49" charset="0"/>
                <a:ea typeface="Calibri" panose="020F0502020204030204" pitchFamily="34" charset="0"/>
                <a:cs typeface="Consolas" panose="020B0609020204030204" pitchFamily="49" charset="0"/>
              </a:rPr>
              <a:t>2606::PC1 (2606::PC2)</a:t>
            </a:r>
            <a:r>
              <a:rPr lang="en-US" dirty="0">
                <a:latin typeface="Calibri" panose="020F0502020204030204" pitchFamily="34" charset="0"/>
                <a:ea typeface="Calibri" panose="020F0502020204030204" pitchFamily="34" charset="0"/>
                <a:cs typeface="Calibri" panose="020F0502020204030204" pitchFamily="34" charset="0"/>
              </a:rPr>
              <a:t> 		Configured IPv6 address of PC1 (PC2)</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onsolas" panose="020B0609020204030204" pitchFamily="49" charset="0"/>
                <a:ea typeface="Calibri" panose="020F0502020204030204" pitchFamily="34" charset="0"/>
                <a:cs typeface="Consolas" panose="020B0609020204030204" pitchFamily="49" charset="0"/>
              </a:rPr>
              <a:t>FE80::PC1 (FE80::PC2)</a:t>
            </a:r>
            <a:r>
              <a:rPr lang="en-US" dirty="0">
                <a:latin typeface="Calibri" panose="020F0502020204030204" pitchFamily="34" charset="0"/>
                <a:ea typeface="Calibri" panose="020F0502020204030204" pitchFamily="34" charset="0"/>
                <a:cs typeface="Calibri" panose="020F0502020204030204" pitchFamily="34" charset="0"/>
              </a:rPr>
              <a:t> 		Link-local IPv6 address of PC1 (PC2)</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onsolas" panose="020B0609020204030204" pitchFamily="49" charset="0"/>
                <a:ea typeface="Calibri" panose="020F0502020204030204" pitchFamily="34" charset="0"/>
                <a:cs typeface="Consolas" panose="020B0609020204030204" pitchFamily="49" charset="0"/>
              </a:rPr>
              <a:t>FF02:PC2</a:t>
            </a:r>
            <a:r>
              <a:rPr lang="en-US" dirty="0">
                <a:latin typeface="Calibri" panose="020F0502020204030204" pitchFamily="34" charset="0"/>
                <a:ea typeface="Calibri" panose="020F0502020204030204" pitchFamily="34" charset="0"/>
                <a:cs typeface="Calibri" panose="020F0502020204030204" pitchFamily="34" charset="0"/>
              </a:rPr>
              <a:t>						Solicited node multicast address of PC2     </a:t>
            </a:r>
            <a:endParaRPr lang="en-CA" dirty="0">
              <a:latin typeface="Calibri" panose="020F0502020204030204" pitchFamily="34" charset="0"/>
              <a:ea typeface="Calibri" panose="020F0502020204030204" pitchFamily="34" charset="0"/>
              <a:cs typeface="Calibri" panose="020F0502020204030204" pitchFamily="34" charset="0"/>
            </a:endParaRPr>
          </a:p>
        </p:txBody>
      </p:sp>
      <p:pic>
        <p:nvPicPr>
          <p:cNvPr id="37" name="Graphic 4" descr="Laptop">
            <a:extLst>
              <a:ext uri="{FF2B5EF4-FFF2-40B4-BE49-F238E27FC236}">
                <a16:creationId xmlns:a16="http://schemas.microsoft.com/office/drawing/2014/main" id="{FFC0391A-3370-D345-A59C-F3DA33391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3046" y="1962632"/>
            <a:ext cx="685800" cy="685800"/>
          </a:xfrm>
          <a:prstGeom prst="rect">
            <a:avLst/>
          </a:prstGeom>
        </p:spPr>
      </p:pic>
      <p:pic>
        <p:nvPicPr>
          <p:cNvPr id="38" name="Graphic 4" descr="Laptop">
            <a:extLst>
              <a:ext uri="{FF2B5EF4-FFF2-40B4-BE49-F238E27FC236}">
                <a16:creationId xmlns:a16="http://schemas.microsoft.com/office/drawing/2014/main" id="{307E83CA-C56E-7345-85CC-2A68F1DD7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4489" y="1962632"/>
            <a:ext cx="685800" cy="685800"/>
          </a:xfrm>
          <a:prstGeom prst="rect">
            <a:avLst/>
          </a:prstGeom>
        </p:spPr>
      </p:pic>
      <p:sp>
        <p:nvSpPr>
          <p:cNvPr id="39" name="TextBox 38">
            <a:extLst>
              <a:ext uri="{FF2B5EF4-FFF2-40B4-BE49-F238E27FC236}">
                <a16:creationId xmlns:a16="http://schemas.microsoft.com/office/drawing/2014/main" id="{A129D383-D067-4B42-A11C-4977B1752406}"/>
              </a:ext>
            </a:extLst>
          </p:cNvPr>
          <p:cNvSpPr txBox="1"/>
          <p:nvPr/>
        </p:nvSpPr>
        <p:spPr>
          <a:xfrm>
            <a:off x="2862045" y="2573423"/>
            <a:ext cx="633507" cy="369332"/>
          </a:xfrm>
          <a:prstGeom prst="rect">
            <a:avLst/>
          </a:prstGeom>
          <a:noFill/>
        </p:spPr>
        <p:txBody>
          <a:bodyPr wrap="none" rtlCol="0">
            <a:spAutoFit/>
          </a:bodyPr>
          <a:lstStyle/>
          <a:p>
            <a:r>
              <a:rPr lang="en-US" dirty="0"/>
              <a:t>PC1</a:t>
            </a:r>
          </a:p>
        </p:txBody>
      </p:sp>
      <p:sp>
        <p:nvSpPr>
          <p:cNvPr id="40" name="TextBox 39">
            <a:extLst>
              <a:ext uri="{FF2B5EF4-FFF2-40B4-BE49-F238E27FC236}">
                <a16:creationId xmlns:a16="http://schemas.microsoft.com/office/drawing/2014/main" id="{FD0565B0-0360-EE4C-9508-4D7050142998}"/>
              </a:ext>
            </a:extLst>
          </p:cNvPr>
          <p:cNvSpPr txBox="1"/>
          <p:nvPr/>
        </p:nvSpPr>
        <p:spPr>
          <a:xfrm>
            <a:off x="6243487" y="2598517"/>
            <a:ext cx="633507" cy="369332"/>
          </a:xfrm>
          <a:prstGeom prst="rect">
            <a:avLst/>
          </a:prstGeom>
          <a:noFill/>
        </p:spPr>
        <p:txBody>
          <a:bodyPr wrap="none" rtlCol="0">
            <a:spAutoFit/>
          </a:bodyPr>
          <a:lstStyle/>
          <a:p>
            <a:r>
              <a:rPr lang="en-US" dirty="0"/>
              <a:t>PC2</a:t>
            </a:r>
          </a:p>
        </p:txBody>
      </p:sp>
      <p:cxnSp>
        <p:nvCxnSpPr>
          <p:cNvPr id="42" name="Straight Connector 41">
            <a:extLst>
              <a:ext uri="{FF2B5EF4-FFF2-40B4-BE49-F238E27FC236}">
                <a16:creationId xmlns:a16="http://schemas.microsoft.com/office/drawing/2014/main" id="{60EC34A4-BC8C-814B-8004-29F03B418B18}"/>
              </a:ext>
            </a:extLst>
          </p:cNvPr>
          <p:cNvCxnSpPr/>
          <p:nvPr/>
        </p:nvCxnSpPr>
        <p:spPr>
          <a:xfrm>
            <a:off x="3455720" y="2309009"/>
            <a:ext cx="2547257" cy="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42FC2C5-A44C-1A4E-880B-46C04EEFB9AE}"/>
              </a:ext>
            </a:extLst>
          </p:cNvPr>
          <p:cNvSpPr/>
          <p:nvPr/>
        </p:nvSpPr>
        <p:spPr>
          <a:xfrm>
            <a:off x="3353003" y="2015388"/>
            <a:ext cx="1274708" cy="369332"/>
          </a:xfrm>
          <a:prstGeom prst="rect">
            <a:avLst/>
          </a:prstGeom>
        </p:spPr>
        <p:txBody>
          <a:bodyPr wrap="none">
            <a:spAutoFit/>
          </a:bodyPr>
          <a:lstStyle/>
          <a:p>
            <a:r>
              <a:rPr lang="en-US" dirty="0"/>
              <a:t>2606::PC1</a:t>
            </a:r>
          </a:p>
        </p:txBody>
      </p:sp>
      <p:sp>
        <p:nvSpPr>
          <p:cNvPr id="44" name="Rectangle 43">
            <a:extLst>
              <a:ext uri="{FF2B5EF4-FFF2-40B4-BE49-F238E27FC236}">
                <a16:creationId xmlns:a16="http://schemas.microsoft.com/office/drawing/2014/main" id="{494E6615-3FFE-2346-950B-0F3CB281338A}"/>
              </a:ext>
            </a:extLst>
          </p:cNvPr>
          <p:cNvSpPr/>
          <p:nvPr/>
        </p:nvSpPr>
        <p:spPr>
          <a:xfrm>
            <a:off x="5186257" y="2015388"/>
            <a:ext cx="1274708" cy="369332"/>
          </a:xfrm>
          <a:prstGeom prst="rect">
            <a:avLst/>
          </a:prstGeom>
        </p:spPr>
        <p:txBody>
          <a:bodyPr wrap="none">
            <a:spAutoFit/>
          </a:bodyPr>
          <a:lstStyle/>
          <a:p>
            <a:r>
              <a:rPr lang="en-US" dirty="0"/>
              <a:t>2606::PC2</a:t>
            </a:r>
          </a:p>
        </p:txBody>
      </p:sp>
      <p:pic>
        <p:nvPicPr>
          <p:cNvPr id="15" name="Picture 14" descr="underline_base">
            <a:extLst>
              <a:ext uri="{FF2B5EF4-FFF2-40B4-BE49-F238E27FC236}">
                <a16:creationId xmlns:a16="http://schemas.microsoft.com/office/drawing/2014/main" id="{FA5B8240-25DC-D744-827F-280753256B4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644" y="863804"/>
            <a:ext cx="3031706" cy="155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6373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584B-DD67-1A43-AA63-8D79C298B5A2}"/>
              </a:ext>
            </a:extLst>
          </p:cNvPr>
          <p:cNvSpPr>
            <a:spLocks noGrp="1"/>
          </p:cNvSpPr>
          <p:nvPr>
            <p:ph type="title"/>
          </p:nvPr>
        </p:nvSpPr>
        <p:spPr>
          <a:xfrm>
            <a:off x="180703" y="124097"/>
            <a:ext cx="3476897" cy="620486"/>
          </a:xfrm>
        </p:spPr>
        <p:txBody>
          <a:bodyPr/>
          <a:lstStyle/>
          <a:p>
            <a:r>
              <a:rPr lang="en-US" dirty="0"/>
              <a:t>NDP Example</a:t>
            </a:r>
          </a:p>
        </p:txBody>
      </p:sp>
      <p:sp>
        <p:nvSpPr>
          <p:cNvPr id="4" name="Slide Number Placeholder 3">
            <a:extLst>
              <a:ext uri="{FF2B5EF4-FFF2-40B4-BE49-F238E27FC236}">
                <a16:creationId xmlns:a16="http://schemas.microsoft.com/office/drawing/2014/main" id="{BDA4CF8A-8DD3-A24A-AC25-AB2C2586A051}"/>
              </a:ext>
            </a:extLst>
          </p:cNvPr>
          <p:cNvSpPr>
            <a:spLocks noGrp="1"/>
          </p:cNvSpPr>
          <p:nvPr>
            <p:ph type="sldNum" sz="quarter" idx="12"/>
          </p:nvPr>
        </p:nvSpPr>
        <p:spPr>
          <a:xfrm>
            <a:off x="6457950" y="4404341"/>
            <a:ext cx="2057400" cy="273844"/>
          </a:xfrm>
        </p:spPr>
        <p:txBody>
          <a:bodyPr/>
          <a:lstStyle/>
          <a:p>
            <a:fld id="{6DDFBD2C-A080-5A4B-B075-F8D248F9258F}" type="slidenum">
              <a:rPr lang="en-US" smtClean="0"/>
              <a:t>92</a:t>
            </a:fld>
            <a:endParaRPr lang="en-US"/>
          </a:p>
        </p:txBody>
      </p:sp>
      <p:cxnSp>
        <p:nvCxnSpPr>
          <p:cNvPr id="6" name="Straight Arrow Connector 5">
            <a:extLst>
              <a:ext uri="{FF2B5EF4-FFF2-40B4-BE49-F238E27FC236}">
                <a16:creationId xmlns:a16="http://schemas.microsoft.com/office/drawing/2014/main" id="{3155AF7D-87BA-F448-8885-E55E2B486AEF}"/>
              </a:ext>
            </a:extLst>
          </p:cNvPr>
          <p:cNvCxnSpPr/>
          <p:nvPr/>
        </p:nvCxnSpPr>
        <p:spPr>
          <a:xfrm>
            <a:off x="2263140" y="2460288"/>
            <a:ext cx="0" cy="3257550"/>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1A70EC6-5C18-FB45-8658-487D81D9CF00}"/>
              </a:ext>
            </a:extLst>
          </p:cNvPr>
          <p:cNvCxnSpPr/>
          <p:nvPr/>
        </p:nvCxnSpPr>
        <p:spPr>
          <a:xfrm>
            <a:off x="5600700" y="2448858"/>
            <a:ext cx="0" cy="3257550"/>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EED07F-48EE-D848-AA21-714979E1CCF7}"/>
              </a:ext>
            </a:extLst>
          </p:cNvPr>
          <p:cNvSpPr txBox="1"/>
          <p:nvPr/>
        </p:nvSpPr>
        <p:spPr>
          <a:xfrm>
            <a:off x="2062449" y="2151381"/>
            <a:ext cx="633507" cy="369332"/>
          </a:xfrm>
          <a:prstGeom prst="rect">
            <a:avLst/>
          </a:prstGeom>
          <a:noFill/>
        </p:spPr>
        <p:txBody>
          <a:bodyPr wrap="none" rtlCol="0">
            <a:spAutoFit/>
          </a:bodyPr>
          <a:lstStyle/>
          <a:p>
            <a:r>
              <a:rPr lang="en-US" dirty="0"/>
              <a:t>PC1</a:t>
            </a:r>
          </a:p>
        </p:txBody>
      </p:sp>
      <p:sp>
        <p:nvSpPr>
          <p:cNvPr id="11" name="TextBox 10">
            <a:extLst>
              <a:ext uri="{FF2B5EF4-FFF2-40B4-BE49-F238E27FC236}">
                <a16:creationId xmlns:a16="http://schemas.microsoft.com/office/drawing/2014/main" id="{F6860C6C-A7DA-0A45-87D2-5D8AA710AF71}"/>
              </a:ext>
            </a:extLst>
          </p:cNvPr>
          <p:cNvSpPr txBox="1"/>
          <p:nvPr/>
        </p:nvSpPr>
        <p:spPr>
          <a:xfrm>
            <a:off x="5405350" y="2102982"/>
            <a:ext cx="633507" cy="369332"/>
          </a:xfrm>
          <a:prstGeom prst="rect">
            <a:avLst/>
          </a:prstGeom>
          <a:noFill/>
        </p:spPr>
        <p:txBody>
          <a:bodyPr wrap="none" rtlCol="0">
            <a:spAutoFit/>
          </a:bodyPr>
          <a:lstStyle/>
          <a:p>
            <a:r>
              <a:rPr lang="en-US" dirty="0"/>
              <a:t>PC2</a:t>
            </a:r>
          </a:p>
        </p:txBody>
      </p:sp>
      <p:sp>
        <p:nvSpPr>
          <p:cNvPr id="12" name="Rectangle 11">
            <a:extLst>
              <a:ext uri="{FF2B5EF4-FFF2-40B4-BE49-F238E27FC236}">
                <a16:creationId xmlns:a16="http://schemas.microsoft.com/office/drawing/2014/main" id="{C5156F7C-1358-9940-AEA1-082B0F81C543}"/>
              </a:ext>
            </a:extLst>
          </p:cNvPr>
          <p:cNvSpPr/>
          <p:nvPr/>
        </p:nvSpPr>
        <p:spPr>
          <a:xfrm>
            <a:off x="3691890" y="158734"/>
            <a:ext cx="5269230" cy="1857368"/>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alibri" panose="020F0502020204030204" pitchFamily="34" charset="0"/>
                <a:ea typeface="Calibri" panose="020F0502020204030204" pitchFamily="34" charset="0"/>
                <a:cs typeface="Calibri" panose="020F0502020204030204" pitchFamily="34" charset="0"/>
              </a:rPr>
              <a:t>2606::PC1 (2606::PC2)  : Configured IPv6 address of PC1 (PC2)</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FE80::PC1 (FE80::PC2)  : Link-local IPv6 address of PC1 (PC2)</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FF02:PC2:		Solicited node multicast address for address of PC2.      </a:t>
            </a:r>
            <a:endParaRPr lang="en-CA" dirty="0">
              <a:latin typeface="Calibri" panose="020F0502020204030204" pitchFamily="34" charset="0"/>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B2DB7652-59A1-E741-9159-2D5203162EFB}"/>
              </a:ext>
            </a:extLst>
          </p:cNvPr>
          <p:cNvGrpSpPr/>
          <p:nvPr/>
        </p:nvGrpSpPr>
        <p:grpSpPr>
          <a:xfrm>
            <a:off x="6162701" y="2201853"/>
            <a:ext cx="2404752" cy="647816"/>
            <a:chOff x="8182100" y="3501242"/>
            <a:chExt cx="3206336" cy="863755"/>
          </a:xfrm>
        </p:grpSpPr>
        <p:sp>
          <p:nvSpPr>
            <p:cNvPr id="15" name="TextBox 14">
              <a:extLst>
                <a:ext uri="{FF2B5EF4-FFF2-40B4-BE49-F238E27FC236}">
                  <a16:creationId xmlns:a16="http://schemas.microsoft.com/office/drawing/2014/main" id="{F5EE2BFE-2410-6744-9930-9FC1117D2CC5}"/>
                </a:ext>
              </a:extLst>
            </p:cNvPr>
            <p:cNvSpPr txBox="1"/>
            <p:nvPr/>
          </p:nvSpPr>
          <p:spPr>
            <a:xfrm>
              <a:off x="8182100" y="3503222"/>
              <a:ext cx="1496291" cy="861775"/>
            </a:xfrm>
            <a:prstGeom prst="rect">
              <a:avLst/>
            </a:prstGeom>
            <a:noFill/>
            <a:ln>
              <a:noFill/>
            </a:ln>
          </p:spPr>
          <p:txBody>
            <a:bodyPr wrap="square" rtlCol="0">
              <a:spAutoFit/>
            </a:bodyPr>
            <a:lstStyle/>
            <a:p>
              <a:r>
                <a:rPr lang="en-US" dirty="0"/>
                <a:t>Source IPv6</a:t>
              </a:r>
            </a:p>
          </p:txBody>
        </p:sp>
        <p:sp>
          <p:nvSpPr>
            <p:cNvPr id="16" name="TextBox 15">
              <a:extLst>
                <a:ext uri="{FF2B5EF4-FFF2-40B4-BE49-F238E27FC236}">
                  <a16:creationId xmlns:a16="http://schemas.microsoft.com/office/drawing/2014/main" id="{4F19DCB1-4718-AC4A-AA5F-8ABD972744D5}"/>
                </a:ext>
              </a:extLst>
            </p:cNvPr>
            <p:cNvSpPr txBox="1"/>
            <p:nvPr/>
          </p:nvSpPr>
          <p:spPr>
            <a:xfrm>
              <a:off x="9676411" y="3501242"/>
              <a:ext cx="1712025" cy="861775"/>
            </a:xfrm>
            <a:prstGeom prst="rect">
              <a:avLst/>
            </a:prstGeom>
            <a:noFill/>
            <a:ln>
              <a:noFill/>
            </a:ln>
          </p:spPr>
          <p:txBody>
            <a:bodyPr wrap="square" rtlCol="0">
              <a:spAutoFit/>
            </a:bodyPr>
            <a:lstStyle/>
            <a:p>
              <a:r>
                <a:rPr lang="en-US" dirty="0"/>
                <a:t>Destination IPv6</a:t>
              </a:r>
            </a:p>
          </p:txBody>
        </p:sp>
      </p:grpSp>
      <p:grpSp>
        <p:nvGrpSpPr>
          <p:cNvPr id="3" name="Group 2">
            <a:extLst>
              <a:ext uri="{FF2B5EF4-FFF2-40B4-BE49-F238E27FC236}">
                <a16:creationId xmlns:a16="http://schemas.microsoft.com/office/drawing/2014/main" id="{4786B2A2-DB79-294A-8DC7-D19CDDA8BA5D}"/>
              </a:ext>
            </a:extLst>
          </p:cNvPr>
          <p:cNvGrpSpPr/>
          <p:nvPr/>
        </p:nvGrpSpPr>
        <p:grpSpPr>
          <a:xfrm>
            <a:off x="2286000" y="2700321"/>
            <a:ext cx="6100949" cy="366117"/>
            <a:chOff x="3048000" y="2457424"/>
            <a:chExt cx="8134598" cy="488156"/>
          </a:xfrm>
        </p:grpSpPr>
        <p:cxnSp>
          <p:nvCxnSpPr>
            <p:cNvPr id="9" name="Straight Arrow Connector 8">
              <a:extLst>
                <a:ext uri="{FF2B5EF4-FFF2-40B4-BE49-F238E27FC236}">
                  <a16:creationId xmlns:a16="http://schemas.microsoft.com/office/drawing/2014/main" id="{C52B02BE-D075-6949-B1D5-499591DB67DD}"/>
                </a:ext>
              </a:extLst>
            </p:cNvPr>
            <p:cNvCxnSpPr/>
            <p:nvPr/>
          </p:nvCxnSpPr>
          <p:spPr>
            <a:xfrm>
              <a:off x="3048000" y="2457424"/>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3" name="Rectangle 4">
              <a:extLst>
                <a:ext uri="{FF2B5EF4-FFF2-40B4-BE49-F238E27FC236}">
                  <a16:creationId xmlns:a16="http://schemas.microsoft.com/office/drawing/2014/main" id="{1D070A37-C29B-8640-8D1B-D4EF6F11C5B7}"/>
                </a:ext>
              </a:extLst>
            </p:cNvPr>
            <p:cNvSpPr>
              <a:spLocks noChangeArrowheads="1"/>
            </p:cNvSpPr>
            <p:nvPr/>
          </p:nvSpPr>
          <p:spPr bwMode="auto">
            <a:xfrm rot="240000">
              <a:off x="3489593" y="2477403"/>
              <a:ext cx="2961386" cy="280160"/>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b="1" dirty="0">
                  <a:latin typeface="+mj-lt"/>
                  <a:cs typeface="Consolas" panose="020B0609020204030204" pitchFamily="49" charset="0"/>
                </a:rPr>
                <a:t>Neighbor Solicitation for 2606::PC2</a:t>
              </a:r>
              <a:endParaRPr lang="en-US" sz="1050" b="1" dirty="0">
                <a:latin typeface="+mj-lt"/>
                <a:ea typeface="ＭＳ Ｐゴシック" pitchFamily="-108" charset="-128"/>
                <a:cs typeface="Consolas" panose="020B0609020204030204" pitchFamily="49" charset="0"/>
              </a:endParaRPr>
            </a:p>
          </p:txBody>
        </p:sp>
        <p:grpSp>
          <p:nvGrpSpPr>
            <p:cNvPr id="20" name="Group 19">
              <a:extLst>
                <a:ext uri="{FF2B5EF4-FFF2-40B4-BE49-F238E27FC236}">
                  <a16:creationId xmlns:a16="http://schemas.microsoft.com/office/drawing/2014/main" id="{3DBD4A68-D031-7549-B334-08D1E6A18C74}"/>
                </a:ext>
              </a:extLst>
            </p:cNvPr>
            <p:cNvGrpSpPr/>
            <p:nvPr/>
          </p:nvGrpSpPr>
          <p:grpSpPr>
            <a:xfrm>
              <a:off x="8191996" y="2572994"/>
              <a:ext cx="2990602" cy="372586"/>
              <a:chOff x="8182100" y="3501242"/>
              <a:chExt cx="2990602" cy="226946"/>
            </a:xfrm>
          </p:grpSpPr>
          <p:sp>
            <p:nvSpPr>
              <p:cNvPr id="21" name="TextBox 20">
                <a:extLst>
                  <a:ext uri="{FF2B5EF4-FFF2-40B4-BE49-F238E27FC236}">
                    <a16:creationId xmlns:a16="http://schemas.microsoft.com/office/drawing/2014/main" id="{D38E9C4F-CA90-2D4E-B056-EE5B83342EAF}"/>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2606::PC1</a:t>
                </a:r>
              </a:p>
            </p:txBody>
          </p:sp>
          <p:sp>
            <p:nvSpPr>
              <p:cNvPr id="22" name="TextBox 21">
                <a:extLst>
                  <a:ext uri="{FF2B5EF4-FFF2-40B4-BE49-F238E27FC236}">
                    <a16:creationId xmlns:a16="http://schemas.microsoft.com/office/drawing/2014/main" id="{36E2494F-2855-B446-B076-F168F00E84DA}"/>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FF02::PC2</a:t>
                </a:r>
              </a:p>
            </p:txBody>
          </p:sp>
        </p:grpSp>
      </p:grpSp>
      <p:grpSp>
        <p:nvGrpSpPr>
          <p:cNvPr id="5" name="Group 4">
            <a:extLst>
              <a:ext uri="{FF2B5EF4-FFF2-40B4-BE49-F238E27FC236}">
                <a16:creationId xmlns:a16="http://schemas.microsoft.com/office/drawing/2014/main" id="{79DB0189-56BE-9548-8D73-EE12A5CF81D6}"/>
              </a:ext>
            </a:extLst>
          </p:cNvPr>
          <p:cNvGrpSpPr/>
          <p:nvPr/>
        </p:nvGrpSpPr>
        <p:grpSpPr>
          <a:xfrm>
            <a:off x="2276475" y="3034898"/>
            <a:ext cx="6108989" cy="311141"/>
            <a:chOff x="3035299" y="2903531"/>
            <a:chExt cx="8145319" cy="414854"/>
          </a:xfrm>
        </p:grpSpPr>
        <p:cxnSp>
          <p:nvCxnSpPr>
            <p:cNvPr id="23" name="Straight Arrow Connector 22">
              <a:extLst>
                <a:ext uri="{FF2B5EF4-FFF2-40B4-BE49-F238E27FC236}">
                  <a16:creationId xmlns:a16="http://schemas.microsoft.com/office/drawing/2014/main" id="{F6969755-6797-CD43-9BCE-D330E774BEE6}"/>
                </a:ext>
              </a:extLst>
            </p:cNvPr>
            <p:cNvCxnSpPr>
              <a:cxnSpLocks/>
            </p:cNvCxnSpPr>
            <p:nvPr/>
          </p:nvCxnSpPr>
          <p:spPr>
            <a:xfrm flipV="1">
              <a:off x="3035299" y="3013585"/>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DBA2449-9605-5D43-9812-D9EA1C43D0E6}"/>
                </a:ext>
              </a:extLst>
            </p:cNvPr>
            <p:cNvGrpSpPr/>
            <p:nvPr/>
          </p:nvGrpSpPr>
          <p:grpSpPr>
            <a:xfrm>
              <a:off x="8190016" y="2903531"/>
              <a:ext cx="2990602" cy="372586"/>
              <a:chOff x="8182100" y="3501242"/>
              <a:chExt cx="2990602" cy="226946"/>
            </a:xfrm>
          </p:grpSpPr>
          <p:sp>
            <p:nvSpPr>
              <p:cNvPr id="29" name="TextBox 28">
                <a:extLst>
                  <a:ext uri="{FF2B5EF4-FFF2-40B4-BE49-F238E27FC236}">
                    <a16:creationId xmlns:a16="http://schemas.microsoft.com/office/drawing/2014/main" id="{D34CB1A2-0314-7048-B3A0-1551899DBA3A}"/>
                  </a:ext>
                </a:extLst>
              </p:cNvPr>
              <p:cNvSpPr txBox="1"/>
              <p:nvPr/>
            </p:nvSpPr>
            <p:spPr>
              <a:xfrm>
                <a:off x="8182100" y="3503224"/>
                <a:ext cx="1496291" cy="224964"/>
              </a:xfrm>
              <a:prstGeom prst="rect">
                <a:avLst/>
              </a:prstGeom>
              <a:noFill/>
              <a:ln>
                <a:noFill/>
              </a:ln>
            </p:spPr>
            <p:txBody>
              <a:bodyPr wrap="square" rtlCol="0">
                <a:spAutoFit/>
              </a:bodyPr>
              <a:lstStyle/>
              <a:p>
                <a:r>
                  <a:rPr lang="en-US" sz="1200" dirty="0"/>
                  <a:t>2606::PC2</a:t>
                </a:r>
              </a:p>
            </p:txBody>
          </p:sp>
          <p:sp>
            <p:nvSpPr>
              <p:cNvPr id="30" name="TextBox 29">
                <a:extLst>
                  <a:ext uri="{FF2B5EF4-FFF2-40B4-BE49-F238E27FC236}">
                    <a16:creationId xmlns:a16="http://schemas.microsoft.com/office/drawing/2014/main" id="{F337D41E-6ED8-1844-8A4C-7F2233DBBF87}"/>
                  </a:ext>
                </a:extLst>
              </p:cNvPr>
              <p:cNvSpPr txBox="1"/>
              <p:nvPr/>
            </p:nvSpPr>
            <p:spPr>
              <a:xfrm>
                <a:off x="9676411" y="3501242"/>
                <a:ext cx="1496291" cy="224964"/>
              </a:xfrm>
              <a:prstGeom prst="rect">
                <a:avLst/>
              </a:prstGeom>
              <a:noFill/>
              <a:ln>
                <a:noFill/>
              </a:ln>
            </p:spPr>
            <p:txBody>
              <a:bodyPr wrap="square" rtlCol="0">
                <a:spAutoFit/>
              </a:bodyPr>
              <a:lstStyle/>
              <a:p>
                <a:r>
                  <a:rPr lang="en-US" sz="1200" dirty="0"/>
                  <a:t>2606::PC1</a:t>
                </a:r>
              </a:p>
            </p:txBody>
          </p:sp>
        </p:grpSp>
        <p:sp>
          <p:nvSpPr>
            <p:cNvPr id="59" name="Rectangle 4">
              <a:extLst>
                <a:ext uri="{FF2B5EF4-FFF2-40B4-BE49-F238E27FC236}">
                  <a16:creationId xmlns:a16="http://schemas.microsoft.com/office/drawing/2014/main" id="{4C5FC21E-3FAF-CC45-9072-A517CB3118F9}"/>
                </a:ext>
              </a:extLst>
            </p:cNvPr>
            <p:cNvSpPr>
              <a:spLocks noChangeArrowheads="1"/>
            </p:cNvSpPr>
            <p:nvPr/>
          </p:nvSpPr>
          <p:spPr bwMode="auto">
            <a:xfrm rot="21360000">
              <a:off x="3505318" y="3049608"/>
              <a:ext cx="3062851" cy="264178"/>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2606::PC2</a:t>
              </a:r>
              <a:endParaRPr lang="en-US" sz="1050" dirty="0">
                <a:ea typeface="ＭＳ Ｐゴシック" pitchFamily="-108" charset="-128"/>
                <a:cs typeface="Consolas" panose="020B0609020204030204" pitchFamily="49" charset="0"/>
              </a:endParaRPr>
            </a:p>
          </p:txBody>
        </p:sp>
      </p:grpSp>
      <p:grpSp>
        <p:nvGrpSpPr>
          <p:cNvPr id="8" name="Group 7">
            <a:extLst>
              <a:ext uri="{FF2B5EF4-FFF2-40B4-BE49-F238E27FC236}">
                <a16:creationId xmlns:a16="http://schemas.microsoft.com/office/drawing/2014/main" id="{513FAA3E-5EB2-CE4E-9A64-39576A2A4079}"/>
              </a:ext>
            </a:extLst>
          </p:cNvPr>
          <p:cNvGrpSpPr/>
          <p:nvPr/>
        </p:nvGrpSpPr>
        <p:grpSpPr>
          <a:xfrm>
            <a:off x="2276476" y="3291700"/>
            <a:ext cx="6107507" cy="337862"/>
            <a:chOff x="3035301" y="3245933"/>
            <a:chExt cx="8143342" cy="450482"/>
          </a:xfrm>
        </p:grpSpPr>
        <p:grpSp>
          <p:nvGrpSpPr>
            <p:cNvPr id="33" name="Group 32">
              <a:extLst>
                <a:ext uri="{FF2B5EF4-FFF2-40B4-BE49-F238E27FC236}">
                  <a16:creationId xmlns:a16="http://schemas.microsoft.com/office/drawing/2014/main" id="{94AF1530-1E07-AB46-84AF-DA3729839E3D}"/>
                </a:ext>
              </a:extLst>
            </p:cNvPr>
            <p:cNvGrpSpPr/>
            <p:nvPr/>
          </p:nvGrpSpPr>
          <p:grpSpPr>
            <a:xfrm>
              <a:off x="8188041" y="3245933"/>
              <a:ext cx="2990602" cy="372586"/>
              <a:chOff x="8182100" y="3501242"/>
              <a:chExt cx="2990602" cy="226946"/>
            </a:xfrm>
          </p:grpSpPr>
          <p:sp>
            <p:nvSpPr>
              <p:cNvPr id="34" name="TextBox 33">
                <a:extLst>
                  <a:ext uri="{FF2B5EF4-FFF2-40B4-BE49-F238E27FC236}">
                    <a16:creationId xmlns:a16="http://schemas.microsoft.com/office/drawing/2014/main" id="{93FC71B1-F932-CB4B-858B-9937CD69F6C7}"/>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FE80::PC2</a:t>
                </a:r>
              </a:p>
            </p:txBody>
          </p:sp>
          <p:sp>
            <p:nvSpPr>
              <p:cNvPr id="35" name="TextBox 34">
                <a:extLst>
                  <a:ext uri="{FF2B5EF4-FFF2-40B4-BE49-F238E27FC236}">
                    <a16:creationId xmlns:a16="http://schemas.microsoft.com/office/drawing/2014/main" id="{B8A70CC0-F0A9-8645-8D43-B6F4ED2D26FC}"/>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2606::PC1</a:t>
                </a:r>
              </a:p>
            </p:txBody>
          </p:sp>
        </p:grpSp>
        <p:cxnSp>
          <p:nvCxnSpPr>
            <p:cNvPr id="60" name="Straight Arrow Connector 59">
              <a:extLst>
                <a:ext uri="{FF2B5EF4-FFF2-40B4-BE49-F238E27FC236}">
                  <a16:creationId xmlns:a16="http://schemas.microsoft.com/office/drawing/2014/main" id="{BDF9B632-B1C4-4E4C-8C49-5926988A73A1}"/>
                </a:ext>
              </a:extLst>
            </p:cNvPr>
            <p:cNvCxnSpPr>
              <a:cxnSpLocks/>
            </p:cNvCxnSpPr>
            <p:nvPr/>
          </p:nvCxnSpPr>
          <p:spPr>
            <a:xfrm flipV="1">
              <a:off x="3035301" y="3391615"/>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Rectangle 4">
              <a:extLst>
                <a:ext uri="{FF2B5EF4-FFF2-40B4-BE49-F238E27FC236}">
                  <a16:creationId xmlns:a16="http://schemas.microsoft.com/office/drawing/2014/main" id="{B9E3F6DF-404C-1147-BC44-5E27B338695A}"/>
                </a:ext>
              </a:extLst>
            </p:cNvPr>
            <p:cNvSpPr>
              <a:spLocks noChangeArrowheads="1"/>
            </p:cNvSpPr>
            <p:nvPr/>
          </p:nvSpPr>
          <p:spPr bwMode="auto">
            <a:xfrm rot="21360000">
              <a:off x="3668632" y="3414894"/>
              <a:ext cx="3100973" cy="270637"/>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2606::PC1</a:t>
              </a:r>
              <a:endParaRPr lang="en-US" sz="1050" dirty="0">
                <a:ea typeface="ＭＳ Ｐゴシック" pitchFamily="-108" charset="-128"/>
                <a:cs typeface="Consolas" panose="020B0609020204030204" pitchFamily="49" charset="0"/>
              </a:endParaRPr>
            </a:p>
          </p:txBody>
        </p:sp>
      </p:grpSp>
      <p:grpSp>
        <p:nvGrpSpPr>
          <p:cNvPr id="14" name="Group 13">
            <a:extLst>
              <a:ext uri="{FF2B5EF4-FFF2-40B4-BE49-F238E27FC236}">
                <a16:creationId xmlns:a16="http://schemas.microsoft.com/office/drawing/2014/main" id="{DD0624EE-75D7-C548-BE00-890823BBB047}"/>
              </a:ext>
            </a:extLst>
          </p:cNvPr>
          <p:cNvGrpSpPr/>
          <p:nvPr/>
        </p:nvGrpSpPr>
        <p:grpSpPr>
          <a:xfrm>
            <a:off x="2276475" y="3821052"/>
            <a:ext cx="6091180" cy="362901"/>
            <a:chOff x="3035300" y="3951735"/>
            <a:chExt cx="8121573" cy="483867"/>
          </a:xfrm>
        </p:grpSpPr>
        <p:grpSp>
          <p:nvGrpSpPr>
            <p:cNvPr id="37" name="Group 36">
              <a:extLst>
                <a:ext uri="{FF2B5EF4-FFF2-40B4-BE49-F238E27FC236}">
                  <a16:creationId xmlns:a16="http://schemas.microsoft.com/office/drawing/2014/main" id="{9CE83351-42CE-A849-986A-FCE8671F910A}"/>
                </a:ext>
              </a:extLst>
            </p:cNvPr>
            <p:cNvGrpSpPr/>
            <p:nvPr/>
          </p:nvGrpSpPr>
          <p:grpSpPr>
            <a:xfrm>
              <a:off x="8166271" y="4063016"/>
              <a:ext cx="2990602" cy="372586"/>
              <a:chOff x="8182100" y="3501242"/>
              <a:chExt cx="2990602" cy="226946"/>
            </a:xfrm>
          </p:grpSpPr>
          <p:sp>
            <p:nvSpPr>
              <p:cNvPr id="38" name="TextBox 37">
                <a:extLst>
                  <a:ext uri="{FF2B5EF4-FFF2-40B4-BE49-F238E27FC236}">
                    <a16:creationId xmlns:a16="http://schemas.microsoft.com/office/drawing/2014/main" id="{8B8D65D7-57E0-F249-AE29-1DA0F933E40E}"/>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2606::PC1</a:t>
                </a:r>
              </a:p>
            </p:txBody>
          </p:sp>
          <p:sp>
            <p:nvSpPr>
              <p:cNvPr id="39" name="TextBox 38">
                <a:extLst>
                  <a:ext uri="{FF2B5EF4-FFF2-40B4-BE49-F238E27FC236}">
                    <a16:creationId xmlns:a16="http://schemas.microsoft.com/office/drawing/2014/main" id="{F40AEC6B-1DAC-3849-B773-3CD56E3D57AA}"/>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cxnSp>
          <p:nvCxnSpPr>
            <p:cNvPr id="62" name="Straight Arrow Connector 61">
              <a:extLst>
                <a:ext uri="{FF2B5EF4-FFF2-40B4-BE49-F238E27FC236}">
                  <a16:creationId xmlns:a16="http://schemas.microsoft.com/office/drawing/2014/main" id="{E8D4341D-898A-3744-9BC8-D3D2CA8D449A}"/>
                </a:ext>
              </a:extLst>
            </p:cNvPr>
            <p:cNvCxnSpPr/>
            <p:nvPr/>
          </p:nvCxnSpPr>
          <p:spPr>
            <a:xfrm>
              <a:off x="3035300" y="3951735"/>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3" name="Rectangle 4">
              <a:extLst>
                <a:ext uri="{FF2B5EF4-FFF2-40B4-BE49-F238E27FC236}">
                  <a16:creationId xmlns:a16="http://schemas.microsoft.com/office/drawing/2014/main" id="{0826B3FB-F83A-D447-A7CF-2C43C30694AE}"/>
                </a:ext>
              </a:extLst>
            </p:cNvPr>
            <p:cNvSpPr>
              <a:spLocks noChangeArrowheads="1"/>
            </p:cNvSpPr>
            <p:nvPr/>
          </p:nvSpPr>
          <p:spPr bwMode="auto">
            <a:xfrm rot="240000">
              <a:off x="3667536" y="3995507"/>
              <a:ext cx="3173348" cy="272378"/>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2606::PC1</a:t>
              </a:r>
              <a:endParaRPr lang="en-US" sz="1050" dirty="0">
                <a:ea typeface="ＭＳ Ｐゴシック" pitchFamily="-108" charset="-128"/>
                <a:cs typeface="Consolas" panose="020B0609020204030204" pitchFamily="49" charset="0"/>
              </a:endParaRPr>
            </a:p>
          </p:txBody>
        </p:sp>
      </p:grpSp>
      <p:grpSp>
        <p:nvGrpSpPr>
          <p:cNvPr id="17" name="Group 16">
            <a:extLst>
              <a:ext uri="{FF2B5EF4-FFF2-40B4-BE49-F238E27FC236}">
                <a16:creationId xmlns:a16="http://schemas.microsoft.com/office/drawing/2014/main" id="{80DFDB07-46F7-3E4C-8ECE-E67BEF2C62F3}"/>
              </a:ext>
            </a:extLst>
          </p:cNvPr>
          <p:cNvGrpSpPr/>
          <p:nvPr/>
        </p:nvGrpSpPr>
        <p:grpSpPr>
          <a:xfrm>
            <a:off x="2276475" y="4100442"/>
            <a:ext cx="6089696" cy="370406"/>
            <a:chOff x="3035300" y="4324253"/>
            <a:chExt cx="8119594" cy="493874"/>
          </a:xfrm>
        </p:grpSpPr>
        <p:cxnSp>
          <p:nvCxnSpPr>
            <p:cNvPr id="64" name="Straight Arrow Connector 63">
              <a:extLst>
                <a:ext uri="{FF2B5EF4-FFF2-40B4-BE49-F238E27FC236}">
                  <a16:creationId xmlns:a16="http://schemas.microsoft.com/office/drawing/2014/main" id="{A3C5C0BD-7A13-DA4F-9853-4739B70AA26A}"/>
                </a:ext>
              </a:extLst>
            </p:cNvPr>
            <p:cNvCxnSpPr/>
            <p:nvPr/>
          </p:nvCxnSpPr>
          <p:spPr>
            <a:xfrm>
              <a:off x="3035300" y="4324253"/>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5" name="Rectangle 4">
              <a:extLst>
                <a:ext uri="{FF2B5EF4-FFF2-40B4-BE49-F238E27FC236}">
                  <a16:creationId xmlns:a16="http://schemas.microsoft.com/office/drawing/2014/main" id="{CE5C7537-2CEA-754F-9F88-713592F67273}"/>
                </a:ext>
              </a:extLst>
            </p:cNvPr>
            <p:cNvSpPr>
              <a:spLocks noChangeArrowheads="1"/>
            </p:cNvSpPr>
            <p:nvPr/>
          </p:nvSpPr>
          <p:spPr bwMode="auto">
            <a:xfrm rot="240000">
              <a:off x="3668237" y="4363277"/>
              <a:ext cx="3036704" cy="257057"/>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FE80::PC2</a:t>
              </a:r>
              <a:endParaRPr lang="en-US" sz="1050" dirty="0">
                <a:ea typeface="ＭＳ Ｐゴシック" pitchFamily="-108" charset="-128"/>
                <a:cs typeface="Consolas" panose="020B0609020204030204" pitchFamily="49" charset="0"/>
              </a:endParaRPr>
            </a:p>
          </p:txBody>
        </p:sp>
        <p:grpSp>
          <p:nvGrpSpPr>
            <p:cNvPr id="66" name="Group 65">
              <a:extLst>
                <a:ext uri="{FF2B5EF4-FFF2-40B4-BE49-F238E27FC236}">
                  <a16:creationId xmlns:a16="http://schemas.microsoft.com/office/drawing/2014/main" id="{36AFEB53-600F-5042-B956-718D7B3D2EF1}"/>
                </a:ext>
              </a:extLst>
            </p:cNvPr>
            <p:cNvGrpSpPr/>
            <p:nvPr/>
          </p:nvGrpSpPr>
          <p:grpSpPr>
            <a:xfrm>
              <a:off x="8164292" y="4445541"/>
              <a:ext cx="2990602" cy="372586"/>
              <a:chOff x="8182100" y="3501242"/>
              <a:chExt cx="2990602" cy="226946"/>
            </a:xfrm>
          </p:grpSpPr>
          <p:sp>
            <p:nvSpPr>
              <p:cNvPr id="67" name="TextBox 66">
                <a:extLst>
                  <a:ext uri="{FF2B5EF4-FFF2-40B4-BE49-F238E27FC236}">
                    <a16:creationId xmlns:a16="http://schemas.microsoft.com/office/drawing/2014/main" id="{41AA343F-F5CC-4645-B7FD-0785CF7F132B}"/>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FE80::PC1</a:t>
                </a:r>
              </a:p>
            </p:txBody>
          </p:sp>
          <p:sp>
            <p:nvSpPr>
              <p:cNvPr id="68" name="TextBox 67">
                <a:extLst>
                  <a:ext uri="{FF2B5EF4-FFF2-40B4-BE49-F238E27FC236}">
                    <a16:creationId xmlns:a16="http://schemas.microsoft.com/office/drawing/2014/main" id="{C1EB9DB3-C43E-E84F-8DAA-7C80BE04E731}"/>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grpSp>
      <p:grpSp>
        <p:nvGrpSpPr>
          <p:cNvPr id="18" name="Group 17">
            <a:extLst>
              <a:ext uri="{FF2B5EF4-FFF2-40B4-BE49-F238E27FC236}">
                <a16:creationId xmlns:a16="http://schemas.microsoft.com/office/drawing/2014/main" id="{4429AE1B-42DE-EF4C-B6F0-6BB5D72EF5DC}"/>
              </a:ext>
            </a:extLst>
          </p:cNvPr>
          <p:cNvGrpSpPr/>
          <p:nvPr/>
        </p:nvGrpSpPr>
        <p:grpSpPr>
          <a:xfrm>
            <a:off x="2276476" y="4449547"/>
            <a:ext cx="6108989" cy="311141"/>
            <a:chOff x="3035300" y="4789729"/>
            <a:chExt cx="8145319" cy="414854"/>
          </a:xfrm>
        </p:grpSpPr>
        <p:cxnSp>
          <p:nvCxnSpPr>
            <p:cNvPr id="69" name="Straight Arrow Connector 68">
              <a:extLst>
                <a:ext uri="{FF2B5EF4-FFF2-40B4-BE49-F238E27FC236}">
                  <a16:creationId xmlns:a16="http://schemas.microsoft.com/office/drawing/2014/main" id="{3719EB35-317E-B34C-A043-A6C46BBD85BC}"/>
                </a:ext>
              </a:extLst>
            </p:cNvPr>
            <p:cNvCxnSpPr>
              <a:cxnSpLocks/>
            </p:cNvCxnSpPr>
            <p:nvPr/>
          </p:nvCxnSpPr>
          <p:spPr>
            <a:xfrm flipV="1">
              <a:off x="3035300" y="4899783"/>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C6A6E55-470E-E841-95C7-221DBE0A5A1B}"/>
                </a:ext>
              </a:extLst>
            </p:cNvPr>
            <p:cNvGrpSpPr/>
            <p:nvPr/>
          </p:nvGrpSpPr>
          <p:grpSpPr>
            <a:xfrm>
              <a:off x="8190017" y="4789729"/>
              <a:ext cx="2990602" cy="372586"/>
              <a:chOff x="8182100" y="3501242"/>
              <a:chExt cx="2990602" cy="226946"/>
            </a:xfrm>
          </p:grpSpPr>
          <p:sp>
            <p:nvSpPr>
              <p:cNvPr id="71" name="TextBox 70">
                <a:extLst>
                  <a:ext uri="{FF2B5EF4-FFF2-40B4-BE49-F238E27FC236}">
                    <a16:creationId xmlns:a16="http://schemas.microsoft.com/office/drawing/2014/main" id="{C85619F1-6BB2-B144-BCC3-41A0D72D0AB8}"/>
                  </a:ext>
                </a:extLst>
              </p:cNvPr>
              <p:cNvSpPr txBox="1"/>
              <p:nvPr/>
            </p:nvSpPr>
            <p:spPr>
              <a:xfrm>
                <a:off x="8182100" y="3503224"/>
                <a:ext cx="1496291" cy="224964"/>
              </a:xfrm>
              <a:prstGeom prst="rect">
                <a:avLst/>
              </a:prstGeom>
              <a:noFill/>
              <a:ln>
                <a:noFill/>
              </a:ln>
            </p:spPr>
            <p:txBody>
              <a:bodyPr wrap="square" rtlCol="0">
                <a:spAutoFit/>
              </a:bodyPr>
              <a:lstStyle/>
              <a:p>
                <a:r>
                  <a:rPr lang="en-US" sz="1200" dirty="0"/>
                  <a:t>FE80::PC2</a:t>
                </a:r>
              </a:p>
            </p:txBody>
          </p:sp>
          <p:sp>
            <p:nvSpPr>
              <p:cNvPr id="72" name="TextBox 71">
                <a:extLst>
                  <a:ext uri="{FF2B5EF4-FFF2-40B4-BE49-F238E27FC236}">
                    <a16:creationId xmlns:a16="http://schemas.microsoft.com/office/drawing/2014/main" id="{EEC0DA64-EA94-0746-8A7E-47B4182120AC}"/>
                  </a:ext>
                </a:extLst>
              </p:cNvPr>
              <p:cNvSpPr txBox="1"/>
              <p:nvPr/>
            </p:nvSpPr>
            <p:spPr>
              <a:xfrm>
                <a:off x="9676411" y="3501242"/>
                <a:ext cx="1496291" cy="224964"/>
              </a:xfrm>
              <a:prstGeom prst="rect">
                <a:avLst/>
              </a:prstGeom>
              <a:noFill/>
              <a:ln>
                <a:noFill/>
              </a:ln>
            </p:spPr>
            <p:txBody>
              <a:bodyPr wrap="square" rtlCol="0">
                <a:spAutoFit/>
              </a:bodyPr>
              <a:lstStyle/>
              <a:p>
                <a:r>
                  <a:rPr lang="en-US" sz="1200" dirty="0"/>
                  <a:t>FE80::PC1</a:t>
                </a:r>
              </a:p>
            </p:txBody>
          </p:sp>
        </p:grpSp>
        <p:sp>
          <p:nvSpPr>
            <p:cNvPr id="73" name="Rectangle 4">
              <a:extLst>
                <a:ext uri="{FF2B5EF4-FFF2-40B4-BE49-F238E27FC236}">
                  <a16:creationId xmlns:a16="http://schemas.microsoft.com/office/drawing/2014/main" id="{EF27D457-4B58-9A4D-8D81-ACAF82AC6E46}"/>
                </a:ext>
              </a:extLst>
            </p:cNvPr>
            <p:cNvSpPr>
              <a:spLocks noChangeArrowheads="1"/>
            </p:cNvSpPr>
            <p:nvPr/>
          </p:nvSpPr>
          <p:spPr bwMode="auto">
            <a:xfrm rot="21360000">
              <a:off x="3668293" y="4922442"/>
              <a:ext cx="3119065" cy="261584"/>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FE80::PC2</a:t>
              </a:r>
              <a:endParaRPr lang="en-US" sz="1050" dirty="0">
                <a:ea typeface="ＭＳ Ｐゴシック" pitchFamily="-108" charset="-128"/>
                <a:cs typeface="Consolas" panose="020B0609020204030204" pitchFamily="49" charset="0"/>
              </a:endParaRPr>
            </a:p>
          </p:txBody>
        </p:sp>
      </p:grpSp>
      <p:grpSp>
        <p:nvGrpSpPr>
          <p:cNvPr id="25" name="Group 24">
            <a:extLst>
              <a:ext uri="{FF2B5EF4-FFF2-40B4-BE49-F238E27FC236}">
                <a16:creationId xmlns:a16="http://schemas.microsoft.com/office/drawing/2014/main" id="{530F3D50-5198-AB47-A1A7-EC3A6571BF0A}"/>
              </a:ext>
            </a:extLst>
          </p:cNvPr>
          <p:cNvGrpSpPr/>
          <p:nvPr/>
        </p:nvGrpSpPr>
        <p:grpSpPr>
          <a:xfrm>
            <a:off x="2276475" y="4688534"/>
            <a:ext cx="6107507" cy="337862"/>
            <a:chOff x="3035300" y="5108379"/>
            <a:chExt cx="8143342" cy="450482"/>
          </a:xfrm>
        </p:grpSpPr>
        <p:grpSp>
          <p:nvGrpSpPr>
            <p:cNvPr id="74" name="Group 73">
              <a:extLst>
                <a:ext uri="{FF2B5EF4-FFF2-40B4-BE49-F238E27FC236}">
                  <a16:creationId xmlns:a16="http://schemas.microsoft.com/office/drawing/2014/main" id="{F1B75185-1370-E747-825A-EA0BF2C4D86E}"/>
                </a:ext>
              </a:extLst>
            </p:cNvPr>
            <p:cNvGrpSpPr/>
            <p:nvPr/>
          </p:nvGrpSpPr>
          <p:grpSpPr>
            <a:xfrm>
              <a:off x="8188040" y="5108379"/>
              <a:ext cx="2990602" cy="372586"/>
              <a:chOff x="8182100" y="3501242"/>
              <a:chExt cx="2990602" cy="226946"/>
            </a:xfrm>
          </p:grpSpPr>
          <p:sp>
            <p:nvSpPr>
              <p:cNvPr id="75" name="TextBox 74">
                <a:extLst>
                  <a:ext uri="{FF2B5EF4-FFF2-40B4-BE49-F238E27FC236}">
                    <a16:creationId xmlns:a16="http://schemas.microsoft.com/office/drawing/2014/main" id="{139A073F-1243-8447-A3BA-6DA991CA19B0}"/>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FE80::PC2</a:t>
                </a:r>
              </a:p>
            </p:txBody>
          </p:sp>
          <p:sp>
            <p:nvSpPr>
              <p:cNvPr id="76" name="TextBox 75">
                <a:extLst>
                  <a:ext uri="{FF2B5EF4-FFF2-40B4-BE49-F238E27FC236}">
                    <a16:creationId xmlns:a16="http://schemas.microsoft.com/office/drawing/2014/main" id="{9C9840BD-76CE-044C-855E-D7305018AD49}"/>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FE80::PC1</a:t>
                </a:r>
              </a:p>
            </p:txBody>
          </p:sp>
        </p:grpSp>
        <p:cxnSp>
          <p:nvCxnSpPr>
            <p:cNvPr id="77" name="Straight Arrow Connector 76">
              <a:extLst>
                <a:ext uri="{FF2B5EF4-FFF2-40B4-BE49-F238E27FC236}">
                  <a16:creationId xmlns:a16="http://schemas.microsoft.com/office/drawing/2014/main" id="{6C4896A1-68D9-E245-9030-22A80B192B5D}"/>
                </a:ext>
              </a:extLst>
            </p:cNvPr>
            <p:cNvCxnSpPr>
              <a:cxnSpLocks/>
            </p:cNvCxnSpPr>
            <p:nvPr/>
          </p:nvCxnSpPr>
          <p:spPr>
            <a:xfrm flipV="1">
              <a:off x="3035300" y="5254061"/>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8" name="Rectangle 4">
              <a:extLst>
                <a:ext uri="{FF2B5EF4-FFF2-40B4-BE49-F238E27FC236}">
                  <a16:creationId xmlns:a16="http://schemas.microsoft.com/office/drawing/2014/main" id="{8332E88F-01A2-874F-BEF9-4F1305CA4250}"/>
                </a:ext>
              </a:extLst>
            </p:cNvPr>
            <p:cNvSpPr>
              <a:spLocks noChangeArrowheads="1"/>
            </p:cNvSpPr>
            <p:nvPr/>
          </p:nvSpPr>
          <p:spPr bwMode="auto">
            <a:xfrm rot="-240000">
              <a:off x="3668629" y="5284382"/>
              <a:ext cx="2899318" cy="263512"/>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FE80::PC1</a:t>
              </a:r>
              <a:endParaRPr lang="en-US" sz="1050" dirty="0">
                <a:ea typeface="ＭＳ Ｐゴシック" pitchFamily="-108" charset="-128"/>
                <a:cs typeface="Consolas" panose="020B0609020204030204" pitchFamily="49" charset="0"/>
              </a:endParaRPr>
            </a:p>
          </p:txBody>
        </p:sp>
      </p:grpSp>
      <p:grpSp>
        <p:nvGrpSpPr>
          <p:cNvPr id="26" name="Group 25">
            <a:extLst>
              <a:ext uri="{FF2B5EF4-FFF2-40B4-BE49-F238E27FC236}">
                <a16:creationId xmlns:a16="http://schemas.microsoft.com/office/drawing/2014/main" id="{1CC854CF-E633-DF44-A54B-BD6B993C59D5}"/>
              </a:ext>
            </a:extLst>
          </p:cNvPr>
          <p:cNvGrpSpPr/>
          <p:nvPr/>
        </p:nvGrpSpPr>
        <p:grpSpPr>
          <a:xfrm>
            <a:off x="2276475" y="5262421"/>
            <a:ext cx="6091180" cy="362901"/>
            <a:chOff x="3035300" y="5873559"/>
            <a:chExt cx="8121573" cy="483867"/>
          </a:xfrm>
        </p:grpSpPr>
        <p:grpSp>
          <p:nvGrpSpPr>
            <p:cNvPr id="79" name="Group 78">
              <a:extLst>
                <a:ext uri="{FF2B5EF4-FFF2-40B4-BE49-F238E27FC236}">
                  <a16:creationId xmlns:a16="http://schemas.microsoft.com/office/drawing/2014/main" id="{C7EEB0FD-1774-5F43-BCA6-4CD77695F127}"/>
                </a:ext>
              </a:extLst>
            </p:cNvPr>
            <p:cNvGrpSpPr/>
            <p:nvPr/>
          </p:nvGrpSpPr>
          <p:grpSpPr>
            <a:xfrm>
              <a:off x="8166271" y="5984840"/>
              <a:ext cx="2990602" cy="372586"/>
              <a:chOff x="8182100" y="3501242"/>
              <a:chExt cx="2990602" cy="226946"/>
            </a:xfrm>
          </p:grpSpPr>
          <p:sp>
            <p:nvSpPr>
              <p:cNvPr id="80" name="TextBox 79">
                <a:extLst>
                  <a:ext uri="{FF2B5EF4-FFF2-40B4-BE49-F238E27FC236}">
                    <a16:creationId xmlns:a16="http://schemas.microsoft.com/office/drawing/2014/main" id="{8BB37498-53E6-A542-935D-6C0F13C7D7F1}"/>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cs typeface="Consolas" panose="020B0609020204030204" pitchFamily="49" charset="0"/>
                  </a:rPr>
                  <a:t>FE80::PC1</a:t>
                </a:r>
                <a:endParaRPr lang="en-US" sz="1200" dirty="0"/>
              </a:p>
            </p:txBody>
          </p:sp>
          <p:sp>
            <p:nvSpPr>
              <p:cNvPr id="81" name="TextBox 80">
                <a:extLst>
                  <a:ext uri="{FF2B5EF4-FFF2-40B4-BE49-F238E27FC236}">
                    <a16:creationId xmlns:a16="http://schemas.microsoft.com/office/drawing/2014/main" id="{2BD1B3EE-2224-1049-B47B-E792F13D1A98}"/>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cxnSp>
          <p:nvCxnSpPr>
            <p:cNvPr id="82" name="Straight Arrow Connector 81">
              <a:extLst>
                <a:ext uri="{FF2B5EF4-FFF2-40B4-BE49-F238E27FC236}">
                  <a16:creationId xmlns:a16="http://schemas.microsoft.com/office/drawing/2014/main" id="{F0521C7D-9754-9449-B0DA-A71784B19A64}"/>
                </a:ext>
              </a:extLst>
            </p:cNvPr>
            <p:cNvCxnSpPr/>
            <p:nvPr/>
          </p:nvCxnSpPr>
          <p:spPr>
            <a:xfrm>
              <a:off x="3035300" y="5873559"/>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3" name="Rectangle 4">
              <a:extLst>
                <a:ext uri="{FF2B5EF4-FFF2-40B4-BE49-F238E27FC236}">
                  <a16:creationId xmlns:a16="http://schemas.microsoft.com/office/drawing/2014/main" id="{898D6A4E-32CB-D642-871B-2518656C34BD}"/>
                </a:ext>
              </a:extLst>
            </p:cNvPr>
            <p:cNvSpPr>
              <a:spLocks noChangeArrowheads="1"/>
            </p:cNvSpPr>
            <p:nvPr/>
          </p:nvSpPr>
          <p:spPr bwMode="auto">
            <a:xfrm rot="240000">
              <a:off x="3668287" y="5915480"/>
              <a:ext cx="3119595" cy="252722"/>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FE80::PC1</a:t>
              </a:r>
              <a:endParaRPr lang="en-US" sz="1050" dirty="0">
                <a:ea typeface="ＭＳ Ｐゴシック" pitchFamily="-108" charset="-128"/>
                <a:cs typeface="Consolas" panose="020B0609020204030204" pitchFamily="49" charset="0"/>
              </a:endParaRPr>
            </a:p>
          </p:txBody>
        </p:sp>
      </p:grpSp>
      <p:sp>
        <p:nvSpPr>
          <p:cNvPr id="84" name="Rectangle 83">
            <a:extLst>
              <a:ext uri="{FF2B5EF4-FFF2-40B4-BE49-F238E27FC236}">
                <a16:creationId xmlns:a16="http://schemas.microsoft.com/office/drawing/2014/main" id="{EF6EE6B5-583D-3A48-A7FF-A562C7CA1196}"/>
              </a:ext>
            </a:extLst>
          </p:cNvPr>
          <p:cNvSpPr/>
          <p:nvPr/>
        </p:nvSpPr>
        <p:spPr>
          <a:xfrm>
            <a:off x="190154" y="2145774"/>
            <a:ext cx="1312075" cy="968278"/>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alibri" panose="020F0502020204030204" pitchFamily="34" charset="0"/>
                <a:ea typeface="Calibri" panose="020F0502020204030204" pitchFamily="34" charset="0"/>
                <a:cs typeface="Calibri" panose="020F0502020204030204" pitchFamily="34" charset="0"/>
              </a:rPr>
              <a:t>ICMP messages are omitted</a:t>
            </a:r>
            <a:endParaRPr lang="en-CA" dirty="0">
              <a:latin typeface="Calibri" panose="020F0502020204030204" pitchFamily="34" charset="0"/>
              <a:ea typeface="Calibri" panose="020F0502020204030204" pitchFamily="34" charset="0"/>
              <a:cs typeface="Calibri" panose="020F0502020204030204" pitchFamily="34" charset="0"/>
            </a:endParaRPr>
          </a:p>
        </p:txBody>
      </p:sp>
      <p:pic>
        <p:nvPicPr>
          <p:cNvPr id="85" name="Picture 84" descr="underline_base">
            <a:extLst>
              <a:ext uri="{FF2B5EF4-FFF2-40B4-BE49-F238E27FC236}">
                <a16:creationId xmlns:a16="http://schemas.microsoft.com/office/drawing/2014/main" id="{9E92BA29-7810-5D43-9A2F-34EECC3EEC8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10" y="746238"/>
            <a:ext cx="3253774" cy="22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81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082A0F-D800-1544-99CE-5FB9DA16E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3512711"/>
            <a:ext cx="8686800" cy="1468002"/>
          </a:xfrm>
          <a:prstGeom prst="rect">
            <a:avLst/>
          </a:prstGeom>
        </p:spPr>
      </p:pic>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177800" y="165100"/>
            <a:ext cx="8966200" cy="609600"/>
          </a:xfrm>
        </p:spPr>
        <p:txBody>
          <a:bodyPr/>
          <a:lstStyle/>
          <a:p>
            <a:r>
              <a:rPr lang="en-US" sz="3200" dirty="0"/>
              <a:t>Wireshark Output – Ping6: link-local and configured</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410029" y="937986"/>
          <a:ext cx="3603171" cy="1005116"/>
        </p:xfrm>
        <a:graphic>
          <a:graphicData uri="http://schemas.openxmlformats.org/drawingml/2006/table">
            <a:tbl>
              <a:tblPr firstRow="1" bandRow="1">
                <a:tableStyleId>{5C22544A-7EE6-4342-B048-85BDC9FD1C3A}</a:tableStyleId>
              </a:tblPr>
              <a:tblGrid>
                <a:gridCol w="977473">
                  <a:extLst>
                    <a:ext uri="{9D8B030D-6E8A-4147-A177-3AD203B41FA5}">
                      <a16:colId xmlns:a16="http://schemas.microsoft.com/office/drawing/2014/main" val="1015253462"/>
                    </a:ext>
                  </a:extLst>
                </a:gridCol>
                <a:gridCol w="2625698">
                  <a:extLst>
                    <a:ext uri="{9D8B030D-6E8A-4147-A177-3AD203B41FA5}">
                      <a16:colId xmlns:a16="http://schemas.microsoft.com/office/drawing/2014/main" val="4069773315"/>
                    </a:ext>
                  </a:extLst>
                </a:gridCol>
              </a:tblGrid>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fe80::1080:7dff:feb1:75b8/64</a:t>
                      </a:r>
                      <a:endParaRPr lang="en-US" sz="110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93</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65" y="744583"/>
            <a:ext cx="8324412" cy="131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300583" y="924923"/>
          <a:ext cx="3687717" cy="1005478"/>
        </p:xfrm>
        <a:graphic>
          <a:graphicData uri="http://schemas.openxmlformats.org/drawingml/2006/table">
            <a:tbl>
              <a:tblPr firstRow="1" bandRow="1">
                <a:tableStyleId>{5C22544A-7EE6-4342-B048-85BDC9FD1C3A}</a:tableStyleId>
              </a:tblPr>
              <a:tblGrid>
                <a:gridCol w="1000408">
                  <a:extLst>
                    <a:ext uri="{9D8B030D-6E8A-4147-A177-3AD203B41FA5}">
                      <a16:colId xmlns:a16="http://schemas.microsoft.com/office/drawing/2014/main" val="1019973227"/>
                    </a:ext>
                  </a:extLst>
                </a:gridCol>
                <a:gridCol w="2687309">
                  <a:extLst>
                    <a:ext uri="{9D8B030D-6E8A-4147-A177-3AD203B41FA5}">
                      <a16:colId xmlns:a16="http://schemas.microsoft.com/office/drawing/2014/main" val="1353124675"/>
                    </a:ext>
                  </a:extLst>
                </a:gridCol>
              </a:tblGrid>
              <a:tr h="218581">
                <a:tc>
                  <a:txBody>
                    <a:bodyPr/>
                    <a:lstStyle/>
                    <a:p>
                      <a:pPr marL="0" marR="0" indent="0" algn="ctr">
                        <a:lnSpc>
                          <a:spcPts val="1200"/>
                        </a:lnSpc>
                        <a:spcBef>
                          <a:spcPts val="600"/>
                        </a:spcBef>
                        <a:spcAft>
                          <a:spcPts val="600"/>
                        </a:spcAft>
                      </a:pPr>
                      <a:r>
                        <a:rPr lang="en-US" sz="1100" spc="-25" dirty="0">
                          <a:effectLst/>
                        </a:rPr>
                        <a:t>PC1</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262299">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fd01:2345:6789:1::2/64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262299">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fd01:2345:6789:1::3/64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262299">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pic>
        <p:nvPicPr>
          <p:cNvPr id="35" name="Picture 34">
            <a:extLst>
              <a:ext uri="{FF2B5EF4-FFF2-40B4-BE49-F238E27FC236}">
                <a16:creationId xmlns:a16="http://schemas.microsoft.com/office/drawing/2014/main" id="{2DA635FF-2827-7B43-BCDF-DDEE89E1E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2032000"/>
            <a:ext cx="8801100" cy="977900"/>
          </a:xfrm>
          <a:prstGeom prst="rect">
            <a:avLst/>
          </a:prstGeom>
        </p:spPr>
      </p:pic>
      <p:pic>
        <p:nvPicPr>
          <p:cNvPr id="37" name="Picture 36">
            <a:extLst>
              <a:ext uri="{FF2B5EF4-FFF2-40B4-BE49-F238E27FC236}">
                <a16:creationId xmlns:a16="http://schemas.microsoft.com/office/drawing/2014/main" id="{3EE955A2-89C0-5C49-B29A-05FEEFE07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3041650"/>
            <a:ext cx="6350000" cy="419100"/>
          </a:xfrm>
          <a:prstGeom prst="rect">
            <a:avLst/>
          </a:prstGeom>
        </p:spPr>
      </p:pic>
      <p:pic>
        <p:nvPicPr>
          <p:cNvPr id="41" name="Picture 40">
            <a:extLst>
              <a:ext uri="{FF2B5EF4-FFF2-40B4-BE49-F238E27FC236}">
                <a16:creationId xmlns:a16="http://schemas.microsoft.com/office/drawing/2014/main" id="{55E486B5-571A-A44B-8758-BAF0D67CDE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50" y="5016500"/>
            <a:ext cx="6718300" cy="1841500"/>
          </a:xfrm>
          <a:prstGeom prst="rect">
            <a:avLst/>
          </a:prstGeom>
        </p:spPr>
      </p:pic>
    </p:spTree>
    <p:extLst>
      <p:ext uri="{BB962C8B-B14F-4D97-AF65-F5344CB8AC3E}">
        <p14:creationId xmlns:p14="http://schemas.microsoft.com/office/powerpoint/2010/main" val="15715715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667838" y="1410789"/>
            <a:ext cx="8216411" cy="4715691"/>
          </a:xfrm>
        </p:spPr>
        <p:txBody>
          <a:bodyPr>
            <a:normAutofit/>
          </a:bodyPr>
          <a:lstStyle/>
          <a:p>
            <a:r>
              <a:rPr lang="en-US" dirty="0">
                <a:ea typeface="ＭＳ Ｐゴシック" pitchFamily="34" charset="-128"/>
              </a:rPr>
              <a:t>Used to determine uniqueness of an IPv6 address on a link</a:t>
            </a:r>
          </a:p>
          <a:p>
            <a:r>
              <a:rPr lang="en-US" dirty="0">
                <a:ea typeface="ＭＳ Ｐゴシック" pitchFamily="34" charset="-128"/>
              </a:rPr>
              <a:t>When a network address is configured at H1:</a:t>
            </a:r>
            <a:endParaRPr lang="en-US" sz="1800" dirty="0">
              <a:ea typeface="ＭＳ Ｐゴシック" pitchFamily="34" charset="-128"/>
            </a:endParaRPr>
          </a:p>
          <a:p>
            <a:pPr lvl="1"/>
            <a:r>
              <a:rPr lang="en-US" dirty="0">
                <a:ea typeface="ＭＳ Ｐゴシック" pitchFamily="34" charset="-128"/>
              </a:rPr>
              <a:t>H1 starts listening to the solicited node multicast address (derived from H1’s configured address)</a:t>
            </a:r>
          </a:p>
          <a:p>
            <a:pPr lvl="1"/>
            <a:r>
              <a:rPr lang="en-US" dirty="0">
                <a:ea typeface="ＭＳ Ｐゴシック" pitchFamily="34" charset="-128"/>
              </a:rPr>
              <a:t>H1 sends an ICMP Neighbor Solicitation with its own address as target </a:t>
            </a:r>
            <a:br>
              <a:rPr lang="en-US" dirty="0">
                <a:ea typeface="ＭＳ Ｐゴシック" pitchFamily="34" charset="-128"/>
              </a:rPr>
            </a:br>
            <a:r>
              <a:rPr lang="en-US" sz="1500" dirty="0">
                <a:ea typeface="ＭＳ Ｐゴシック" pitchFamily="34" charset="-128"/>
              </a:rPr>
              <a:t>(with source address :: and the destination set to H1’s solicited node multicast address)</a:t>
            </a:r>
          </a:p>
          <a:p>
            <a:pPr lvl="2"/>
            <a:r>
              <a:rPr lang="en-US" sz="1800" dirty="0">
                <a:solidFill>
                  <a:srgbClr val="C00000"/>
                </a:solidFill>
                <a:latin typeface="+mn-lt"/>
                <a:ea typeface="ＭＳ Ｐゴシック" pitchFamily="34" charset="-128"/>
              </a:rPr>
              <a:t>If there is no response</a:t>
            </a:r>
            <a:r>
              <a:rPr lang="en-US" sz="1800" dirty="0">
                <a:latin typeface="+mn-lt"/>
                <a:ea typeface="ＭＳ Ｐゴシック" pitchFamily="34" charset="-128"/>
              </a:rPr>
              <a:t>, the configured address is considered unique</a:t>
            </a:r>
          </a:p>
          <a:p>
            <a:pPr lvl="2"/>
            <a:r>
              <a:rPr lang="en-US" sz="1800" dirty="0">
                <a:solidFill>
                  <a:srgbClr val="C00000"/>
                </a:solidFill>
                <a:latin typeface="+mn-lt"/>
                <a:ea typeface="ＭＳ Ｐゴシック" pitchFamily="34" charset="-128"/>
              </a:rPr>
              <a:t>If there is a response</a:t>
            </a:r>
            <a:r>
              <a:rPr lang="en-US" sz="1800" dirty="0">
                <a:latin typeface="+mn-lt"/>
                <a:ea typeface="ＭＳ Ｐゴシック" pitchFamily="34" charset="-128"/>
              </a:rPr>
              <a:t>, a duplicate address has been detected. </a:t>
            </a:r>
            <a:br>
              <a:rPr lang="en-US" sz="1800" dirty="0">
                <a:latin typeface="+mn-lt"/>
                <a:ea typeface="ＭＳ Ｐゴシック" pitchFamily="34" charset="-128"/>
              </a:rPr>
            </a:br>
            <a:r>
              <a:rPr lang="en-US" sz="1800" dirty="0">
                <a:latin typeface="+mn-lt"/>
                <a:ea typeface="ＭＳ Ｐゴシック" pitchFamily="34" charset="-128"/>
              </a:rPr>
              <a:t>H1 marks the address as unavailable and stops listening to the solicited node multicast address.</a:t>
            </a:r>
            <a:r>
              <a:rPr lang="en-US" sz="1800" dirty="0">
                <a:ea typeface="ＭＳ Ｐゴシック" pitchFamily="34" charset="-128"/>
              </a:rPr>
              <a:t> </a:t>
            </a:r>
          </a:p>
          <a:p>
            <a:pPr>
              <a:buFontTx/>
              <a:buNone/>
            </a:pPr>
            <a:endParaRPr lang="en-US" sz="1500" dirty="0">
              <a:ea typeface="ＭＳ Ｐゴシック" pitchFamily="34" charset="-128"/>
            </a:endParaRPr>
          </a:p>
        </p:txBody>
      </p:sp>
      <p:sp>
        <p:nvSpPr>
          <p:cNvPr id="13316" name="Rectangle 2"/>
          <p:cNvSpPr>
            <a:spLocks noGrp="1" noChangeArrowheads="1"/>
          </p:cNvSpPr>
          <p:nvPr>
            <p:ph type="title"/>
          </p:nvPr>
        </p:nvSpPr>
        <p:spPr>
          <a:xfrm>
            <a:off x="533400" y="228600"/>
            <a:ext cx="7772400" cy="489857"/>
          </a:xfrm>
        </p:spPr>
        <p:txBody>
          <a:bodyPr>
            <a:normAutofit fontScale="90000"/>
          </a:bodyPr>
          <a:lstStyle/>
          <a:p>
            <a:r>
              <a:rPr lang="en-US" dirty="0">
                <a:ea typeface="ＭＳ Ｐゴシック" pitchFamily="34" charset="-128"/>
              </a:rPr>
              <a:t>Duplicate Address Detection (DAD)</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94</a:t>
            </a:fld>
            <a:endParaRPr lang="en-US" dirty="0"/>
          </a:p>
        </p:txBody>
      </p:sp>
      <p:pic>
        <p:nvPicPr>
          <p:cNvPr id="5" name="Picture 4" descr="underline_base">
            <a:extLst>
              <a:ext uri="{FF2B5EF4-FFF2-40B4-BE49-F238E27FC236}">
                <a16:creationId xmlns:a16="http://schemas.microsoft.com/office/drawing/2014/main" id="{56951CBA-0F7C-9E4B-96A5-7673ECABBE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65" y="744582"/>
            <a:ext cx="7723521" cy="235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60758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0ECB-D2E9-1343-BC84-F21B992E42E5}"/>
              </a:ext>
            </a:extLst>
          </p:cNvPr>
          <p:cNvSpPr>
            <a:spLocks noGrp="1"/>
          </p:cNvSpPr>
          <p:nvPr>
            <p:ph type="title"/>
          </p:nvPr>
        </p:nvSpPr>
        <p:spPr>
          <a:xfrm>
            <a:off x="533400" y="114300"/>
            <a:ext cx="7772400" cy="749300"/>
          </a:xfrm>
        </p:spPr>
        <p:txBody>
          <a:bodyPr/>
          <a:lstStyle/>
          <a:p>
            <a:r>
              <a:rPr lang="en-US" dirty="0"/>
              <a:t>IPv6 and Duplicate Addresses</a:t>
            </a:r>
          </a:p>
        </p:txBody>
      </p:sp>
      <p:sp>
        <p:nvSpPr>
          <p:cNvPr id="3" name="Content Placeholder 2">
            <a:extLst>
              <a:ext uri="{FF2B5EF4-FFF2-40B4-BE49-F238E27FC236}">
                <a16:creationId xmlns:a16="http://schemas.microsoft.com/office/drawing/2014/main" id="{7682112D-6C96-B441-AC86-4176615E6FF8}"/>
              </a:ext>
            </a:extLst>
          </p:cNvPr>
          <p:cNvSpPr>
            <a:spLocks noGrp="1"/>
          </p:cNvSpPr>
          <p:nvPr>
            <p:ph idx="1"/>
          </p:nvPr>
        </p:nvSpPr>
        <p:spPr>
          <a:xfrm>
            <a:off x="520700" y="934356"/>
            <a:ext cx="7772400" cy="3425373"/>
          </a:xfrm>
        </p:spPr>
        <p:txBody>
          <a:bodyPr/>
          <a:lstStyle/>
          <a:p>
            <a:r>
              <a:rPr lang="en-US" dirty="0"/>
              <a:t>When trying to configure PC1 with these 2 IPv6 addresses on eth0:</a:t>
            </a:r>
          </a:p>
          <a:p>
            <a:pPr marL="0" indent="0">
              <a:buNone/>
            </a:pPr>
            <a:endParaRPr lang="en-US" dirty="0"/>
          </a:p>
          <a:p>
            <a:pPr marL="0" indent="0">
              <a:buNone/>
            </a:pPr>
            <a:endParaRPr lang="en-US" dirty="0"/>
          </a:p>
          <a:p>
            <a:r>
              <a:rPr lang="en-US" dirty="0"/>
              <a:t>PC1 will not be able to configure the ::2 address.</a:t>
            </a:r>
          </a:p>
          <a:p>
            <a:r>
              <a:rPr lang="en-US" dirty="0"/>
              <a:t>It checks for address by sending out a solicitation</a:t>
            </a:r>
          </a:p>
          <a:p>
            <a:r>
              <a:rPr lang="en-US" dirty="0"/>
              <a:t>If a response comes back from another device, means address taken</a:t>
            </a:r>
          </a:p>
          <a:p>
            <a:pPr marL="0" indent="0">
              <a:buNone/>
            </a:pPr>
            <a:r>
              <a:rPr lang="en-US" dirty="0"/>
              <a:t> </a:t>
            </a:r>
          </a:p>
        </p:txBody>
      </p:sp>
      <p:sp>
        <p:nvSpPr>
          <p:cNvPr id="4" name="Footer Placeholder 3">
            <a:extLst>
              <a:ext uri="{FF2B5EF4-FFF2-40B4-BE49-F238E27FC236}">
                <a16:creationId xmlns:a16="http://schemas.microsoft.com/office/drawing/2014/main" id="{BA8FA6E1-BE7A-1D49-ABFE-D4F10960D630}"/>
              </a:ext>
            </a:extLst>
          </p:cNvPr>
          <p:cNvSpPr>
            <a:spLocks noGrp="1"/>
          </p:cNvSpPr>
          <p:nvPr>
            <p:ph type="ftr" sz="quarter" idx="11"/>
          </p:nvPr>
        </p:nvSpPr>
        <p:spPr/>
        <p:txBody>
          <a:bodyPr/>
          <a:lstStyle/>
          <a:p>
            <a:pPr>
              <a:defRPr/>
            </a:pPr>
            <a:r>
              <a:rPr lang="en-US"/>
              <a:t>Data Link Layer</a:t>
            </a:r>
            <a:endParaRPr lang="en-US" sz="1200" dirty="0"/>
          </a:p>
        </p:txBody>
      </p:sp>
      <p:sp>
        <p:nvSpPr>
          <p:cNvPr id="5" name="Slide Number Placeholder 4">
            <a:extLst>
              <a:ext uri="{FF2B5EF4-FFF2-40B4-BE49-F238E27FC236}">
                <a16:creationId xmlns:a16="http://schemas.microsoft.com/office/drawing/2014/main" id="{5B0441D9-A88B-A74E-8437-9E389AF158D2}"/>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95</a:t>
            </a:fld>
            <a:endParaRPr lang="en-US" sz="1200" dirty="0"/>
          </a:p>
        </p:txBody>
      </p:sp>
      <p:graphicFrame>
        <p:nvGraphicFramePr>
          <p:cNvPr id="6" name="Table 5">
            <a:extLst>
              <a:ext uri="{FF2B5EF4-FFF2-40B4-BE49-F238E27FC236}">
                <a16:creationId xmlns:a16="http://schemas.microsoft.com/office/drawing/2014/main" id="{1FB65D83-4628-7446-B3E4-6ACFB2FFA1FC}"/>
              </a:ext>
            </a:extLst>
          </p:cNvPr>
          <p:cNvGraphicFramePr>
            <a:graphicFrameLocks noGrp="1"/>
          </p:cNvGraphicFramePr>
          <p:nvPr/>
        </p:nvGraphicFramePr>
        <p:xfrm>
          <a:off x="4115526" y="1410426"/>
          <a:ext cx="3426460" cy="746760"/>
        </p:xfrm>
        <a:graphic>
          <a:graphicData uri="http://schemas.openxmlformats.org/drawingml/2006/table">
            <a:tbl>
              <a:tblPr firstRow="1" bandRow="1">
                <a:tableStyleId>{5C22544A-7EE6-4342-B048-85BDC9FD1C3A}</a:tableStyleId>
              </a:tblPr>
              <a:tblGrid>
                <a:gridCol w="3426460">
                  <a:extLst>
                    <a:ext uri="{9D8B030D-6E8A-4147-A177-3AD203B41FA5}">
                      <a16:colId xmlns:a16="http://schemas.microsoft.com/office/drawing/2014/main" val="232831954"/>
                    </a:ext>
                  </a:extLst>
                </a:gridCol>
              </a:tblGrid>
              <a:tr h="339436">
                <a:tc>
                  <a:txBody>
                    <a:bodyPr/>
                    <a:lstStyle/>
                    <a:p>
                      <a:pPr marL="0" marR="0" indent="0" algn="ctr">
                        <a:lnSpc>
                          <a:spcPts val="1200"/>
                        </a:lnSpc>
                        <a:spcBef>
                          <a:spcPts val="600"/>
                        </a:spcBef>
                        <a:spcAft>
                          <a:spcPts val="600"/>
                        </a:spcAft>
                      </a:pPr>
                      <a:r>
                        <a:rPr lang="en-US" sz="1100" spc="-25" dirty="0">
                          <a:solidFill>
                            <a:schemeClr val="tx1"/>
                          </a:solidFill>
                          <a:effectLst/>
                        </a:rPr>
                        <a:t>fd01:2345:6789:1::1/64</a:t>
                      </a:r>
                      <a:endParaRPr lang="en-US" sz="1100" spc="-25" dirty="0">
                        <a:solidFill>
                          <a:schemeClr val="tx1"/>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88126650"/>
                  </a:ext>
                </a:extLst>
              </a:tr>
              <a:tr h="407324">
                <a:tc>
                  <a:txBody>
                    <a:bodyPr/>
                    <a:lstStyle/>
                    <a:p>
                      <a:pPr marL="0" marR="0" indent="0" algn="ctr">
                        <a:lnSpc>
                          <a:spcPts val="1200"/>
                        </a:lnSpc>
                        <a:spcBef>
                          <a:spcPts val="600"/>
                        </a:spcBef>
                        <a:spcAft>
                          <a:spcPts val="600"/>
                        </a:spcAft>
                      </a:pPr>
                      <a:r>
                        <a:rPr lang="en-US" sz="1100" b="1" spc="-25" dirty="0">
                          <a:effectLst/>
                        </a:rPr>
                        <a:t>fd01:2345:6789:1::2/64</a:t>
                      </a:r>
                      <a:endParaRPr lang="en-US" sz="1100" b="1"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0211274"/>
                  </a:ext>
                </a:extLst>
              </a:tr>
            </a:tbl>
          </a:graphicData>
        </a:graphic>
      </p:graphicFrame>
      <p:sp>
        <p:nvSpPr>
          <p:cNvPr id="7" name="TextBox 6">
            <a:extLst>
              <a:ext uri="{FF2B5EF4-FFF2-40B4-BE49-F238E27FC236}">
                <a16:creationId xmlns:a16="http://schemas.microsoft.com/office/drawing/2014/main" id="{2CB14486-BA1B-0D43-8D86-29F4761304C3}"/>
              </a:ext>
            </a:extLst>
          </p:cNvPr>
          <p:cNvSpPr txBox="1"/>
          <p:nvPr/>
        </p:nvSpPr>
        <p:spPr>
          <a:xfrm>
            <a:off x="883558" y="1692729"/>
            <a:ext cx="3200400" cy="923330"/>
          </a:xfrm>
          <a:prstGeom prst="rect">
            <a:avLst/>
          </a:prstGeom>
          <a:noFill/>
        </p:spPr>
        <p:txBody>
          <a:bodyPr wrap="square" rtlCol="0">
            <a:spAutoFit/>
          </a:bodyPr>
          <a:lstStyle/>
          <a:p>
            <a:r>
              <a:rPr lang="en-US" b="1" dirty="0"/>
              <a:t>NOTE:</a:t>
            </a:r>
            <a:r>
              <a:rPr lang="en-US" dirty="0"/>
              <a:t> ::2 address already assigned to PC2</a:t>
            </a:r>
          </a:p>
          <a:p>
            <a:r>
              <a:rPr lang="en-US" dirty="0"/>
              <a:t>-&gt; duplicate</a:t>
            </a:r>
          </a:p>
        </p:txBody>
      </p:sp>
      <p:pic>
        <p:nvPicPr>
          <p:cNvPr id="9" name="Picture 8" descr="Text&#10;&#10;Description automatically generated">
            <a:extLst>
              <a:ext uri="{FF2B5EF4-FFF2-40B4-BE49-F238E27FC236}">
                <a16:creationId xmlns:a16="http://schemas.microsoft.com/office/drawing/2014/main" id="{48DF9DCF-CCEF-E347-8B68-A815F383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350" y="4901293"/>
            <a:ext cx="7251700" cy="1790700"/>
          </a:xfrm>
          <a:prstGeom prst="rect">
            <a:avLst/>
          </a:prstGeom>
        </p:spPr>
      </p:pic>
      <p:cxnSp>
        <p:nvCxnSpPr>
          <p:cNvPr id="11" name="Straight Connector 10">
            <a:extLst>
              <a:ext uri="{FF2B5EF4-FFF2-40B4-BE49-F238E27FC236}">
                <a16:creationId xmlns:a16="http://schemas.microsoft.com/office/drawing/2014/main" id="{C7727809-1D4F-C54F-9218-AF4AF6B25465}"/>
              </a:ext>
            </a:extLst>
          </p:cNvPr>
          <p:cNvCxnSpPr/>
          <p:nvPr/>
        </p:nvCxnSpPr>
        <p:spPr bwMode="auto">
          <a:xfrm>
            <a:off x="1175657" y="6164943"/>
            <a:ext cx="5435600" cy="0"/>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2" name="Picture 11" descr="underline_base">
            <a:extLst>
              <a:ext uri="{FF2B5EF4-FFF2-40B4-BE49-F238E27FC236}">
                <a16:creationId xmlns:a16="http://schemas.microsoft.com/office/drawing/2014/main" id="{4AFAE89E-574E-9D4F-95E0-34A8078349B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8" y="842554"/>
            <a:ext cx="6963335" cy="10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0393F62D-016E-444B-B94C-A73BCB9B2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28" y="4489443"/>
            <a:ext cx="7835900" cy="343813"/>
          </a:xfrm>
          <a:prstGeom prst="rect">
            <a:avLst/>
          </a:prstGeom>
        </p:spPr>
      </p:pic>
    </p:spTree>
    <p:extLst>
      <p:ext uri="{BB962C8B-B14F-4D97-AF65-F5344CB8AC3E}">
        <p14:creationId xmlns:p14="http://schemas.microsoft.com/office/powerpoint/2010/main" val="28078595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F269-315F-1F43-A085-4F1494572552}"/>
              </a:ext>
            </a:extLst>
          </p:cNvPr>
          <p:cNvSpPr>
            <a:spLocks noGrp="1"/>
          </p:cNvSpPr>
          <p:nvPr>
            <p:ph type="title"/>
          </p:nvPr>
        </p:nvSpPr>
        <p:spPr>
          <a:xfrm>
            <a:off x="533400" y="228600"/>
            <a:ext cx="7772400" cy="857250"/>
          </a:xfrm>
        </p:spPr>
        <p:txBody>
          <a:bodyPr/>
          <a:lstStyle/>
          <a:p>
            <a:r>
              <a:rPr lang="en-US" dirty="0"/>
              <a:t>Configuring IPv6 Global Unicast</a:t>
            </a:r>
          </a:p>
        </p:txBody>
      </p:sp>
      <p:sp>
        <p:nvSpPr>
          <p:cNvPr id="3" name="Content Placeholder 2">
            <a:extLst>
              <a:ext uri="{FF2B5EF4-FFF2-40B4-BE49-F238E27FC236}">
                <a16:creationId xmlns:a16="http://schemas.microsoft.com/office/drawing/2014/main" id="{CAEAB31C-4121-EC4C-8041-8E36393D8505}"/>
              </a:ext>
            </a:extLst>
          </p:cNvPr>
          <p:cNvSpPr>
            <a:spLocks noGrp="1"/>
          </p:cNvSpPr>
          <p:nvPr>
            <p:ph idx="1"/>
          </p:nvPr>
        </p:nvSpPr>
        <p:spPr>
          <a:xfrm>
            <a:off x="533400" y="1600199"/>
            <a:ext cx="7772400" cy="2533651"/>
          </a:xfrm>
        </p:spPr>
        <p:txBody>
          <a:bodyPr/>
          <a:lstStyle/>
          <a:p>
            <a:r>
              <a:rPr lang="en-US" dirty="0"/>
              <a:t>Checking for duplicates. Here is output of 4 PCs checking their IP address. No response (i.e., no news) is good news.</a:t>
            </a:r>
          </a:p>
          <a:p>
            <a:r>
              <a:rPr lang="en-US" dirty="0"/>
              <a:t>Uses multicast solicitation</a:t>
            </a:r>
          </a:p>
          <a:p>
            <a:r>
              <a:rPr lang="en-US" dirty="0"/>
              <a:t>For Local-link addresses, we do not do this as it is derived from the devices MAC address.</a:t>
            </a:r>
          </a:p>
        </p:txBody>
      </p:sp>
      <p:sp>
        <p:nvSpPr>
          <p:cNvPr id="4" name="Footer Placeholder 3">
            <a:extLst>
              <a:ext uri="{FF2B5EF4-FFF2-40B4-BE49-F238E27FC236}">
                <a16:creationId xmlns:a16="http://schemas.microsoft.com/office/drawing/2014/main" id="{0F726B60-C8B1-0A44-A2F8-7B74CD576C97}"/>
              </a:ext>
            </a:extLst>
          </p:cNvPr>
          <p:cNvSpPr>
            <a:spLocks noGrp="1"/>
          </p:cNvSpPr>
          <p:nvPr>
            <p:ph type="ftr" sz="quarter" idx="11"/>
          </p:nvPr>
        </p:nvSpPr>
        <p:spPr/>
        <p:txBody>
          <a:bodyPr/>
          <a:lstStyle/>
          <a:p>
            <a:pPr>
              <a:defRPr/>
            </a:pPr>
            <a:r>
              <a:rPr lang="en-US"/>
              <a:t>Data Link Layer</a:t>
            </a:r>
            <a:endParaRPr lang="en-US" sz="1200" dirty="0"/>
          </a:p>
        </p:txBody>
      </p:sp>
      <p:sp>
        <p:nvSpPr>
          <p:cNvPr id="5" name="Slide Number Placeholder 4">
            <a:extLst>
              <a:ext uri="{FF2B5EF4-FFF2-40B4-BE49-F238E27FC236}">
                <a16:creationId xmlns:a16="http://schemas.microsoft.com/office/drawing/2014/main" id="{BD9BB954-76F3-9E40-BB37-7363DD5D600F}"/>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96</a:t>
            </a:fld>
            <a:endParaRPr lang="en-US" sz="1200" dirty="0"/>
          </a:p>
        </p:txBody>
      </p:sp>
      <p:pic>
        <p:nvPicPr>
          <p:cNvPr id="6" name="Picture 5" descr="A picture containing text, receipt&#10;&#10;Description automatically generated">
            <a:extLst>
              <a:ext uri="{FF2B5EF4-FFF2-40B4-BE49-F238E27FC236}">
                <a16:creationId xmlns:a16="http://schemas.microsoft.com/office/drawing/2014/main" id="{4BCCA3D9-F364-AE48-8396-5FE9D24EC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6" y="4332515"/>
            <a:ext cx="8863854" cy="2185416"/>
          </a:xfrm>
          <a:prstGeom prst="rect">
            <a:avLst/>
          </a:prstGeom>
        </p:spPr>
      </p:pic>
      <p:pic>
        <p:nvPicPr>
          <p:cNvPr id="7" name="Picture 6" descr="underline_base">
            <a:extLst>
              <a:ext uri="{FF2B5EF4-FFF2-40B4-BE49-F238E27FC236}">
                <a16:creationId xmlns:a16="http://schemas.microsoft.com/office/drawing/2014/main" id="{ED09E477-7CAD-CC4A-8B89-4C3A0F365F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08" y="1082040"/>
            <a:ext cx="6963335" cy="10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59902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A454-9ED4-3742-8191-C8BB72637A75}"/>
              </a:ext>
            </a:extLst>
          </p:cNvPr>
          <p:cNvSpPr>
            <a:spLocks noGrp="1"/>
          </p:cNvSpPr>
          <p:nvPr>
            <p:ph type="title"/>
          </p:nvPr>
        </p:nvSpPr>
        <p:spPr>
          <a:xfrm>
            <a:off x="533400" y="228600"/>
            <a:ext cx="7772400" cy="495300"/>
          </a:xfrm>
        </p:spPr>
        <p:txBody>
          <a:bodyPr/>
          <a:lstStyle/>
          <a:p>
            <a:r>
              <a:rPr lang="en-US" dirty="0"/>
              <a:t>Comparing ARP to NDP</a:t>
            </a:r>
          </a:p>
        </p:txBody>
      </p:sp>
      <p:sp>
        <p:nvSpPr>
          <p:cNvPr id="3" name="Footer Placeholder 2">
            <a:extLst>
              <a:ext uri="{FF2B5EF4-FFF2-40B4-BE49-F238E27FC236}">
                <a16:creationId xmlns:a16="http://schemas.microsoft.com/office/drawing/2014/main" id="{89FD8570-0BAA-4642-8AE6-88E761B1C4AB}"/>
              </a:ext>
            </a:extLst>
          </p:cNvPr>
          <p:cNvSpPr>
            <a:spLocks noGrp="1"/>
          </p:cNvSpPr>
          <p:nvPr>
            <p:ph type="ftr" sz="quarter" idx="11"/>
          </p:nvPr>
        </p:nvSpPr>
        <p:spPr/>
        <p:txBody>
          <a:bodyPr/>
          <a:lstStyle/>
          <a:p>
            <a:pPr>
              <a:defRPr/>
            </a:pPr>
            <a:r>
              <a:rPr lang="en-US"/>
              <a:t>Data Link Layer</a:t>
            </a:r>
            <a:endParaRPr lang="en-US" sz="1200" dirty="0"/>
          </a:p>
        </p:txBody>
      </p:sp>
      <p:sp>
        <p:nvSpPr>
          <p:cNvPr id="4" name="Slide Number Placeholder 3">
            <a:extLst>
              <a:ext uri="{FF2B5EF4-FFF2-40B4-BE49-F238E27FC236}">
                <a16:creationId xmlns:a16="http://schemas.microsoft.com/office/drawing/2014/main" id="{EDF0F454-E18E-B541-8956-2B9074E56BD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97</a:t>
            </a:fld>
            <a:endParaRPr lang="en-US" sz="1200" dirty="0"/>
          </a:p>
        </p:txBody>
      </p:sp>
      <p:pic>
        <p:nvPicPr>
          <p:cNvPr id="5" name="Picture 4" descr="underline_base">
            <a:extLst>
              <a:ext uri="{FF2B5EF4-FFF2-40B4-BE49-F238E27FC236}">
                <a16:creationId xmlns:a16="http://schemas.microsoft.com/office/drawing/2014/main" id="{BD3B1419-22D9-C14D-B06E-F2754C977C2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65" y="820783"/>
            <a:ext cx="5604435" cy="1444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9544236-35BC-D24B-AD5D-9FFA05BB41B7}"/>
              </a:ext>
            </a:extLst>
          </p:cNvPr>
          <p:cNvSpPr txBox="1"/>
          <p:nvPr/>
        </p:nvSpPr>
        <p:spPr>
          <a:xfrm>
            <a:off x="584200" y="1066800"/>
            <a:ext cx="6224781" cy="369332"/>
          </a:xfrm>
          <a:prstGeom prst="rect">
            <a:avLst/>
          </a:prstGeom>
          <a:noFill/>
        </p:spPr>
        <p:txBody>
          <a:bodyPr wrap="none" rtlCol="0">
            <a:spAutoFit/>
          </a:bodyPr>
          <a:lstStyle/>
          <a:p>
            <a:r>
              <a:rPr lang="en-US" dirty="0"/>
              <a:t>Arp and </a:t>
            </a:r>
            <a:r>
              <a:rPr lang="en-US" dirty="0">
                <a:solidFill>
                  <a:srgbClr val="C00000"/>
                </a:solidFill>
              </a:rPr>
              <a:t>Link-Local</a:t>
            </a:r>
            <a:r>
              <a:rPr lang="en-US" dirty="0"/>
              <a:t> have same process to find link address:</a:t>
            </a:r>
          </a:p>
        </p:txBody>
      </p:sp>
      <p:grpSp>
        <p:nvGrpSpPr>
          <p:cNvPr id="15" name="Group 14">
            <a:extLst>
              <a:ext uri="{FF2B5EF4-FFF2-40B4-BE49-F238E27FC236}">
                <a16:creationId xmlns:a16="http://schemas.microsoft.com/office/drawing/2014/main" id="{C821A84D-FD53-744C-A833-63ACD1C84EB7}"/>
              </a:ext>
            </a:extLst>
          </p:cNvPr>
          <p:cNvGrpSpPr/>
          <p:nvPr/>
        </p:nvGrpSpPr>
        <p:grpSpPr>
          <a:xfrm>
            <a:off x="469900" y="1511300"/>
            <a:ext cx="8166100" cy="1148931"/>
            <a:chOff x="469900" y="1993900"/>
            <a:chExt cx="8166100" cy="1148931"/>
          </a:xfrm>
        </p:grpSpPr>
        <p:pic>
          <p:nvPicPr>
            <p:cNvPr id="8" name="Picture 7">
              <a:extLst>
                <a:ext uri="{FF2B5EF4-FFF2-40B4-BE49-F238E27FC236}">
                  <a16:creationId xmlns:a16="http://schemas.microsoft.com/office/drawing/2014/main" id="{725B8F98-0219-9747-9869-C3418A546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013369"/>
              <a:ext cx="8153400" cy="1129462"/>
            </a:xfrm>
            <a:prstGeom prst="rect">
              <a:avLst/>
            </a:prstGeom>
          </p:spPr>
        </p:pic>
        <p:sp>
          <p:nvSpPr>
            <p:cNvPr id="11" name="Rectangle 10">
              <a:extLst>
                <a:ext uri="{FF2B5EF4-FFF2-40B4-BE49-F238E27FC236}">
                  <a16:creationId xmlns:a16="http://schemas.microsoft.com/office/drawing/2014/main" id="{D69F23B3-8D9D-3743-ACF5-938D55EFE4A9}"/>
                </a:ext>
              </a:extLst>
            </p:cNvPr>
            <p:cNvSpPr/>
            <p:nvPr/>
          </p:nvSpPr>
          <p:spPr bwMode="auto">
            <a:xfrm>
              <a:off x="469900" y="1993900"/>
              <a:ext cx="6477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DCA452-01BD-FC4A-892C-02FE840433FB}"/>
                </a:ext>
              </a:extLst>
            </p:cNvPr>
            <p:cNvSpPr/>
            <p:nvPr/>
          </p:nvSpPr>
          <p:spPr bwMode="auto">
            <a:xfrm>
              <a:off x="482600" y="2832100"/>
              <a:ext cx="6477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13A6822B-12A6-384E-A61F-A1334520CB84}"/>
              </a:ext>
            </a:extLst>
          </p:cNvPr>
          <p:cNvGrpSpPr/>
          <p:nvPr/>
        </p:nvGrpSpPr>
        <p:grpSpPr>
          <a:xfrm>
            <a:off x="431800" y="2768600"/>
            <a:ext cx="8153400" cy="1231900"/>
            <a:chOff x="469900" y="3263900"/>
            <a:chExt cx="8153400" cy="1231900"/>
          </a:xfrm>
        </p:grpSpPr>
        <p:pic>
          <p:nvPicPr>
            <p:cNvPr id="10" name="Picture 9">
              <a:extLst>
                <a:ext uri="{FF2B5EF4-FFF2-40B4-BE49-F238E27FC236}">
                  <a16:creationId xmlns:a16="http://schemas.microsoft.com/office/drawing/2014/main" id="{D85CBD72-8A2F-864E-872F-741308B64A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3267674"/>
              <a:ext cx="8153400" cy="1228126"/>
            </a:xfrm>
            <a:prstGeom prst="rect">
              <a:avLst/>
            </a:prstGeom>
          </p:spPr>
        </p:pic>
        <p:sp>
          <p:nvSpPr>
            <p:cNvPr id="13" name="Rectangle 12">
              <a:extLst>
                <a:ext uri="{FF2B5EF4-FFF2-40B4-BE49-F238E27FC236}">
                  <a16:creationId xmlns:a16="http://schemas.microsoft.com/office/drawing/2014/main" id="{15F409CC-E61B-374B-A141-5C39118E4CDA}"/>
                </a:ext>
              </a:extLst>
            </p:cNvPr>
            <p:cNvSpPr/>
            <p:nvPr/>
          </p:nvSpPr>
          <p:spPr bwMode="auto">
            <a:xfrm>
              <a:off x="482600" y="3263900"/>
              <a:ext cx="8128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EA22314-BBCA-7048-8A37-2C9D2617570A}"/>
                </a:ext>
              </a:extLst>
            </p:cNvPr>
            <p:cNvSpPr/>
            <p:nvPr/>
          </p:nvSpPr>
          <p:spPr bwMode="auto">
            <a:xfrm>
              <a:off x="482600" y="4165600"/>
              <a:ext cx="8128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5D4BF765-CE80-E54F-9BAF-ABB31860E7BA}"/>
              </a:ext>
            </a:extLst>
          </p:cNvPr>
          <p:cNvSpPr txBox="1"/>
          <p:nvPr/>
        </p:nvSpPr>
        <p:spPr>
          <a:xfrm>
            <a:off x="558800" y="4064000"/>
            <a:ext cx="8045792" cy="646331"/>
          </a:xfrm>
          <a:prstGeom prst="rect">
            <a:avLst/>
          </a:prstGeom>
          <a:noFill/>
        </p:spPr>
        <p:txBody>
          <a:bodyPr wrap="none" rtlCol="0">
            <a:spAutoFit/>
          </a:bodyPr>
          <a:lstStyle/>
          <a:p>
            <a:r>
              <a:rPr lang="en-US" dirty="0"/>
              <a:t>Arp and </a:t>
            </a:r>
            <a:r>
              <a:rPr lang="en-US" dirty="0">
                <a:solidFill>
                  <a:srgbClr val="C00000"/>
                </a:solidFill>
              </a:rPr>
              <a:t>Global</a:t>
            </a:r>
            <a:r>
              <a:rPr lang="en-US" dirty="0"/>
              <a:t> unicast have same process too to find link address, but latter </a:t>
            </a:r>
          </a:p>
          <a:p>
            <a:r>
              <a:rPr lang="en-US" dirty="0"/>
              <a:t>also solicits for link-local:</a:t>
            </a:r>
          </a:p>
        </p:txBody>
      </p:sp>
      <p:grpSp>
        <p:nvGrpSpPr>
          <p:cNvPr id="23" name="Group 22">
            <a:extLst>
              <a:ext uri="{FF2B5EF4-FFF2-40B4-BE49-F238E27FC236}">
                <a16:creationId xmlns:a16="http://schemas.microsoft.com/office/drawing/2014/main" id="{AAB08541-D0F3-A94D-A33F-15229803DA1C}"/>
              </a:ext>
            </a:extLst>
          </p:cNvPr>
          <p:cNvGrpSpPr/>
          <p:nvPr/>
        </p:nvGrpSpPr>
        <p:grpSpPr>
          <a:xfrm>
            <a:off x="368300" y="4749801"/>
            <a:ext cx="8572500" cy="1828800"/>
            <a:chOff x="368300" y="4909653"/>
            <a:chExt cx="8572500" cy="1576934"/>
          </a:xfrm>
        </p:grpSpPr>
        <p:pic>
          <p:nvPicPr>
            <p:cNvPr id="19" name="Picture 18" descr="Table&#10;&#10;Description automatically generated with medium confidence">
              <a:extLst>
                <a:ext uri="{FF2B5EF4-FFF2-40B4-BE49-F238E27FC236}">
                  <a16:creationId xmlns:a16="http://schemas.microsoft.com/office/drawing/2014/main" id="{BA098632-7694-7149-AEA3-BC6CA3C3B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00" y="4918012"/>
              <a:ext cx="8572500" cy="1568575"/>
            </a:xfrm>
            <a:prstGeom prst="rect">
              <a:avLst/>
            </a:prstGeom>
          </p:spPr>
        </p:pic>
        <p:sp>
          <p:nvSpPr>
            <p:cNvPr id="20" name="Rectangle 19">
              <a:extLst>
                <a:ext uri="{FF2B5EF4-FFF2-40B4-BE49-F238E27FC236}">
                  <a16:creationId xmlns:a16="http://schemas.microsoft.com/office/drawing/2014/main" id="{8AEB95ED-44B0-B445-BFE6-08C98AE79941}"/>
                </a:ext>
              </a:extLst>
            </p:cNvPr>
            <p:cNvSpPr/>
            <p:nvPr/>
          </p:nvSpPr>
          <p:spPr bwMode="auto">
            <a:xfrm>
              <a:off x="368300" y="4909653"/>
              <a:ext cx="8559800" cy="271947"/>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D7819F6-6132-9447-996F-F240309F9868}"/>
                </a:ext>
              </a:extLst>
            </p:cNvPr>
            <p:cNvSpPr/>
            <p:nvPr/>
          </p:nvSpPr>
          <p:spPr bwMode="auto">
            <a:xfrm>
              <a:off x="393700" y="5689600"/>
              <a:ext cx="8534400" cy="2667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705CBA6-5C56-074F-8D04-0332F454001F}"/>
                </a:ext>
              </a:extLst>
            </p:cNvPr>
            <p:cNvSpPr/>
            <p:nvPr/>
          </p:nvSpPr>
          <p:spPr bwMode="auto">
            <a:xfrm>
              <a:off x="393700" y="5956300"/>
              <a:ext cx="8534400" cy="508000"/>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F0"/>
                </a:solidFill>
              </a:endParaRPr>
            </a:p>
          </p:txBody>
        </p:sp>
      </p:grpSp>
    </p:spTree>
    <p:extLst>
      <p:ext uri="{BB962C8B-B14F-4D97-AF65-F5344CB8AC3E}">
        <p14:creationId xmlns:p14="http://schemas.microsoft.com/office/powerpoint/2010/main" val="33349980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32882</TotalTime>
  <Words>8168</Words>
  <Application>Microsoft Macintosh PowerPoint</Application>
  <PresentationFormat>On-screen Show (4:3)</PresentationFormat>
  <Paragraphs>1382</Paragraphs>
  <Slides>97</Slides>
  <Notes>66</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97</vt:i4>
      </vt:variant>
    </vt:vector>
  </HeadingPairs>
  <TitlesOfParts>
    <vt:vector size="112" baseType="lpstr">
      <vt:lpstr>MS Mincho</vt:lpstr>
      <vt:lpstr>Arial</vt:lpstr>
      <vt:lpstr>Calibri</vt:lpstr>
      <vt:lpstr>Comic Sans MS</vt:lpstr>
      <vt:lpstr>Consolas</vt:lpstr>
      <vt:lpstr>Courier</vt:lpstr>
      <vt:lpstr>Courier New</vt:lpstr>
      <vt:lpstr>Gill Sans MT</vt:lpstr>
      <vt:lpstr>Tahoma</vt:lpstr>
      <vt:lpstr>Times</vt:lpstr>
      <vt:lpstr>Times New Roman</vt:lpstr>
      <vt:lpstr>Wingdings</vt:lpstr>
      <vt:lpstr>Default Design</vt:lpstr>
      <vt:lpstr>VISIO</vt:lpstr>
      <vt:lpstr>Visio</vt:lpstr>
      <vt:lpstr>PowerPoint Presentation</vt:lpstr>
      <vt:lpstr>Link layer, LANs: outline</vt:lpstr>
      <vt:lpstr>Link layer: introduction</vt:lpstr>
      <vt:lpstr>Link layer: context</vt:lpstr>
      <vt:lpstr>Link layer: services</vt:lpstr>
      <vt:lpstr>Where is the link layer implemented?</vt:lpstr>
      <vt:lpstr>Adaptors communicating</vt:lpstr>
      <vt:lpstr>Different Types of “Links”</vt:lpstr>
      <vt:lpstr>Link layer, LANs: outline</vt:lpstr>
      <vt:lpstr>Reliable or unreliable delivery</vt:lpstr>
      <vt:lpstr>Error detection</vt:lpstr>
      <vt:lpstr>Error recovery</vt:lpstr>
      <vt:lpstr>Link layer, LANs: outline</vt:lpstr>
      <vt:lpstr>Broadcast/Shared Network Links</vt:lpstr>
      <vt:lpstr>Multiple access protocols</vt:lpstr>
      <vt:lpstr>An ideal multiple access protocol</vt:lpstr>
      <vt:lpstr>Multiple access protocols: taxonomy</vt:lpstr>
      <vt:lpstr>Random access protocols</vt:lpstr>
      <vt:lpstr>Random access protocol - CSMA</vt:lpstr>
      <vt:lpstr>CSMA collisions</vt:lpstr>
      <vt:lpstr>CSMA/CD (collision detection)</vt:lpstr>
      <vt:lpstr>CSMA/CD (collision detection)</vt:lpstr>
      <vt:lpstr>CSMA/CD algorithm</vt:lpstr>
      <vt:lpstr>Data link layer for LANs</vt:lpstr>
      <vt:lpstr>Link layer, LANs: outline</vt:lpstr>
      <vt:lpstr>Ethernet</vt:lpstr>
      <vt:lpstr>Ethernet: physical topology</vt:lpstr>
      <vt:lpstr>Ethernet: Data Link Layer</vt:lpstr>
      <vt:lpstr>Ethernet frame structure</vt:lpstr>
      <vt:lpstr>Ethernet frame structure (more)</vt:lpstr>
      <vt:lpstr>Ethernet standards</vt:lpstr>
      <vt:lpstr>Link layer, LANs: outline</vt:lpstr>
      <vt:lpstr>Data link layer addresses</vt:lpstr>
      <vt:lpstr>Link addresses</vt:lpstr>
      <vt:lpstr>MAC/Link addresses (more)</vt:lpstr>
      <vt:lpstr>Example</vt:lpstr>
      <vt:lpstr>Local/Adjacent/Neighbor devices</vt:lpstr>
      <vt:lpstr>Remote devices</vt:lpstr>
      <vt:lpstr>Network to Link address translation</vt:lpstr>
      <vt:lpstr>Takeaways</vt:lpstr>
      <vt:lpstr>Neighbor discovery</vt:lpstr>
      <vt:lpstr>Need for address translation</vt:lpstr>
      <vt:lpstr>Link layer, LANs: outline</vt:lpstr>
      <vt:lpstr>Address Resolution Protocol (ARP)</vt:lpstr>
      <vt:lpstr>ARP in action - request</vt:lpstr>
      <vt:lpstr>ARP in action - reply</vt:lpstr>
      <vt:lpstr>ARP Transport</vt:lpstr>
      <vt:lpstr>ARP Packet on Ethernet Link</vt:lpstr>
      <vt:lpstr>ARP Packet Format</vt:lpstr>
      <vt:lpstr>Example content of ARP packet for Ethernet and IP</vt:lpstr>
      <vt:lpstr>Retention of Bindings</vt:lpstr>
      <vt:lpstr>Example ARP Neighbor Cache</vt:lpstr>
      <vt:lpstr>Ping Scenario Msg Exchange</vt:lpstr>
      <vt:lpstr>Arp Neigh Cache – PC1</vt:lpstr>
      <vt:lpstr>State of the ARP Neighbor Cache</vt:lpstr>
      <vt:lpstr>Notes on ARP usage</vt:lpstr>
      <vt:lpstr>Link layer, LANs: outline</vt:lpstr>
      <vt:lpstr>IPv6 Addresses</vt:lpstr>
      <vt:lpstr>Notation of IPv6 addresses </vt:lpstr>
      <vt:lpstr>IPv6 Address and Abbreviation rules</vt:lpstr>
      <vt:lpstr>CIDR notation for IPv6 addresses</vt:lpstr>
      <vt:lpstr>CIDR notation for IPv6 address blocks</vt:lpstr>
      <vt:lpstr>Example of IPv6 address block</vt:lpstr>
      <vt:lpstr>Types of IPv6 addresses</vt:lpstr>
      <vt:lpstr>Currently available global unicast addresses</vt:lpstr>
      <vt:lpstr>Delivery methods and IPv6 address types</vt:lpstr>
      <vt:lpstr>Reserved IPv6 addresses (selection)</vt:lpstr>
      <vt:lpstr>Global unicast address  (2000::/3)</vt:lpstr>
      <vt:lpstr>IPv6 Addressing on a Lab Host</vt:lpstr>
      <vt:lpstr>Link-local unicast address  (FE80::/10)</vt:lpstr>
      <vt:lpstr>Issue with Link-local unicast address</vt:lpstr>
      <vt:lpstr>IPv6 Addressing on a Lab Host</vt:lpstr>
      <vt:lpstr>Unique Local Unicast Address (ULA)       (FC00::/7)</vt:lpstr>
      <vt:lpstr>Examples of ULA</vt:lpstr>
      <vt:lpstr>IPv6 Multicast  Address  (FF00::/8) </vt:lpstr>
      <vt:lpstr>EUI-64 Address</vt:lpstr>
      <vt:lpstr>EUI-64 Address</vt:lpstr>
      <vt:lpstr>Alternatives to EUI-64</vt:lpstr>
      <vt:lpstr>Example of Ping6</vt:lpstr>
      <vt:lpstr>Ping6: link-local and configured</vt:lpstr>
      <vt:lpstr>Both IPv4 and IPv6 addresses on one Interface</vt:lpstr>
      <vt:lpstr>Neighbor Discovery Protocol</vt:lpstr>
      <vt:lpstr>Neighbor Discovery Protocol (NDP)</vt:lpstr>
      <vt:lpstr>Node Solicitation packet format</vt:lpstr>
      <vt:lpstr>Node Advertisement packet format</vt:lpstr>
      <vt:lpstr>When IPv6 configures a Global unicast address</vt:lpstr>
      <vt:lpstr>ICMP Neighbor Solicitation ICMP Neighbor Advertisement</vt:lpstr>
      <vt:lpstr>Solicited node multicast address</vt:lpstr>
      <vt:lpstr>Solicited node multicast address</vt:lpstr>
      <vt:lpstr>Solicited node multicast address</vt:lpstr>
      <vt:lpstr>NDP example</vt:lpstr>
      <vt:lpstr>NDP Example</vt:lpstr>
      <vt:lpstr>Wireshark Output – Ping6: link-local and configured</vt:lpstr>
      <vt:lpstr>Duplicate Address Detection (DAD)</vt:lpstr>
      <vt:lpstr>IPv6 and Duplicate Addresses</vt:lpstr>
      <vt:lpstr>Configuring IPv6 Global Unicast</vt:lpstr>
      <vt:lpstr>Comparing ARP to NDP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4</dc:title>
  <dc:creator>Jim Kurose and Keith Ross</dc:creator>
  <cp:lastModifiedBy>Magda ElZarki</cp:lastModifiedBy>
  <cp:revision>818</cp:revision>
  <dcterms:created xsi:type="dcterms:W3CDTF">1999-10-08T19:08:27Z</dcterms:created>
  <dcterms:modified xsi:type="dcterms:W3CDTF">2021-01-11T12:10:08Z</dcterms:modified>
</cp:coreProperties>
</file>